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2"/>
  </p:notesMasterIdLst>
  <p:sldIdLst>
    <p:sldId id="256" r:id="rId4"/>
    <p:sldId id="277" r:id="rId5"/>
    <p:sldId id="278" r:id="rId6"/>
    <p:sldId id="259" r:id="rId7"/>
    <p:sldId id="275" r:id="rId8"/>
    <p:sldId id="273" r:id="rId9"/>
    <p:sldId id="262" r:id="rId10"/>
    <p:sldId id="274" r:id="rId11"/>
    <p:sldId id="260" r:id="rId12"/>
    <p:sldId id="261" r:id="rId13"/>
    <p:sldId id="263" r:id="rId14"/>
    <p:sldId id="264" r:id="rId15"/>
    <p:sldId id="266" r:id="rId16"/>
    <p:sldId id="276" r:id="rId17"/>
    <p:sldId id="269" r:id="rId18"/>
    <p:sldId id="270" r:id="rId19"/>
    <p:sldId id="280" r:id="rId20"/>
    <p:sldId id="27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4878" autoAdjust="0"/>
  </p:normalViewPr>
  <p:slideViewPr>
    <p:cSldViewPr snapToGrid="0">
      <p:cViewPr varScale="1">
        <p:scale>
          <a:sx n="105" d="100"/>
          <a:sy n="105" d="100"/>
        </p:scale>
        <p:origin x="7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Harris (Health Technology Assessment Unit)" userId="c43f353e-7003-499a-8502-04939629b15c" providerId="ADAL" clId="{2445AB1C-8916-4C80-95A2-9E1524A263E1}"/>
    <pc:docChg chg="modSld">
      <pc:chgData name="Catherine Harris (Health Technology Assessment Unit)" userId="c43f353e-7003-499a-8502-04939629b15c" providerId="ADAL" clId="{2445AB1C-8916-4C80-95A2-9E1524A263E1}" dt="2025-04-24T12:56:36.527" v="3" actId="20577"/>
      <pc:docMkLst>
        <pc:docMk/>
      </pc:docMkLst>
      <pc:sldChg chg="modNotesTx">
        <pc:chgData name="Catherine Harris (Health Technology Assessment Unit)" userId="c43f353e-7003-499a-8502-04939629b15c" providerId="ADAL" clId="{2445AB1C-8916-4C80-95A2-9E1524A263E1}" dt="2025-04-24T12:56:30.341" v="2" actId="20577"/>
        <pc:sldMkLst>
          <pc:docMk/>
          <pc:sldMk cId="1335237344" sldId="260"/>
        </pc:sldMkLst>
      </pc:sldChg>
      <pc:sldChg chg="modNotesTx">
        <pc:chgData name="Catherine Harris (Health Technology Assessment Unit)" userId="c43f353e-7003-499a-8502-04939629b15c" providerId="ADAL" clId="{2445AB1C-8916-4C80-95A2-9E1524A263E1}" dt="2025-04-24T12:56:22.144" v="0" actId="20577"/>
        <pc:sldMkLst>
          <pc:docMk/>
          <pc:sldMk cId="3619445592" sldId="262"/>
        </pc:sldMkLst>
      </pc:sldChg>
      <pc:sldChg chg="modNotesTx">
        <pc:chgData name="Catherine Harris (Health Technology Assessment Unit)" userId="c43f353e-7003-499a-8502-04939629b15c" providerId="ADAL" clId="{2445AB1C-8916-4C80-95A2-9E1524A263E1}" dt="2025-04-24T12:56:36.527" v="3" actId="20577"/>
        <pc:sldMkLst>
          <pc:docMk/>
          <pc:sldMk cId="883243973" sldId="264"/>
        </pc:sldMkLst>
      </pc:sldChg>
      <pc:sldChg chg="modNotesTx">
        <pc:chgData name="Catherine Harris (Health Technology Assessment Unit)" userId="c43f353e-7003-499a-8502-04939629b15c" providerId="ADAL" clId="{2445AB1C-8916-4C80-95A2-9E1524A263E1}" dt="2025-04-24T12:56:25.883" v="1" actId="20577"/>
        <pc:sldMkLst>
          <pc:docMk/>
          <pc:sldMk cId="3874047089" sldId="2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A6D41-D343-417E-BB88-0A25892B100A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15DB7-C7E6-4AB1-8EA7-9998AC56B9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7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491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15DB7-C7E6-4AB1-8EA7-9998AC56B95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750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5" name="Google Shape;1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3159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15DB7-C7E6-4AB1-8EA7-9998AC56B95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892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15DB7-C7E6-4AB1-8EA7-9998AC56B9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91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15DB7-C7E6-4AB1-8EA7-9998AC56B95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772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15DB7-C7E6-4AB1-8EA7-9998AC56B95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117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15DB7-C7E6-4AB1-8EA7-9998AC56B95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404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15DB7-C7E6-4AB1-8EA7-9998AC56B95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99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315DB7-C7E6-4AB1-8EA7-9998AC56B95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18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20.emf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9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4BE4D-58AE-40A1-A203-4DA86E4821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F55A19-4F68-4D0C-82F3-4F5FF65FA2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6262E-88CC-5403-0A23-7FE3A89C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3570-44FA-433C-ADEE-53A7B19D712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B83814-11CF-12AF-6EE5-E8083F4C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9F15-92B8-9114-A407-D73BB7B19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66CA-6F74-41AB-A06E-C8F9B4A9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4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A3E6-2B64-0B64-C9F8-E8D1757FE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4DC23-EAE7-66B4-3D61-DC77FD025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8F99F-1C21-BB10-F279-914ED3C73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3570-44FA-433C-ADEE-53A7B19D712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CF15A-F923-258D-E510-446358FB4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A9B65-BD5B-9D61-C510-D41CEAD8B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66CA-6F74-41AB-A06E-C8F9B4A9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617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B31477-3F0F-88DA-7AB5-14B1F75A8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AE0B4-4710-FE16-50F2-15CA36FD57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58F202-A0E1-2E48-20C9-194DA125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3570-44FA-433C-ADEE-53A7B19D712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D533A-4372-0F2F-7E89-737D3F4A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D37D2-10B4-6EFC-65C7-25110987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66CA-6F74-41AB-A06E-C8F9B4A9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625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89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422" y="6316818"/>
            <a:ext cx="3196167" cy="3687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07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15111-C891-504A-AA43-3B56AC6196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658" y="6295302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85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2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58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20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0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99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D2338-9123-7EA4-F06A-EC5CA8549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4A494-0BD3-AEFE-CA98-A818DB642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4478E-A319-F0BE-7A96-A4FE35C5C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3570-44FA-433C-ADEE-53A7B19D712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417F1-A437-650A-384B-77D7581D9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66DFD-A1A0-8026-02DE-A748A403D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66CA-6F74-41AB-A06E-C8F9B4A9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07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6034" y="313200"/>
            <a:ext cx="3196167" cy="36878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4133401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3324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7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311719">
            <a:off x="10164502" y="1227960"/>
            <a:ext cx="1342276" cy="1285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 rotWithShape="1">
          <a:blip r:embed="rId5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0" cy="388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3460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9"/>
          <p:cNvPicPr preferRelativeResize="0"/>
          <p:nvPr/>
        </p:nvPicPr>
        <p:blipFill rotWithShape="1">
          <a:blip r:embed="rId4">
            <a:alphaModFix/>
          </a:blip>
          <a:srcRect l="8151" b="33143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45751" y="1519647"/>
            <a:ext cx="1155700" cy="927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9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3E72"/>
              </a:buClr>
              <a:buSzPts val="4800"/>
              <a:buFont typeface="Arial"/>
              <a:buNone/>
              <a:defRPr sz="4800">
                <a:solidFill>
                  <a:srgbClr val="193E7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193E7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231"/>
            <a:ext cx="3892160" cy="3889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1844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 t="3" r="6600" b="-36684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0"/>
          <p:cNvPicPr preferRelativeResize="0"/>
          <p:nvPr/>
        </p:nvPicPr>
        <p:blipFill rotWithShape="1">
          <a:blip r:embed="rId4">
            <a:alphaModFix/>
          </a:blip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5400000">
            <a:off x="10239223" y="1795994"/>
            <a:ext cx="1579199" cy="11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2422" y="343373"/>
            <a:ext cx="3892160" cy="388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612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ABECF-893C-3CF7-63A6-386E95A5E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4F706-08FB-783F-4FD8-E8A70DB87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6F7070-1B5E-C8F7-41B7-D9845367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3570-44FA-433C-ADEE-53A7B19D712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970B6-85B3-01A2-1B98-79C82A4F5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81A19-D52B-2B9C-71F8-12A49AF2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66CA-6F74-41AB-A06E-C8F9B4A9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474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6C0C-AD3D-2937-0EAA-4DDD63125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7131E-816F-C197-8D93-BA5788A287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FE962-B879-82A0-B81B-05AA020A6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40470-EA6E-1267-EBD3-AF7149320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3570-44FA-433C-ADEE-53A7B19D712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F9023-B76E-2D5D-29BA-CA57C1451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F3EDC-4E37-E857-C35D-6F7E3B48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66CA-6F74-41AB-A06E-C8F9B4A9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96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EB2DC-99F4-B7AD-49BF-61CAB828C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B2FC4-A079-2272-0AA8-3FBDF6479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48B99B-391A-1478-B77A-C9C4553C9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D0022-6A05-5267-493B-A0A6DBEF2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F254C-1372-AF69-E932-D5FA7F151C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8A9EE9-28BD-3253-13A4-B64232D03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3570-44FA-433C-ADEE-53A7B19D712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50C04B-92EC-3443-0C5E-422DE0D1E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A1924-DBD3-08EB-17E5-87B64387C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66CA-6F74-41AB-A06E-C8F9B4A9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566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308A-D981-BF7D-0CF1-180DD5CE6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EE1E4-7ACC-B326-9353-FC0663778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3570-44FA-433C-ADEE-53A7B19D712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3949C5-0006-E8DC-2E7B-9ED822D78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4A66F4-4675-D0CE-3B3B-1D466CD51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66CA-6F74-41AB-A06E-C8F9B4A9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12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91FE5C-FDA3-6E0C-4511-16465E911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3570-44FA-433C-ADEE-53A7B19D712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976EE-356E-61E6-EEEF-CE4B67590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4195FA-E8C3-43D0-31E2-E01113C9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66CA-6F74-41AB-A06E-C8F9B4A9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945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9305-85A2-B362-E308-908A30322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FB9F0-8ECC-B9C8-292C-1B083329F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4229FA-156F-CB26-ED69-D1816DEEA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379C0-4494-04E6-C269-4D6EA8D5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3570-44FA-433C-ADEE-53A7B19D712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E3CEC-9C52-C9A8-9947-9CE9FE60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2ED62-CDB1-AF95-64D4-7C200031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66CA-6F74-41AB-A06E-C8F9B4A9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5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4911-2B75-D44B-8DF1-D90A0603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8BC3F5-CC85-C438-A56A-897233D8A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894D5-4B6D-21C7-E589-6893932AD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54986-1D23-3CD7-6B99-6EBEA748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73570-44FA-433C-ADEE-53A7B19D712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E91CA-2ABF-CEEB-7DC7-DFD4AEBC4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29D5F-649C-2432-1019-E8F2D8DA3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466CA-6F74-41AB-A06E-C8F9B4A9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18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3ACCE6-3484-17E7-423D-A588F496B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6E228A-FC54-B9B5-12DB-A2A3633F3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D2E1F-9C99-DEE0-413F-A616DAB8A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73570-44FA-433C-ADEE-53A7B19D7122}" type="datetimeFigureOut">
              <a:rPr lang="en-GB" smtClean="0"/>
              <a:t>24/04/2025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FE0CC-5822-850F-0B29-2512B13D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B0C3B-3379-01DF-BD8A-0FB8148C2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466CA-6F74-41AB-A06E-C8F9B4A918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12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4/24/2025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5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5924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chranelibrary.com/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consensus.app/searc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nectedpapers.com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ck.endnote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cesstoresearch.org.uk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patientaccess@elsevier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ita.org.au/" TargetMode="External"/><Relationship Id="rId3" Type="http://schemas.openxmlformats.org/officeDocument/2006/relationships/hyperlink" Target="https://www.globalindexmedicus.net/" TargetMode="External"/><Relationship Id="rId7" Type="http://schemas.openxmlformats.org/officeDocument/2006/relationships/hyperlink" Target="https://pedro.org.au/" TargetMode="External"/><Relationship Id="rId2" Type="http://schemas.openxmlformats.org/officeDocument/2006/relationships/hyperlink" Target="https://www.tripdatabase.com/Ho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pmc.org/" TargetMode="External"/><Relationship Id="rId5" Type="http://schemas.openxmlformats.org/officeDocument/2006/relationships/hyperlink" Target="https://database.inahta.org/" TargetMode="External"/><Relationship Id="rId4" Type="http://schemas.openxmlformats.org/officeDocument/2006/relationships/hyperlink" Target="https://www.epistemonikos.org/e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-search.net/" TargetMode="External"/><Relationship Id="rId7" Type="http://schemas.openxmlformats.org/officeDocument/2006/relationships/hyperlink" Target="https://www.perplexity.ai/" TargetMode="External"/><Relationship Id="rId2" Type="http://schemas.openxmlformats.org/officeDocument/2006/relationships/hyperlink" Target="https://openalex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sf.io/preprints/" TargetMode="External"/><Relationship Id="rId5" Type="http://schemas.openxmlformats.org/officeDocument/2006/relationships/hyperlink" Target="https://doaj.org/" TargetMode="External"/><Relationship Id="rId4" Type="http://schemas.openxmlformats.org/officeDocument/2006/relationships/hyperlink" Target="https://core.ac.uk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ce.org.uk/about/what-we-do/evidence-services/journals-and-databases/openathens/openathens-eligibilit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guide.com/advanced_operators_reference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ubmed.ncbi.nlm.nih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42677D1D-006A-179E-9E03-C53F439A208D}"/>
              </a:ext>
            </a:extLst>
          </p:cNvPr>
          <p:cNvSpPr txBox="1">
            <a:spLocks/>
          </p:cNvSpPr>
          <p:nvPr/>
        </p:nvSpPr>
        <p:spPr>
          <a:xfrm>
            <a:off x="1524000" y="161677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find the literature when you don’t have a library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95721F8-2A24-96DC-9385-2CD807E96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8008" y="4004374"/>
            <a:ext cx="9144000" cy="1655762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April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707DEB-0CF2-89D5-A421-26220A132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760" y="4212709"/>
            <a:ext cx="8232296" cy="1337699"/>
          </a:xfrm>
        </p:spPr>
        <p:txBody>
          <a:bodyPr anchor="b">
            <a:normAutofit/>
          </a:bodyPr>
          <a:lstStyle/>
          <a:p>
            <a:r>
              <a:rPr lang="en-GB" b="1" dirty="0"/>
              <a:t>Cochrane Library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425ECE-E24F-8A19-FFB8-37668AE91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359" y="1873176"/>
            <a:ext cx="2935720" cy="12691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0C36D-3694-6293-3056-F9E600F50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4" y="1107906"/>
            <a:ext cx="6190490" cy="3281213"/>
          </a:xfrm>
        </p:spPr>
        <p:txBody>
          <a:bodyPr anchor="ctr">
            <a:normAutofit/>
          </a:bodyPr>
          <a:lstStyle/>
          <a:p>
            <a:r>
              <a:rPr lang="en-GB" sz="2400" dirty="0"/>
              <a:t>Cochrane Database of Systematic Reviews</a:t>
            </a:r>
          </a:p>
          <a:p>
            <a:r>
              <a:rPr lang="en-GB" sz="2400" dirty="0"/>
              <a:t>Cochrane Central Register of Controlled Trials (CENTRAL)</a:t>
            </a:r>
          </a:p>
          <a:p>
            <a:r>
              <a:rPr lang="en-GB" sz="2400" dirty="0"/>
              <a:t>Clinical Answers</a:t>
            </a:r>
          </a:p>
          <a:p>
            <a:r>
              <a:rPr lang="en-GB" sz="2400" dirty="0">
                <a:hlinkClick r:id="rId3"/>
              </a:rPr>
              <a:t>https://www.cochranelibrary.com/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35865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BD4E2-48B0-1862-DB35-79580A4E2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Consensus is a search engine powered by AI.</a:t>
            </a:r>
          </a:p>
          <a:p>
            <a:r>
              <a:rPr lang="en-GB" dirty="0"/>
              <a:t>Source materials comes from Semantic Scholar database.</a:t>
            </a:r>
          </a:p>
          <a:p>
            <a:r>
              <a:rPr lang="en-GB" dirty="0"/>
              <a:t>Uses a Large Language Model to find the most relevant papers.</a:t>
            </a:r>
          </a:p>
          <a:p>
            <a:r>
              <a:rPr lang="en-GB" dirty="0"/>
              <a:t>You can use a natural language question or phrase to search.</a:t>
            </a:r>
          </a:p>
          <a:p>
            <a:r>
              <a:rPr lang="en-GB" dirty="0"/>
              <a:t>Basic search functionality is free but advanced features require a premium account to access.</a:t>
            </a:r>
          </a:p>
          <a:p>
            <a:r>
              <a:rPr lang="en-GB" dirty="0"/>
              <a:t>Be aware, it can sometimes return irrelevant results and inaccurate summaries!</a:t>
            </a:r>
          </a:p>
          <a:p>
            <a:r>
              <a:rPr lang="en-GB" dirty="0">
                <a:hlinkClick r:id="rId2"/>
              </a:rPr>
              <a:t>https://consensus.app/search/</a:t>
            </a: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CCA344-FD82-660B-0FC4-B4822B3C3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55" y="462674"/>
            <a:ext cx="3381847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5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C25E-79D9-C93F-F1F6-FD6789E86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ConnectedPapers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7DC122-F250-1008-D7C9-D69BEA26E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“Connected Papers is a unique, visual tool to help researchers and applied scientists find and explore papers relevant to their field of work”</a:t>
            </a:r>
          </a:p>
          <a:p>
            <a:r>
              <a:rPr lang="en-GB" dirty="0"/>
              <a:t>Search for a paper to get a graph of similar and connected papers</a:t>
            </a:r>
          </a:p>
          <a:p>
            <a:r>
              <a:rPr lang="en-GB" dirty="0"/>
              <a:t>Similarity is based on co-citations and bibliographic coupling.</a:t>
            </a:r>
          </a:p>
          <a:p>
            <a:r>
              <a:rPr lang="en-GB" dirty="0">
                <a:hlinkClick r:id="rId3"/>
              </a:rPr>
              <a:t>https://www.connectedpapers.com/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6443F-2743-3D41-C996-85AFDE6EB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830" y="501064"/>
            <a:ext cx="4334020" cy="105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4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A6CB3-E4A7-DF7C-D55C-10E2E9CD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Finding the full text – Open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17C5-ED59-9FF2-D091-CF2139224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Open Access means that the results of research that is publicly funded is made available free of charge.</a:t>
            </a:r>
          </a:p>
          <a:p>
            <a:r>
              <a:rPr lang="en-GB" dirty="0"/>
              <a:t>Around 40% of papers are published Open Access and can be accessed for free.</a:t>
            </a:r>
          </a:p>
          <a:p>
            <a:r>
              <a:rPr lang="en-GB" dirty="0"/>
              <a:t>Pre-print/unedited versions of papers are also sometimes made available online.</a:t>
            </a:r>
          </a:p>
        </p:txBody>
      </p:sp>
    </p:spTree>
    <p:extLst>
      <p:ext uri="{BB962C8B-B14F-4D97-AF65-F5344CB8AC3E}">
        <p14:creationId xmlns:p14="http://schemas.microsoft.com/office/powerpoint/2010/main" val="144485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3E9F58-A7C5-5B58-4C64-06A4DA234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/>
              <a:t>EndNote Click</a:t>
            </a:r>
          </a:p>
        </p:txBody>
      </p:sp>
      <p:sp>
        <p:nvSpPr>
          <p:cNvPr id="15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F1D8BAB-40A8-03EF-1FA4-040DBE1104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dirty="0"/>
              <a:t>Free internet browser plugin</a:t>
            </a:r>
          </a:p>
          <a:p>
            <a:r>
              <a:rPr lang="en-GB" dirty="0"/>
              <a:t>Produced by Clarivate</a:t>
            </a:r>
          </a:p>
          <a:p>
            <a:r>
              <a:rPr lang="en-GB" dirty="0"/>
              <a:t>Works on thousands of academic websites to get you the full-text PDF</a:t>
            </a:r>
          </a:p>
          <a:p>
            <a:r>
              <a:rPr lang="en-GB" dirty="0"/>
              <a:t>Works with organisational subscriptions but will search for open access alternatives if you don’t have access. </a:t>
            </a:r>
          </a:p>
          <a:p>
            <a:r>
              <a:rPr lang="en-GB" dirty="0"/>
              <a:t>Download from: </a:t>
            </a:r>
            <a:r>
              <a:rPr lang="en-GB" dirty="0">
                <a:hlinkClick r:id="rId3"/>
              </a:rPr>
              <a:t>https://click.endnote.com/</a:t>
            </a:r>
            <a:r>
              <a:rPr lang="en-GB" dirty="0"/>
              <a:t>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128303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E236E-7637-D2D4-276E-F2816C644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Access To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9B98F-F665-FED8-3FBC-C9718D2F9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Provides free access to over 30 million academic papers in public libraries.</a:t>
            </a:r>
          </a:p>
          <a:p>
            <a:r>
              <a:rPr lang="en-GB" dirty="0"/>
              <a:t>It is walk-in access, so you need to physically visit your local library to access the papers.</a:t>
            </a:r>
          </a:p>
          <a:p>
            <a:r>
              <a:rPr lang="en-GB" dirty="0"/>
              <a:t>You can see which articles and journals are available online before you visit.</a:t>
            </a:r>
          </a:p>
          <a:p>
            <a:r>
              <a:rPr lang="en-GB" dirty="0"/>
              <a:t>Check first to see whether your local library participates.</a:t>
            </a:r>
          </a:p>
          <a:p>
            <a:r>
              <a:rPr lang="en-GB" dirty="0">
                <a:hlinkClick r:id="rId2"/>
              </a:rPr>
              <a:t>https://www.accesstoresearch.org.uk/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4146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8D30A-C956-5599-C7E5-32C8AE9F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Elsevier Patient Access Programme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D21AD-55DC-1F23-0BFB-C06BAE532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Patients and non-professional caregivers can make requests for individual papers.</a:t>
            </a:r>
          </a:p>
          <a:p>
            <a:r>
              <a:rPr lang="en-GB" dirty="0"/>
              <a:t>Email the details of the paper to </a:t>
            </a:r>
            <a:r>
              <a:rPr lang="en-GB" dirty="0">
                <a:hlinkClick r:id="rId2"/>
              </a:rPr>
              <a:t>patientaccess@elsevier.com</a:t>
            </a:r>
            <a:endParaRPr lang="en-GB" dirty="0"/>
          </a:p>
          <a:p>
            <a:r>
              <a:rPr lang="en-GB" dirty="0"/>
              <a:t>Elsevier aim to provide requested articles within 48 hours.</a:t>
            </a:r>
          </a:p>
        </p:txBody>
      </p:sp>
    </p:spTree>
    <p:extLst>
      <p:ext uri="{BB962C8B-B14F-4D97-AF65-F5344CB8AC3E}">
        <p14:creationId xmlns:p14="http://schemas.microsoft.com/office/powerpoint/2010/main" val="92114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4019F-CA89-B5EB-BDAD-19C74C5F2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Other free health resources…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17EE1-A95D-AAFD-98D9-E031719BA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TRIP Database: </a:t>
            </a:r>
            <a:r>
              <a:rPr lang="en-GB" dirty="0">
                <a:hlinkClick r:id="rId2"/>
              </a:rPr>
              <a:t>https://www.tripdatabase.com/Home</a:t>
            </a:r>
            <a:endParaRPr lang="en-GB" dirty="0"/>
          </a:p>
          <a:p>
            <a:r>
              <a:rPr lang="en-GB" dirty="0"/>
              <a:t>Global Index </a:t>
            </a:r>
            <a:r>
              <a:rPr lang="en-GB" dirty="0" err="1"/>
              <a:t>Medicus</a:t>
            </a:r>
            <a:r>
              <a:rPr lang="en-GB" dirty="0"/>
              <a:t>: </a:t>
            </a:r>
            <a:r>
              <a:rPr lang="en-GB" dirty="0">
                <a:hlinkClick r:id="rId3"/>
              </a:rPr>
              <a:t>https://www.globalindexmedicus.net/</a:t>
            </a:r>
            <a:endParaRPr lang="en-GB" dirty="0"/>
          </a:p>
          <a:p>
            <a:r>
              <a:rPr lang="en-GB" dirty="0" err="1"/>
              <a:t>Epistemonikos</a:t>
            </a:r>
            <a:r>
              <a:rPr lang="en-GB" dirty="0"/>
              <a:t>: </a:t>
            </a:r>
            <a:r>
              <a:rPr lang="en-GB" dirty="0">
                <a:hlinkClick r:id="rId4"/>
              </a:rPr>
              <a:t>https://www.epistemonikos.org/en/</a:t>
            </a:r>
            <a:endParaRPr lang="en-GB" dirty="0"/>
          </a:p>
          <a:p>
            <a:r>
              <a:rPr lang="en-GB" dirty="0"/>
              <a:t>International HTA Database: </a:t>
            </a:r>
            <a:r>
              <a:rPr lang="en-GB" dirty="0">
                <a:hlinkClick r:id="rId5"/>
              </a:rPr>
              <a:t>https://database.inahta.org/</a:t>
            </a:r>
            <a:r>
              <a:rPr lang="en-GB" dirty="0"/>
              <a:t> </a:t>
            </a:r>
          </a:p>
          <a:p>
            <a:r>
              <a:rPr lang="en-GB" dirty="0"/>
              <a:t>Europe PMC: </a:t>
            </a:r>
            <a:r>
              <a:rPr lang="en-GB" dirty="0">
                <a:hlinkClick r:id="rId6"/>
              </a:rPr>
              <a:t>https://europepmc.org/</a:t>
            </a:r>
            <a:endParaRPr lang="en-GB" dirty="0"/>
          </a:p>
          <a:p>
            <a:r>
              <a:rPr lang="en-GB" dirty="0" err="1"/>
              <a:t>PEDro</a:t>
            </a:r>
            <a:r>
              <a:rPr lang="en-GB" dirty="0"/>
              <a:t>: </a:t>
            </a:r>
            <a:r>
              <a:rPr lang="en-GB" dirty="0">
                <a:hlinkClick r:id="rId7"/>
              </a:rPr>
              <a:t>https://pedro.org.au/</a:t>
            </a:r>
            <a:endParaRPr lang="en-GB" dirty="0"/>
          </a:p>
          <a:p>
            <a:r>
              <a:rPr lang="en-GB" dirty="0"/>
              <a:t>Diagnostic Test Accuracy Database: </a:t>
            </a:r>
            <a:r>
              <a:rPr lang="en-GB" dirty="0">
                <a:hlinkClick r:id="rId8"/>
              </a:rPr>
              <a:t>https://dita.org.au/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930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6F81-2EE3-624E-9E47-A1F0A9C01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Other free multidisciplinary resources…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40C98-F25D-E311-D18C-665E48BDE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OpenAlex</a:t>
            </a:r>
            <a:r>
              <a:rPr lang="en-GB" dirty="0"/>
              <a:t> - </a:t>
            </a:r>
            <a:r>
              <a:rPr lang="en-GB" dirty="0">
                <a:hlinkClick r:id="rId2"/>
              </a:rPr>
              <a:t>https://openalex.org/</a:t>
            </a:r>
            <a:endParaRPr lang="en-GB" dirty="0"/>
          </a:p>
          <a:p>
            <a:r>
              <a:rPr lang="en-GB" dirty="0"/>
              <a:t>BASE: </a:t>
            </a:r>
            <a:r>
              <a:rPr lang="en-GB" dirty="0">
                <a:hlinkClick r:id="rId3"/>
              </a:rPr>
              <a:t>https://www.base-search.net/</a:t>
            </a:r>
            <a:endParaRPr lang="en-GB" dirty="0"/>
          </a:p>
          <a:p>
            <a:r>
              <a:rPr lang="en-GB" dirty="0"/>
              <a:t>CORE: </a:t>
            </a:r>
            <a:r>
              <a:rPr lang="en-GB" dirty="0">
                <a:hlinkClick r:id="rId4"/>
              </a:rPr>
              <a:t>https://core.ac.uk/</a:t>
            </a:r>
            <a:endParaRPr lang="en-GB" dirty="0"/>
          </a:p>
          <a:p>
            <a:r>
              <a:rPr lang="en-GB" dirty="0"/>
              <a:t>Directory of Open Access Journals: </a:t>
            </a:r>
            <a:r>
              <a:rPr lang="en-GB" dirty="0">
                <a:hlinkClick r:id="rId5"/>
              </a:rPr>
              <a:t>https://doaj.org/</a:t>
            </a:r>
            <a:endParaRPr lang="en-GB" dirty="0"/>
          </a:p>
          <a:p>
            <a:r>
              <a:rPr lang="en-GB" dirty="0"/>
              <a:t>OSF Preprints: </a:t>
            </a:r>
            <a:r>
              <a:rPr lang="en-GB" dirty="0">
                <a:hlinkClick r:id="rId6"/>
              </a:rPr>
              <a:t>https://osf.io/preprints/</a:t>
            </a:r>
            <a:r>
              <a:rPr lang="en-GB" dirty="0"/>
              <a:t> </a:t>
            </a:r>
          </a:p>
          <a:p>
            <a:r>
              <a:rPr lang="en-GB" dirty="0"/>
              <a:t>Perplexity AI: </a:t>
            </a:r>
            <a:r>
              <a:rPr lang="en-GB" dirty="0">
                <a:hlinkClick r:id="rId7"/>
              </a:rPr>
              <a:t>https://www.perplexity.ai/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91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0C6C3D25-90CB-FC29-C153-01E7949F3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96" y="950341"/>
            <a:ext cx="10515600" cy="1325563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Today’s session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794FBBBA-FE49-D572-97DB-A728073DCB06}"/>
              </a:ext>
            </a:extLst>
          </p:cNvPr>
          <p:cNvSpPr txBox="1">
            <a:spLocks/>
          </p:cNvSpPr>
          <p:nvPr/>
        </p:nvSpPr>
        <p:spPr>
          <a:xfrm>
            <a:off x="938213" y="2120075"/>
            <a:ext cx="5157787" cy="8239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we’ll be covering…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DB57B62-A57A-90C2-8360-AEA01447D506}"/>
              </a:ext>
            </a:extLst>
          </p:cNvPr>
          <p:cNvSpPr txBox="1">
            <a:spLocks/>
          </p:cNvSpPr>
          <p:nvPr/>
        </p:nvSpPr>
        <p:spPr>
          <a:xfrm>
            <a:off x="6004560" y="2120075"/>
            <a:ext cx="5183188" cy="82391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800" b="1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we won’t…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7E3BC21-04DA-8F5A-2677-37AB56AEBFBB}"/>
              </a:ext>
            </a:extLst>
          </p:cNvPr>
          <p:cNvSpPr txBox="1">
            <a:spLocks/>
          </p:cNvSpPr>
          <p:nvPr/>
        </p:nvSpPr>
        <p:spPr>
          <a:xfrm>
            <a:off x="814038" y="2739803"/>
            <a:ext cx="5406135" cy="36845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Free resources for finding health literature</a:t>
            </a:r>
          </a:p>
          <a:p>
            <a:endParaRPr lang="en-GB" sz="2400" kern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find full text papers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83956247-A1E6-30B1-4DAE-06DE8D3C50A6}"/>
              </a:ext>
            </a:extLst>
          </p:cNvPr>
          <p:cNvSpPr txBox="1">
            <a:spLocks/>
          </p:cNvSpPr>
          <p:nvPr/>
        </p:nvSpPr>
        <p:spPr>
          <a:xfrm>
            <a:off x="6096000" y="2739803"/>
            <a:ext cx="5699760" cy="368458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to do complex or systematic searching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kern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 search techniques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kern="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Illegal resources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2A10-6E26-E950-EA5F-F360CFDE0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981153"/>
            <a:ext cx="9159240" cy="1019097"/>
          </a:xfrm>
        </p:spPr>
        <p:txBody>
          <a:bodyPr/>
          <a:lstStyle/>
          <a:p>
            <a:r>
              <a:rPr lang="en-GB" dirty="0"/>
              <a:t>The official guidance…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A17EB797-FF5A-BFEA-63C6-91ACE9003A60}"/>
              </a:ext>
            </a:extLst>
          </p:cNvPr>
          <p:cNvSpPr txBox="1">
            <a:spLocks/>
          </p:cNvSpPr>
          <p:nvPr/>
        </p:nvSpPr>
        <p:spPr>
          <a:xfrm>
            <a:off x="352425" y="2000250"/>
            <a:ext cx="10515600" cy="304723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doing a literature search you should use bibliographic databases.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Bibliographic databases index published journal articles and other academic literature.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Indexing and functionality allow for a structured and complex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kern="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Enable reproducible searches</a:t>
            </a:r>
          </a:p>
          <a:p>
            <a:endParaRPr lang="en-GB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52D27-9789-51FC-5866-F7718E73512A}"/>
              </a:ext>
            </a:extLst>
          </p:cNvPr>
          <p:cNvSpPr txBox="1"/>
          <p:nvPr/>
        </p:nvSpPr>
        <p:spPr>
          <a:xfrm>
            <a:off x="3355848" y="5166360"/>
            <a:ext cx="802843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kern="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what do you do if you don’t have access to subscription databases?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8492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C0A29-3257-6755-BC59-D6D1F7A2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NHS Core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FFDEF-80BC-0109-8143-E585926FB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NHS Core Content available to:</a:t>
            </a:r>
          </a:p>
          <a:p>
            <a:pPr lvl="1"/>
            <a:r>
              <a:rPr lang="en-GB" dirty="0"/>
              <a:t>All NHS staff</a:t>
            </a:r>
          </a:p>
          <a:p>
            <a:pPr lvl="1"/>
            <a:r>
              <a:rPr lang="en-GB" dirty="0"/>
              <a:t>GPs and practice staff</a:t>
            </a:r>
          </a:p>
          <a:p>
            <a:pPr lvl="1"/>
            <a:r>
              <a:rPr lang="en-GB" dirty="0"/>
              <a:t>Social care, public health staff, prison healthcare staff</a:t>
            </a:r>
          </a:p>
          <a:p>
            <a:pPr lvl="1"/>
            <a:r>
              <a:rPr lang="en-GB" dirty="0"/>
              <a:t>Community pharmacists and dentists</a:t>
            </a:r>
          </a:p>
          <a:p>
            <a:pPr lvl="1"/>
            <a:r>
              <a:rPr lang="en-GB" dirty="0"/>
              <a:t>Commissioners, ICBs, CSUs, local authorities, staff in a public health role.</a:t>
            </a:r>
          </a:p>
          <a:p>
            <a:pPr lvl="1"/>
            <a:r>
              <a:rPr lang="en-GB" dirty="0"/>
              <a:t>Regulatory services staff (DHSC, Special Health Authorities)</a:t>
            </a:r>
          </a:p>
          <a:p>
            <a:pPr lvl="1"/>
            <a:endParaRPr lang="en-GB" dirty="0"/>
          </a:p>
          <a:p>
            <a:pPr marL="457200" lvl="1" indent="0">
              <a:buNone/>
            </a:pPr>
            <a:r>
              <a:rPr lang="en-GB" dirty="0"/>
              <a:t>Check your eligibility: </a:t>
            </a:r>
            <a:r>
              <a:rPr lang="en-GB" dirty="0">
                <a:hlinkClick r:id="rId3"/>
              </a:rPr>
              <a:t>https://www.nice.org.uk/about/what-we-do/evidence-services/journals-and-databases/openathens/openathens-eligibility</a:t>
            </a:r>
            <a:r>
              <a:rPr lang="en-GB" dirty="0"/>
              <a:t> </a:t>
            </a:r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07B13A-BA20-086B-9F06-136A7872E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3525" y="365125"/>
            <a:ext cx="2618063" cy="108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4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C47A4-C188-DA6B-33ED-3A04C6C28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612D15-F61A-EFBC-A7AC-1D87988D3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8193"/>
            <a:ext cx="10515600" cy="4351338"/>
          </a:xfrm>
        </p:spPr>
        <p:txBody>
          <a:bodyPr/>
          <a:lstStyle/>
          <a:p>
            <a:r>
              <a:rPr lang="en-GB" dirty="0"/>
              <a:t>The most used search engine in the world </a:t>
            </a:r>
          </a:p>
          <a:p>
            <a:r>
              <a:rPr lang="en-GB" dirty="0"/>
              <a:t>Search engine not a database.</a:t>
            </a:r>
          </a:p>
          <a:p>
            <a:r>
              <a:rPr lang="en-GB" dirty="0"/>
              <a:t>Use discretion and consider the sources of information.</a:t>
            </a:r>
          </a:p>
          <a:p>
            <a:r>
              <a:rPr lang="en-GB" dirty="0"/>
              <a:t>Useful for finding guidelines, reports, patient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406CD3-51BC-E95D-192B-E7362EA0A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365125"/>
            <a:ext cx="3343742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66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14634EA-C657-F11E-6192-C76DB19B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600C1-9D44-1CA3-4785-2B43E0C1530F}"/>
              </a:ext>
            </a:extLst>
          </p:cNvPr>
          <p:cNvSpPr txBox="1"/>
          <p:nvPr/>
        </p:nvSpPr>
        <p:spPr>
          <a:xfrm>
            <a:off x="1221829" y="3933824"/>
            <a:ext cx="931433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dirty="0">
                <a:solidFill>
                  <a:schemeClr val="accent1"/>
                </a:solidFill>
              </a:rPr>
              <a:t>site:</a:t>
            </a:r>
            <a:r>
              <a:rPr lang="en-GB" dirty="0"/>
              <a:t> to search only URLs</a:t>
            </a:r>
          </a:p>
          <a:p>
            <a:r>
              <a:rPr lang="en-GB" dirty="0">
                <a:solidFill>
                  <a:schemeClr val="accent1"/>
                </a:solidFill>
              </a:rPr>
              <a:t>filetype: </a:t>
            </a:r>
            <a:r>
              <a:rPr lang="en-GB" dirty="0"/>
              <a:t>to search .PDF, .DOC or .XLS (For looking at say hospital admissions data)</a:t>
            </a:r>
          </a:p>
          <a:p>
            <a:endParaRPr lang="en-GB" dirty="0"/>
          </a:p>
          <a:p>
            <a:r>
              <a:rPr lang="en-GB" dirty="0"/>
              <a:t>Google also allows you to search for data indexed over the past month. </a:t>
            </a:r>
          </a:p>
          <a:p>
            <a:endParaRPr lang="en-GB" dirty="0"/>
          </a:p>
          <a:p>
            <a:r>
              <a:rPr lang="en-GB" dirty="0"/>
              <a:t>Lots more handy ‘Google Search Operators’ at </a:t>
            </a:r>
            <a:r>
              <a:rPr lang="en-GB" dirty="0">
                <a:hlinkClick r:id="rId3"/>
              </a:rPr>
              <a:t>https://www.googleguide.com/advanced_operators_reference.html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B8F861-9A34-BA21-DF5D-D7FAC494B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54" y="1027906"/>
            <a:ext cx="7360196" cy="27563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54B7D7-4801-5CEB-D99E-45B4BB420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450" y="527050"/>
            <a:ext cx="2149416" cy="8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814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E8ECE-088B-5410-FBC5-C825F7133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A0D481-2F1A-DDDB-DFEB-B748377676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26DBAB-DB9D-564C-E9F6-F10D12AE7C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Covers pretty much everything</a:t>
            </a:r>
          </a:p>
          <a:p>
            <a:r>
              <a:rPr lang="en-GB" dirty="0"/>
              <a:t>Multi-disciplinary</a:t>
            </a:r>
          </a:p>
          <a:p>
            <a:r>
              <a:rPr lang="en-GB" dirty="0"/>
              <a:t>Includes Google Books</a:t>
            </a:r>
          </a:p>
          <a:p>
            <a:r>
              <a:rPr lang="en-GB" dirty="0"/>
              <a:t>Searches within full text</a:t>
            </a:r>
          </a:p>
          <a:p>
            <a:r>
              <a:rPr lang="en-GB" dirty="0"/>
              <a:t>Familiar/easy-to-use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1FB77C-FA82-BF49-4F49-1F57241FC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Cons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B084A0-BA2D-1AE0-179D-7E09646436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Not reproducible</a:t>
            </a:r>
          </a:p>
          <a:p>
            <a:r>
              <a:rPr lang="en-GB" dirty="0"/>
              <a:t>‘Black box’ functionality</a:t>
            </a:r>
          </a:p>
          <a:p>
            <a:r>
              <a:rPr lang="en-GB" dirty="0"/>
              <a:t>Volume of results</a:t>
            </a:r>
          </a:p>
          <a:p>
            <a:r>
              <a:rPr lang="en-GB" dirty="0"/>
              <a:t>Predatory publishers</a:t>
            </a:r>
          </a:p>
          <a:p>
            <a:r>
              <a:rPr lang="en-GB" dirty="0"/>
              <a:t>Not easy to download results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8D189-AB17-D463-D6C4-BABA636A3E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60" y="656381"/>
            <a:ext cx="3791479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45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D66F8CC-26B5-9593-A017-FFB2FF9F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682"/>
            <a:ext cx="3687041" cy="2368317"/>
          </a:xfrm>
        </p:spPr>
        <p:txBody>
          <a:bodyPr anchor="t">
            <a:normAutofit/>
          </a:bodyPr>
          <a:lstStyle/>
          <a:p>
            <a:r>
              <a:rPr lang="en-GB" sz="4000" b="1" dirty="0"/>
              <a:t>Lens.org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B4CA68-298C-5DBD-F34C-FB48481BE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4330787"/>
            <a:ext cx="3648941" cy="1199182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4F1B536-D806-839F-6734-A273AFCBB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086" y="1035843"/>
            <a:ext cx="6005713" cy="4945857"/>
          </a:xfrm>
        </p:spPr>
        <p:txBody>
          <a:bodyPr>
            <a:normAutofit/>
          </a:bodyPr>
          <a:lstStyle/>
          <a:p>
            <a:r>
              <a:rPr lang="en-GB" sz="2400" dirty="0"/>
              <a:t>Scholarly discovery and citation index tool</a:t>
            </a:r>
          </a:p>
          <a:p>
            <a:r>
              <a:rPr lang="en-GB" sz="2400" dirty="0"/>
              <a:t>200 million scholarly records</a:t>
            </a:r>
          </a:p>
          <a:p>
            <a:r>
              <a:rPr lang="en-GB" sz="2400" dirty="0"/>
              <a:t>Free to use</a:t>
            </a:r>
          </a:p>
          <a:p>
            <a:r>
              <a:rPr lang="en-GB" sz="2400" dirty="0"/>
              <a:t>Powerful advanced search</a:t>
            </a:r>
          </a:p>
          <a:p>
            <a:r>
              <a:rPr lang="en-GB" sz="2400" dirty="0"/>
              <a:t>Powerful filters, customisable visualization capability and bulk export functions</a:t>
            </a:r>
          </a:p>
          <a:p>
            <a:r>
              <a:rPr lang="en-GB" sz="2400" dirty="0"/>
              <a:t>Doesn’t index full text</a:t>
            </a:r>
          </a:p>
          <a:p>
            <a:endParaRPr lang="en-GB"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2D829D-2830-5F07-E40B-C351944AB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1FC5EF-435E-F74E-11C5-A935C7066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CF3CE81-94AA-585B-379D-CB757AFCC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404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A279-EF43-B53B-6E21-D99077355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38036"/>
            <a:ext cx="9058195" cy="1048901"/>
          </a:xfrm>
        </p:spPr>
        <p:txBody>
          <a:bodyPr anchor="t">
            <a:normAutofit/>
          </a:bodyPr>
          <a:lstStyle/>
          <a:p>
            <a:r>
              <a:rPr lang="en-GB" sz="3200" b="1" dirty="0"/>
              <a:t>PubMed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514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213D871A-373C-AC7E-259F-C85168C87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56" y="2400904"/>
            <a:ext cx="5222844" cy="236660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F2082-E20B-7AC3-8793-940585364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918" y="2321168"/>
            <a:ext cx="4567453" cy="3821215"/>
          </a:xfrm>
        </p:spPr>
        <p:txBody>
          <a:bodyPr>
            <a:normAutofit/>
          </a:bodyPr>
          <a:lstStyle/>
          <a:p>
            <a:r>
              <a:rPr lang="en-GB" sz="2000" dirty="0"/>
              <a:t>Produced by the US National Library of Medicine</a:t>
            </a:r>
          </a:p>
          <a:p>
            <a:r>
              <a:rPr lang="en-GB" sz="2000" dirty="0"/>
              <a:t>Comprises more than 37 million citations</a:t>
            </a:r>
          </a:p>
          <a:p>
            <a:r>
              <a:rPr lang="en-GB" sz="2000" dirty="0"/>
              <a:t>Includes MEDLINE, life science journals and online books</a:t>
            </a:r>
          </a:p>
          <a:p>
            <a:r>
              <a:rPr lang="en-GB" sz="2000" dirty="0">
                <a:hlinkClick r:id="rId4"/>
              </a:rPr>
              <a:t>https://pubmed.ncbi.nlm.nih.gov/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335237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</TotalTime>
  <Words>912</Words>
  <Application>Microsoft Office PowerPoint</Application>
  <PresentationFormat>Widescreen</PresentationFormat>
  <Paragraphs>125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Custom Design</vt:lpstr>
      <vt:lpstr>1_Custom Design</vt:lpstr>
      <vt:lpstr>PowerPoint Presentation</vt:lpstr>
      <vt:lpstr>Today’s session</vt:lpstr>
      <vt:lpstr>The official guidance…</vt:lpstr>
      <vt:lpstr>NHS Core Content</vt:lpstr>
      <vt:lpstr>PowerPoint Presentation</vt:lpstr>
      <vt:lpstr>PowerPoint Presentation</vt:lpstr>
      <vt:lpstr>PowerPoint Presentation</vt:lpstr>
      <vt:lpstr>Lens.org</vt:lpstr>
      <vt:lpstr>PubMed</vt:lpstr>
      <vt:lpstr>Cochrane Library</vt:lpstr>
      <vt:lpstr>PowerPoint Presentation</vt:lpstr>
      <vt:lpstr>ConnectedPapers</vt:lpstr>
      <vt:lpstr>Finding the full text – Open Access</vt:lpstr>
      <vt:lpstr>EndNote Click</vt:lpstr>
      <vt:lpstr>Access To Research</vt:lpstr>
      <vt:lpstr>Elsevier Patient Access Programme </vt:lpstr>
      <vt:lpstr>Other free health resources…</vt:lpstr>
      <vt:lpstr>Other free multidisciplinary resources…</vt:lpstr>
    </vt:vector>
  </TitlesOfParts>
  <Company>University Of Central Lancashire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search the literature when you don’t have a library</dc:title>
  <dc:creator>Catherine Harris (Health Technology Assessment Unit)</dc:creator>
  <cp:lastModifiedBy>Catherine Harris (Health Technology Assessment Unit)</cp:lastModifiedBy>
  <cp:revision>2</cp:revision>
  <dcterms:created xsi:type="dcterms:W3CDTF">2024-12-11T10:06:58Z</dcterms:created>
  <dcterms:modified xsi:type="dcterms:W3CDTF">2025-04-24T12:56:40Z</dcterms:modified>
</cp:coreProperties>
</file>