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1"/>
  </p:sldMasterIdLst>
  <p:notesMasterIdLst>
    <p:notesMasterId r:id="rId5"/>
  </p:notesMasterIdLst>
  <p:sldIdLst>
    <p:sldId id="256" r:id="rId2"/>
    <p:sldId id="269" r:id="rId3"/>
    <p:sldId id="261" r:id="rId4"/>
  </p:sldIdLst>
  <p:sldSz cx="12192000" cy="6858000"/>
  <p:notesSz cx="6858000" cy="9144000"/>
  <p:embeddedFontLst>
    <p:embeddedFont>
      <p:font typeface="Lato" panose="020F0502020204030203" pitchFamily="34"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15"/>
    <p:restoredTop sz="77606"/>
  </p:normalViewPr>
  <p:slideViewPr>
    <p:cSldViewPr snapToGrid="0">
      <p:cViewPr varScale="1">
        <p:scale>
          <a:sx n="90" d="100"/>
          <a:sy n="90" d="100"/>
        </p:scale>
        <p:origin x="1280"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8768906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81491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22655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t>Pieta is going to talk about differences in recording between primary care, your doctor, and secondary care, that’s hospital records and other datasets. And how these can be used to create a frailty index that should be useful to clinicians, but also helps us to understand the recording behaviours of these different sectors within the NHS and how we really need to use both datasets together to get a full picture. The frailty index is important because it might tell us about who has delirium or other conditions that could lead to hospitalisation or the need to move to a care home. If someone is already living in a care home then they might have all of their health care use recorded by hospitals or other secondary care providers.</a:t>
            </a:r>
          </a:p>
          <a:p>
            <a:pPr marL="0" lvl="0" indent="0" algn="l" rtl="0">
              <a:lnSpc>
                <a:spcPct val="100000"/>
              </a:lnSpc>
              <a:spcBef>
                <a:spcPts val="0"/>
              </a:spcBef>
              <a:spcAft>
                <a:spcPts val="0"/>
              </a:spcAft>
              <a:buSzPts val="1100"/>
              <a:buNone/>
            </a:pPr>
            <a:endParaRPr lang="en-GB" dirty="0"/>
          </a:p>
          <a:p>
            <a:pPr marL="0" lvl="0" indent="0" algn="l" rtl="0">
              <a:lnSpc>
                <a:spcPct val="100000"/>
              </a:lnSpc>
              <a:spcBef>
                <a:spcPts val="0"/>
              </a:spcBef>
              <a:spcAft>
                <a:spcPts val="0"/>
              </a:spcAft>
              <a:buSzPts val="1100"/>
              <a:buNone/>
            </a:pPr>
            <a:r>
              <a:rPr lang="en-GB" dirty="0"/>
              <a:t>Sneha is one of our new doctoral students who will share some of her newly forming plans to study the side effects of valproate a drug that is used for people who have epilepsy.</a:t>
            </a:r>
            <a:endParaRPr dirty="0"/>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1598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13" name="Google Shape;13;p2"/>
          <p:cNvPicPr preferRelativeResize="0"/>
          <p:nvPr/>
        </p:nvPicPr>
        <p:blipFill rotWithShape="1">
          <a:blip r:embed="rId3">
            <a:alphaModFix/>
          </a:blip>
          <a:srcRect t="3" r="6600" b="-36684"/>
          <a:stretch/>
        </p:blipFill>
        <p:spPr>
          <a:xfrm>
            <a:off x="436034" y="858109"/>
            <a:ext cx="11387159" cy="45719"/>
          </a:xfrm>
          <a:prstGeom prst="rect">
            <a:avLst/>
          </a:prstGeom>
          <a:noFill/>
          <a:ln>
            <a:noFill/>
          </a:ln>
        </p:spPr>
      </p:pic>
      <p:pic>
        <p:nvPicPr>
          <p:cNvPr id="14" name="Google Shape;14;p2"/>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15" name="Google Shape;15;p2"/>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986194"/>
            <a:ext cx="9144000" cy="1271606"/>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2"/>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0" name="Google Shape;20;p2"/>
          <p:cNvPicPr preferRelativeResize="0"/>
          <p:nvPr/>
        </p:nvPicPr>
        <p:blipFill rotWithShape="1">
          <a:blip r:embed="rId6">
            <a:alphaModFix/>
          </a:blip>
          <a:srcRect/>
          <a:stretch/>
        </p:blipFill>
        <p:spPr>
          <a:xfrm>
            <a:off x="402422" y="343373"/>
            <a:ext cx="3892160" cy="38864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50"/>
        <p:cNvGrpSpPr/>
        <p:nvPr/>
      </p:nvGrpSpPr>
      <p:grpSpPr>
        <a:xfrm>
          <a:off x="0" y="0"/>
          <a:ext cx="0" cy="0"/>
          <a:chOff x="0" y="0"/>
          <a:chExt cx="0" cy="0"/>
        </a:xfrm>
      </p:grpSpPr>
      <p:pic>
        <p:nvPicPr>
          <p:cNvPr id="51" name="Google Shape;51;p7"/>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52" name="Google Shape;52;p7"/>
          <p:cNvPicPr preferRelativeResize="0"/>
          <p:nvPr/>
        </p:nvPicPr>
        <p:blipFill rotWithShape="1">
          <a:blip r:embed="rId3">
            <a:alphaModFix/>
          </a:blip>
          <a:srcRect t="3" r="6600" b="-36684"/>
          <a:stretch/>
        </p:blipFill>
        <p:spPr>
          <a:xfrm>
            <a:off x="402422" y="868933"/>
            <a:ext cx="11387159" cy="45719"/>
          </a:xfrm>
          <a:prstGeom prst="rect">
            <a:avLst/>
          </a:prstGeom>
          <a:noFill/>
          <a:ln>
            <a:noFill/>
          </a:ln>
        </p:spPr>
      </p:pic>
      <p:sp>
        <p:nvSpPr>
          <p:cNvPr id="53" name="Google Shape;53;p7"/>
          <p:cNvSpPr txBox="1">
            <a:spLocks noGrp="1"/>
          </p:cNvSpPr>
          <p:nvPr>
            <p:ph type="title"/>
          </p:nvPr>
        </p:nvSpPr>
        <p:spPr>
          <a:xfrm>
            <a:off x="838200" y="2562303"/>
            <a:ext cx="915924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5" name="Google Shape;55;p7"/>
          <p:cNvPicPr preferRelativeResize="0"/>
          <p:nvPr/>
        </p:nvPicPr>
        <p:blipFill rotWithShape="1">
          <a:blip r:embed="rId4">
            <a:alphaModFix/>
          </a:blip>
          <a:srcRect/>
          <a:stretch/>
        </p:blipFill>
        <p:spPr>
          <a:xfrm rot="-9311719">
            <a:off x="10164502" y="1227960"/>
            <a:ext cx="1342276" cy="1285674"/>
          </a:xfrm>
          <a:prstGeom prst="rect">
            <a:avLst/>
          </a:prstGeom>
          <a:noFill/>
          <a:ln>
            <a:noFill/>
          </a:ln>
        </p:spPr>
      </p:pic>
      <p:pic>
        <p:nvPicPr>
          <p:cNvPr id="56" name="Google Shape;56;p7"/>
          <p:cNvPicPr preferRelativeResize="0"/>
          <p:nvPr/>
        </p:nvPicPr>
        <p:blipFill rotWithShape="1">
          <a:blip r:embed="rId5">
            <a:alphaModFix/>
          </a:blip>
          <a:srcRect l="8151" b="33143"/>
          <a:stretch/>
        </p:blipFill>
        <p:spPr>
          <a:xfrm>
            <a:off x="1" y="4480660"/>
            <a:ext cx="3091180" cy="2377341"/>
          </a:xfrm>
          <a:prstGeom prst="rect">
            <a:avLst/>
          </a:prstGeom>
          <a:noFill/>
          <a:ln>
            <a:noFill/>
          </a:ln>
        </p:spPr>
      </p:pic>
      <p:pic>
        <p:nvPicPr>
          <p:cNvPr id="57" name="Google Shape;57;p7"/>
          <p:cNvPicPr preferRelativeResize="0"/>
          <p:nvPr/>
        </p:nvPicPr>
        <p:blipFill rotWithShape="1">
          <a:blip r:embed="rId6">
            <a:alphaModFix/>
          </a:blip>
          <a:srcRect/>
          <a:stretch/>
        </p:blipFill>
        <p:spPr>
          <a:xfrm>
            <a:off x="402422" y="343231"/>
            <a:ext cx="3892160" cy="38892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66"/>
        <p:cNvGrpSpPr/>
        <p:nvPr/>
      </p:nvGrpSpPr>
      <p:grpSpPr>
        <a:xfrm>
          <a:off x="0" y="0"/>
          <a:ext cx="0" cy="0"/>
          <a:chOff x="0" y="0"/>
          <a:chExt cx="0" cy="0"/>
        </a:xfrm>
      </p:grpSpPr>
      <p:pic>
        <p:nvPicPr>
          <p:cNvPr id="67" name="Google Shape;67;p9"/>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68" name="Google Shape;68;p9"/>
          <p:cNvPicPr preferRelativeResize="0"/>
          <p:nvPr/>
        </p:nvPicPr>
        <p:blipFill rotWithShape="1">
          <a:blip r:embed="rId3">
            <a:alphaModFix/>
          </a:blip>
          <a:srcRect t="3" r="6600" b="-36684"/>
          <a:stretch/>
        </p:blipFill>
        <p:spPr>
          <a:xfrm>
            <a:off x="402422" y="868933"/>
            <a:ext cx="11387159" cy="45719"/>
          </a:xfrm>
          <a:prstGeom prst="rect">
            <a:avLst/>
          </a:prstGeom>
          <a:noFill/>
          <a:ln>
            <a:noFill/>
          </a:ln>
        </p:spPr>
      </p:pic>
      <p:pic>
        <p:nvPicPr>
          <p:cNvPr id="69" name="Google Shape;69;p9"/>
          <p:cNvPicPr preferRelativeResize="0"/>
          <p:nvPr/>
        </p:nvPicPr>
        <p:blipFill rotWithShape="1">
          <a:blip r:embed="rId4">
            <a:alphaModFix/>
          </a:blip>
          <a:srcRect l="8151" b="33143"/>
          <a:stretch/>
        </p:blipFill>
        <p:spPr>
          <a:xfrm>
            <a:off x="1" y="4480660"/>
            <a:ext cx="3091180" cy="2377341"/>
          </a:xfrm>
          <a:prstGeom prst="rect">
            <a:avLst/>
          </a:prstGeom>
          <a:noFill/>
          <a:ln>
            <a:noFill/>
          </a:ln>
        </p:spPr>
      </p:pic>
      <p:pic>
        <p:nvPicPr>
          <p:cNvPr id="70" name="Google Shape;70;p9"/>
          <p:cNvPicPr preferRelativeResize="0"/>
          <p:nvPr/>
        </p:nvPicPr>
        <p:blipFill rotWithShape="1">
          <a:blip r:embed="rId5">
            <a:alphaModFix/>
          </a:blip>
          <a:srcRect/>
          <a:stretch/>
        </p:blipFill>
        <p:spPr>
          <a:xfrm>
            <a:off x="10445751" y="1519647"/>
            <a:ext cx="1155700" cy="927100"/>
          </a:xfrm>
          <a:prstGeom prst="rect">
            <a:avLst/>
          </a:prstGeom>
          <a:noFill/>
          <a:ln>
            <a:noFill/>
          </a:ln>
        </p:spPr>
      </p:pic>
      <p:sp>
        <p:nvSpPr>
          <p:cNvPr id="71" name="Google Shape;71;p9"/>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193E72"/>
              </a:buClr>
              <a:buSzPts val="4800"/>
              <a:buFont typeface="Arial"/>
              <a:buNone/>
              <a:defRPr sz="4800">
                <a:solidFill>
                  <a:srgbClr val="193E7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193E7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3" name="Google Shape;73;p9"/>
          <p:cNvPicPr preferRelativeResize="0"/>
          <p:nvPr/>
        </p:nvPicPr>
        <p:blipFill rotWithShape="1">
          <a:blip r:embed="rId6">
            <a:alphaModFix/>
          </a:blip>
          <a:srcRect/>
          <a:stretch/>
        </p:blipFill>
        <p:spPr>
          <a:xfrm>
            <a:off x="402422" y="343231"/>
            <a:ext cx="3892160" cy="38892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74"/>
        <p:cNvGrpSpPr/>
        <p:nvPr/>
      </p:nvGrpSpPr>
      <p:grpSpPr>
        <a:xfrm>
          <a:off x="0" y="0"/>
          <a:ext cx="0" cy="0"/>
          <a:chOff x="0" y="0"/>
          <a:chExt cx="0" cy="0"/>
        </a:xfrm>
      </p:grpSpPr>
      <p:pic>
        <p:nvPicPr>
          <p:cNvPr id="75" name="Google Shape;75;p10"/>
          <p:cNvPicPr preferRelativeResize="0"/>
          <p:nvPr/>
        </p:nvPicPr>
        <p:blipFill rotWithShape="1">
          <a:blip r:embed="rId2">
            <a:alphaModFix/>
          </a:blip>
          <a:srcRect/>
          <a:stretch/>
        </p:blipFill>
        <p:spPr>
          <a:xfrm>
            <a:off x="0" y="0"/>
            <a:ext cx="12192000" cy="6858000"/>
          </a:xfrm>
          <a:prstGeom prst="rect">
            <a:avLst/>
          </a:prstGeom>
          <a:noFill/>
          <a:ln>
            <a:noFill/>
          </a:ln>
        </p:spPr>
      </p:pic>
      <p:pic>
        <p:nvPicPr>
          <p:cNvPr id="76" name="Google Shape;76;p10"/>
          <p:cNvPicPr preferRelativeResize="0"/>
          <p:nvPr/>
        </p:nvPicPr>
        <p:blipFill rotWithShape="1">
          <a:blip r:embed="rId3">
            <a:alphaModFix/>
          </a:blip>
          <a:srcRect t="3" r="6600" b="-36684"/>
          <a:stretch/>
        </p:blipFill>
        <p:spPr>
          <a:xfrm>
            <a:off x="436034" y="858109"/>
            <a:ext cx="11387159" cy="45719"/>
          </a:xfrm>
          <a:prstGeom prst="rect">
            <a:avLst/>
          </a:prstGeom>
          <a:noFill/>
          <a:ln>
            <a:noFill/>
          </a:ln>
        </p:spPr>
      </p:pic>
      <p:pic>
        <p:nvPicPr>
          <p:cNvPr id="77" name="Google Shape;77;p10"/>
          <p:cNvPicPr preferRelativeResize="0"/>
          <p:nvPr/>
        </p:nvPicPr>
        <p:blipFill rotWithShape="1">
          <a:blip r:embed="rId4">
            <a:alphaModFix/>
          </a:blip>
          <a:srcRect l="35446" b="23513"/>
          <a:stretch/>
        </p:blipFill>
        <p:spPr>
          <a:xfrm>
            <a:off x="0" y="4799507"/>
            <a:ext cx="1737360" cy="2058494"/>
          </a:xfrm>
          <a:prstGeom prst="rect">
            <a:avLst/>
          </a:prstGeom>
          <a:noFill/>
          <a:ln>
            <a:noFill/>
          </a:ln>
        </p:spPr>
      </p:pic>
      <p:pic>
        <p:nvPicPr>
          <p:cNvPr id="78" name="Google Shape;78;p10"/>
          <p:cNvPicPr preferRelativeResize="0"/>
          <p:nvPr/>
        </p:nvPicPr>
        <p:blipFill rotWithShape="1">
          <a:blip r:embed="rId5">
            <a:alphaModFix/>
          </a:blip>
          <a:srcRect/>
          <a:stretch/>
        </p:blipFill>
        <p:spPr>
          <a:xfrm rot="-5400000">
            <a:off x="10239223" y="1795994"/>
            <a:ext cx="1579199" cy="1184400"/>
          </a:xfrm>
          <a:prstGeom prst="rect">
            <a:avLst/>
          </a:prstGeom>
          <a:noFill/>
          <a:ln>
            <a:noFill/>
          </a:ln>
        </p:spPr>
      </p:pic>
      <p:sp>
        <p:nvSpPr>
          <p:cNvPr id="79" name="Google Shape;79;p10"/>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0" name="Google Shape;80;p10"/>
          <p:cNvSpPr txBox="1"/>
          <p:nvPr/>
        </p:nvSpPr>
        <p:spPr>
          <a:xfrm>
            <a:off x="873760" y="-538480"/>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10"/>
          <p:cNvSpPr txBox="1">
            <a:spLocks noGrp="1"/>
          </p:cNvSpPr>
          <p:nvPr>
            <p:ph type="title"/>
          </p:nvPr>
        </p:nvSpPr>
        <p:spPr>
          <a:xfrm>
            <a:off x="838200" y="2488688"/>
            <a:ext cx="9403080" cy="113347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1"/>
              </a:buClr>
              <a:buSzPts val="4800"/>
              <a:buFont typeface="Arial"/>
              <a:buNone/>
              <a:defRPr sz="4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2" name="Google Shape;82;p10"/>
          <p:cNvPicPr preferRelativeResize="0"/>
          <p:nvPr/>
        </p:nvPicPr>
        <p:blipFill rotWithShape="1">
          <a:blip r:embed="rId6">
            <a:alphaModFix/>
          </a:blip>
          <a:srcRect/>
          <a:stretch/>
        </p:blipFill>
        <p:spPr>
          <a:xfrm>
            <a:off x="402422" y="343373"/>
            <a:ext cx="3892160" cy="38864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5" r:id="rId3"/>
    <p:sldLayoutId id="2147483656"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1"/>
          <p:cNvSpPr txBox="1">
            <a:spLocks noGrp="1"/>
          </p:cNvSpPr>
          <p:nvPr>
            <p:ph type="ctrTitle"/>
          </p:nvPr>
        </p:nvSpPr>
        <p:spPr>
          <a:xfrm>
            <a:off x="1086900" y="2868930"/>
            <a:ext cx="10018200" cy="213741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6000"/>
              <a:buFont typeface="Arial"/>
              <a:buNone/>
            </a:pPr>
            <a:r>
              <a:rPr lang="en-GB" sz="5400" dirty="0"/>
              <a:t>Using routine data* to present </a:t>
            </a:r>
            <a:br>
              <a:rPr lang="en-GB" sz="5400" dirty="0"/>
            </a:br>
            <a:r>
              <a:rPr lang="en-GB" sz="5400" dirty="0"/>
              <a:t>brain health stories</a:t>
            </a:r>
            <a:br>
              <a:rPr lang="en-GB" sz="5400" dirty="0"/>
            </a:br>
            <a:br>
              <a:rPr lang="en-GB" sz="4400" dirty="0"/>
            </a:br>
            <a:r>
              <a:rPr lang="en-GB" sz="4400" dirty="0"/>
              <a:t>Care and Health Informatics</a:t>
            </a:r>
            <a:br>
              <a:rPr lang="en-GB" sz="1600" dirty="0"/>
            </a:br>
            <a:endParaRPr sz="5400" b="1" dirty="0">
              <a:latin typeface="+mn-lt"/>
              <a:ea typeface="Lato"/>
              <a:cs typeface="Lato"/>
              <a:sym typeface="Lato"/>
            </a:endParaRPr>
          </a:p>
        </p:txBody>
      </p:sp>
      <p:sp>
        <p:nvSpPr>
          <p:cNvPr id="6" name="TextBox 5">
            <a:extLst>
              <a:ext uri="{FF2B5EF4-FFF2-40B4-BE49-F238E27FC236}">
                <a16:creationId xmlns:a16="http://schemas.microsoft.com/office/drawing/2014/main" id="{9202EEEC-AFCF-4566-62CD-BDFE67F5095C}"/>
              </a:ext>
            </a:extLst>
          </p:cNvPr>
          <p:cNvSpPr txBox="1"/>
          <p:nvPr/>
        </p:nvSpPr>
        <p:spPr>
          <a:xfrm>
            <a:off x="2686050" y="5006340"/>
            <a:ext cx="6655989" cy="830997"/>
          </a:xfrm>
          <a:prstGeom prst="rect">
            <a:avLst/>
          </a:prstGeom>
          <a:noFill/>
        </p:spPr>
        <p:txBody>
          <a:bodyPr wrap="none" rtlCol="0">
            <a:spAutoFit/>
          </a:bodyPr>
          <a:lstStyle/>
          <a:p>
            <a:r>
              <a:rPr lang="en-GB" sz="2400" dirty="0">
                <a:solidFill>
                  <a:schemeClr val="bg1"/>
                </a:solidFill>
              </a:rPr>
              <a:t>Sarah Rodgers, Pieta Schofield, Sneha George</a:t>
            </a:r>
          </a:p>
          <a:p>
            <a:pPr algn="ctr"/>
            <a:r>
              <a:rPr lang="en-GB" sz="2400" dirty="0">
                <a:solidFill>
                  <a:schemeClr val="bg1"/>
                </a:solidFill>
              </a:rPr>
              <a:t>University of Liverpool</a:t>
            </a:r>
          </a:p>
        </p:txBody>
      </p:sp>
      <p:sp>
        <p:nvSpPr>
          <p:cNvPr id="11" name="TextBox 10">
            <a:extLst>
              <a:ext uri="{FF2B5EF4-FFF2-40B4-BE49-F238E27FC236}">
                <a16:creationId xmlns:a16="http://schemas.microsoft.com/office/drawing/2014/main" id="{80755157-1813-102C-08E2-984D7168E1D0}"/>
              </a:ext>
            </a:extLst>
          </p:cNvPr>
          <p:cNvSpPr txBox="1"/>
          <p:nvPr/>
        </p:nvSpPr>
        <p:spPr>
          <a:xfrm>
            <a:off x="1825456" y="6087254"/>
            <a:ext cx="10366543" cy="707886"/>
          </a:xfrm>
          <a:prstGeom prst="rect">
            <a:avLst/>
          </a:prstGeom>
          <a:noFill/>
        </p:spPr>
        <p:txBody>
          <a:bodyPr wrap="square">
            <a:spAutoFit/>
          </a:bodyPr>
          <a:lstStyle/>
          <a:p>
            <a:r>
              <a:rPr lang="en-GB" sz="2000" dirty="0">
                <a:solidFill>
                  <a:schemeClr val="bg1"/>
                </a:solidFill>
              </a:rPr>
              <a:t>* GP records, hospital records, etc. that are routinely recorded for the primary purpose of clinical care and used for evaluation purposes, once they have had all identifiers removed.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4" name="Title 4"/>
          <p:cNvSpPr>
            <a:spLocks noGrp="1"/>
          </p:cNvSpPr>
          <p:nvPr>
            <p:ph type="ctrTitle" idx="4294967295"/>
          </p:nvPr>
        </p:nvSpPr>
        <p:spPr>
          <a:xfrm>
            <a:off x="4069081" y="4149090"/>
            <a:ext cx="8122920" cy="1187778"/>
          </a:xfrm>
        </p:spPr>
        <p:txBody>
          <a:bodyPr>
            <a:noAutofit/>
          </a:bodyPr>
          <a:lstStyle/>
          <a:p>
            <a:pPr>
              <a:lnSpc>
                <a:spcPct val="120000"/>
              </a:lnSpc>
            </a:pPr>
            <a:r>
              <a:rPr lang="en-GB" sz="2400" b="1" dirty="0">
                <a:solidFill>
                  <a:srgbClr val="002060"/>
                </a:solidFill>
              </a:rPr>
              <a:t>“</a:t>
            </a:r>
            <a:r>
              <a:rPr lang="en-GB" sz="2400" dirty="0"/>
              <a:t>Finding such a large reduction in GP-reported common mental health disorders linked to people living in greener spaces was surprising. But the most useful result compared people living in the most and least deprived areas. We saw larger benefits to people’s mental health with more parks, canals and other spaces, despite the area having fewer resources overall. This demonstrates the need for planning and health to consistently work together to reduce health inequalities.</a:t>
            </a:r>
            <a:r>
              <a:rPr lang="en-GB" sz="2400" b="1" dirty="0">
                <a:solidFill>
                  <a:srgbClr val="002060"/>
                </a:solidFill>
              </a:rPr>
              <a:t>” Sarah Rodgers</a:t>
            </a:r>
          </a:p>
        </p:txBody>
      </p:sp>
      <p:pic>
        <p:nvPicPr>
          <p:cNvPr id="3" name="Picture 2" descr="A qr code with black squares&#10;&#10;Description automatically generated">
            <a:extLst>
              <a:ext uri="{FF2B5EF4-FFF2-40B4-BE49-F238E27FC236}">
                <a16:creationId xmlns:a16="http://schemas.microsoft.com/office/drawing/2014/main" id="{70A704A3-0F05-0380-C644-9106E791EFF3}"/>
              </a:ext>
            </a:extLst>
          </p:cNvPr>
          <p:cNvPicPr>
            <a:picLocks noChangeAspect="1"/>
          </p:cNvPicPr>
          <p:nvPr/>
        </p:nvPicPr>
        <p:blipFill>
          <a:blip r:embed="rId3"/>
          <a:stretch>
            <a:fillRect/>
          </a:stretch>
        </p:blipFill>
        <p:spPr>
          <a:xfrm>
            <a:off x="0" y="2892118"/>
            <a:ext cx="3965882" cy="3965882"/>
          </a:xfrm>
          <a:prstGeom prst="rect">
            <a:avLst/>
          </a:prstGeom>
        </p:spPr>
      </p:pic>
      <p:sp>
        <p:nvSpPr>
          <p:cNvPr id="6" name="TextBox 5">
            <a:extLst>
              <a:ext uri="{FF2B5EF4-FFF2-40B4-BE49-F238E27FC236}">
                <a16:creationId xmlns:a16="http://schemas.microsoft.com/office/drawing/2014/main" id="{46AB4097-03DF-F27B-7F09-509229162E58}"/>
              </a:ext>
            </a:extLst>
          </p:cNvPr>
          <p:cNvSpPr txBox="1"/>
          <p:nvPr/>
        </p:nvSpPr>
        <p:spPr>
          <a:xfrm>
            <a:off x="111442" y="1126272"/>
            <a:ext cx="11135677" cy="1569660"/>
          </a:xfrm>
          <a:prstGeom prst="rect">
            <a:avLst/>
          </a:prstGeom>
          <a:noFill/>
        </p:spPr>
        <p:txBody>
          <a:bodyPr wrap="square">
            <a:spAutoFit/>
          </a:bodyPr>
          <a:lstStyle/>
          <a:p>
            <a:r>
              <a:rPr lang="en-GB" sz="4800" dirty="0">
                <a:solidFill>
                  <a:schemeClr val="lt1"/>
                </a:solidFill>
              </a:rPr>
              <a:t>Local </a:t>
            </a:r>
            <a:r>
              <a:rPr lang="en-GB" b="1" dirty="0"/>
              <a:t> </a:t>
            </a:r>
            <a:r>
              <a:rPr lang="en-GB" sz="4800" dirty="0">
                <a:solidFill>
                  <a:schemeClr val="lt1"/>
                </a:solidFill>
              </a:rPr>
              <a:t>green spaces are linked with better mental health</a:t>
            </a:r>
          </a:p>
        </p:txBody>
      </p:sp>
    </p:spTree>
    <p:extLst>
      <p:ext uri="{BB962C8B-B14F-4D97-AF65-F5344CB8AC3E}">
        <p14:creationId xmlns:p14="http://schemas.microsoft.com/office/powerpoint/2010/main" val="52640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ctrTitle" idx="4294967295"/>
          </p:nvPr>
        </p:nvSpPr>
        <p:spPr>
          <a:xfrm>
            <a:off x="2252578" y="4237022"/>
            <a:ext cx="9144000" cy="2387700"/>
          </a:xfrm>
          <a:prstGeom prst="rect">
            <a:avLst/>
          </a:prstGeom>
          <a:noFill/>
          <a:ln>
            <a:noFill/>
          </a:ln>
        </p:spPr>
        <p:txBody>
          <a:bodyPr spcFirstLastPara="1" wrap="square" lIns="91425" tIns="45700" rIns="91425" bIns="45700" anchor="b" anchorCtr="0">
            <a:noAutofit/>
          </a:bodyPr>
          <a:lstStyle/>
          <a:p>
            <a:pPr lvl="0">
              <a:buClr>
                <a:schemeClr val="lt1"/>
              </a:buClr>
              <a:buSzPts val="6000"/>
            </a:pPr>
            <a:r>
              <a:rPr lang="en-GB" sz="4000" b="1" dirty="0"/>
              <a:t>Pieta Schofield</a:t>
            </a:r>
            <a:br>
              <a:rPr lang="en-GB" sz="4000" dirty="0"/>
            </a:br>
            <a:r>
              <a:rPr lang="en-GB" sz="4000" dirty="0"/>
              <a:t>The ACMI Index </a:t>
            </a:r>
            <a:br>
              <a:rPr lang="en-GB" sz="4000" dirty="0"/>
            </a:br>
            <a:r>
              <a:rPr lang="en-GB" sz="4000" dirty="0"/>
              <a:t>Anticholinergic medicines that may cause delirium/falls</a:t>
            </a:r>
            <a:br>
              <a:rPr lang="en-GB" sz="4000" dirty="0"/>
            </a:br>
            <a:r>
              <a:rPr lang="en-GB" sz="4000" dirty="0"/>
              <a:t> </a:t>
            </a:r>
            <a:br>
              <a:rPr lang="en-GB" sz="4000" dirty="0"/>
            </a:br>
            <a:r>
              <a:rPr lang="en-GB" sz="4000" b="1" dirty="0"/>
              <a:t>Sneha George</a:t>
            </a:r>
            <a:r>
              <a:rPr lang="en-GB" sz="4000" dirty="0"/>
              <a:t> – Doctoral candidate</a:t>
            </a:r>
            <a:br>
              <a:rPr lang="en-GB" sz="4000" dirty="0"/>
            </a:br>
            <a:r>
              <a:rPr lang="en-GB" sz="4000" dirty="0"/>
              <a:t>An international study to investigate and optimise the safety of discontinuing valproate in young men and women with epilepsy.</a:t>
            </a:r>
            <a:endParaRPr sz="4000" b="0" u="none" strike="noStrike" cap="none" dirty="0">
              <a:solidFill>
                <a:srgbClr val="002060"/>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name="Custom Design">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7859DB56935E46A5F764AC460B36DE" ma:contentTypeVersion="17" ma:contentTypeDescription="Create a new document." ma:contentTypeScope="" ma:versionID="5abd8b891a6bf5b6bfea41d6f6dfa4b9">
  <xsd:schema xmlns:xsd="http://www.w3.org/2001/XMLSchema" xmlns:xs="http://www.w3.org/2001/XMLSchema" xmlns:p="http://schemas.microsoft.com/office/2006/metadata/properties" xmlns:ns2="32044e9f-ceae-447a-8a42-a6cf98d4fc62" xmlns:ns3="2accdd14-8808-43e3-8953-662263701ae7" targetNamespace="http://schemas.microsoft.com/office/2006/metadata/properties" ma:root="true" ma:fieldsID="af242cc5c9a2e93d29cd59e7b5e5f169" ns2:_="" ns3:_="">
    <xsd:import namespace="32044e9f-ceae-447a-8a42-a6cf98d4fc62"/>
    <xsd:import namespace="2accdd14-8808-43e3-8953-662263701a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044e9f-ceae-447a-8a42-a6cf98d4fc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fd38f81-9561-40ce-98eb-cd713668d4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ccdd14-8808-43e3-8953-662263701ae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b44a97b-ac67-43da-90d3-7f42028a2246}" ma:internalName="TaxCatchAll" ma:showField="CatchAllData" ma:web="2accdd14-8808-43e3-8953-662263701ae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2044e9f-ceae-447a-8a42-a6cf98d4fc62">
      <Terms xmlns="http://schemas.microsoft.com/office/infopath/2007/PartnerControls"/>
    </lcf76f155ced4ddcb4097134ff3c332f>
    <TaxCatchAll xmlns="2accdd14-8808-43e3-8953-662263701ae7" xsi:nil="true"/>
  </documentManagement>
</p:properties>
</file>

<file path=customXml/itemProps1.xml><?xml version="1.0" encoding="utf-8"?>
<ds:datastoreItem xmlns:ds="http://schemas.openxmlformats.org/officeDocument/2006/customXml" ds:itemID="{E678274F-BDE7-478E-99C6-560A71F35B4C}"/>
</file>

<file path=customXml/itemProps2.xml><?xml version="1.0" encoding="utf-8"?>
<ds:datastoreItem xmlns:ds="http://schemas.openxmlformats.org/officeDocument/2006/customXml" ds:itemID="{54310C14-DC5A-40E8-9E65-3C1CCBE9349F}"/>
</file>

<file path=customXml/itemProps3.xml><?xml version="1.0" encoding="utf-8"?>
<ds:datastoreItem xmlns:ds="http://schemas.openxmlformats.org/officeDocument/2006/customXml" ds:itemID="{29AC6CBC-2AC0-4A59-84E6-1B2B41C9F362}"/>
</file>

<file path=docMetadata/LabelInfo.xml><?xml version="1.0" encoding="utf-8"?>
<clbl:labelList xmlns:clbl="http://schemas.microsoft.com/office/2020/mipLabelMetadata">
  <clbl:label id="{53255131-b129-4010-86e1-474bfd7e8076}" enabled="0" method="" siteId="{53255131-b129-4010-86e1-474bfd7e8076}" removed="1"/>
</clbl:labelList>
</file>

<file path=docProps/app.xml><?xml version="1.0" encoding="utf-8"?>
<Properties xmlns="http://schemas.openxmlformats.org/officeDocument/2006/extended-properties" xmlns:vt="http://schemas.openxmlformats.org/officeDocument/2006/docPropsVTypes">
  <TotalTime>7319</TotalTime>
  <Words>369</Words>
  <Application>Microsoft Macintosh PowerPoint</Application>
  <PresentationFormat>Widescreen</PresentationFormat>
  <Paragraphs>10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Lato</vt:lpstr>
      <vt:lpstr>Custom Design</vt:lpstr>
      <vt:lpstr>Using routine data* to present  brain health stories  Care and Health Informatics </vt:lpstr>
      <vt:lpstr>“Finding such a large reduction in GP-reported common mental health disorders linked to people living in greener spaces was surprising. But the most useful result compared people living in the most and least deprived areas. We saw larger benefits to people’s mental health with more parks, canals and other spaces, despite the area having fewer resources overall. This demonstrates the need for planning and health to consistently work together to reduce health inequalities.” Sarah Rodgers</vt:lpstr>
      <vt:lpstr>Pieta Schofield The ACMI Index  Anticholinergic medicines that may cause delirium/falls   Sneha George – Doctoral candidate An international study to investigate and optimise the safety of discontinuing valproate in young men and women with epilepsy.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ARCFEST!</dc:title>
  <dc:creator>Darren Charles</dc:creator>
  <cp:lastModifiedBy>Rodgers, Sarah</cp:lastModifiedBy>
  <cp:revision>10</cp:revision>
  <dcterms:modified xsi:type="dcterms:W3CDTF">2025-03-04T16:43:46Z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0x0101008B7859DB56935E46A5F764AC460B36DE</vt:lpwstr>
  </property>
</Properties>
</file>