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notesMasterIdLst>
    <p:notesMasterId r:id="rId1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5453359" cy="8229600" type="screen4x3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pos="2160" orient="horz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theme" Target="theme/theme2.xml"/><Relationship Id="rId21" Type="http://schemas.openxmlformats.org/officeDocument/2006/relationships/customXml" Target="../customXml/item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theme" Target="theme/theme1.xml"/><Relationship Id="rId16" Type="http://schemas.openxmlformats.org/officeDocument/2006/relationships/notesMaster" Target="notesMasters/notesMaster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2AE8857-6A80-E7BA-D913-D6490B8BC19C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FDC53AE-E214-B920-7292-74A45DD4512F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9C71ED6-2FF6-AA54-BF01-9FC88FBB8421}" type="slidenum">
              <a:rPr/>
              <a:t/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296D268-313D-08C5-89E2-A5D0305A56A4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0AE693C-03D7-9474-65D3-472E6E841F29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BF9EDC7-B581-EB04-6C10-F890A8752CCF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8AC4929-9224-BC1C-CC37-11EF1B4A8906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DA3475D-88FA-9E1A-98C9-03DEBB1762D0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6CDB212-F5E0-1230-02CE-631F951E096A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C7DBFAB-9D7D-D121-A0C0-A360222E9A6A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284EAFA-A938-FB2B-3340-674373388568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AEF0D28-2EAC-34FA-57CE-4C702C89D5E0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8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8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737686439" name="Google Shape;12;p2"/>
          <p:cNvPicPr/>
          <p:nvPr/>
        </p:nvPicPr>
        <p:blipFill>
          <a:blip r:embed="rId2">
            <a:alphaModFix/>
          </a:blip>
          <a:stretch/>
        </p:blipFill>
        <p:spPr bwMode="auto">
          <a:xfrm flipH="0" flipV="0">
            <a:off x="-95184" y="-16709"/>
            <a:ext cx="15587551" cy="8355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4269014" name="Google Shape;15;p2"/>
          <p:cNvPicPr/>
          <p:nvPr/>
        </p:nvPicPr>
        <p:blipFill>
          <a:blip r:embed="rId3">
            <a:alphaModFix/>
          </a:blip>
          <a:stretch/>
        </p:blipFill>
        <p:spPr bwMode="auto">
          <a:xfrm rot="-5399942">
            <a:off x="13806027" y="1282377"/>
            <a:ext cx="1579197" cy="118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3407661" name="Google Shape;13;p2"/>
          <p:cNvPicPr/>
          <p:nvPr/>
        </p:nvPicPr>
        <p:blipFill>
          <a:blip r:embed="rId4">
            <a:alphaModFix/>
          </a:blip>
          <a:srcRect l="0" t="3" r="6599" b="-36684"/>
          <a:stretch/>
        </p:blipFill>
        <p:spPr bwMode="auto">
          <a:xfrm flipH="0" flipV="0">
            <a:off x="367673" y="789525"/>
            <a:ext cx="14717043" cy="45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3518908" name="Google Shape;14;p2"/>
          <p:cNvPicPr/>
          <p:nvPr/>
        </p:nvPicPr>
        <p:blipFill>
          <a:blip r:embed="rId5">
            <a:alphaModFix/>
          </a:blip>
          <a:srcRect l="35446" t="0" r="0" b="23513"/>
          <a:stretch/>
        </p:blipFill>
        <p:spPr bwMode="auto">
          <a:xfrm>
            <a:off x="-68357" y="6207066"/>
            <a:ext cx="1737360" cy="2058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3870078" name="Google Shape;20;p2"/>
          <p:cNvPicPr/>
          <p:nvPr/>
        </p:nvPicPr>
        <p:blipFill>
          <a:blip r:embed="rId6">
            <a:alphaModFix/>
          </a:blip>
          <a:stretch/>
        </p:blipFill>
        <p:spPr bwMode="auto">
          <a:xfrm>
            <a:off x="334063" y="274790"/>
            <a:ext cx="3892158" cy="3886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5D6BA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rgbClr val="F5D6B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996278" y="126055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824078" y="126055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98215713" name="Google Shape;12;p2"/>
          <p:cNvPicPr/>
          <p:nvPr/>
        </p:nvPicPr>
        <p:blipFill>
          <a:blip r:embed="rId2">
            <a:alphaModFix/>
          </a:blip>
          <a:stretch/>
        </p:blipFill>
        <p:spPr bwMode="auto">
          <a:xfrm flipH="0" flipV="0">
            <a:off x="-95184" y="-16709"/>
            <a:ext cx="15587552" cy="835526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62078" y="3103478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5D6BA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09286" y="160329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5D6B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  <p:pic>
        <p:nvPicPr>
          <p:cNvPr id="1342109889" name="Google Shape;15;p2"/>
          <p:cNvPicPr/>
          <p:nvPr/>
        </p:nvPicPr>
        <p:blipFill>
          <a:blip r:embed="rId3">
            <a:alphaModFix/>
          </a:blip>
          <a:stretch/>
        </p:blipFill>
        <p:spPr bwMode="auto">
          <a:xfrm rot="-5399942">
            <a:off x="13806027" y="1282377"/>
            <a:ext cx="1579197" cy="118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133491" name="Google Shape;13;p2"/>
          <p:cNvPicPr/>
          <p:nvPr/>
        </p:nvPicPr>
        <p:blipFill>
          <a:blip r:embed="rId4">
            <a:alphaModFix/>
          </a:blip>
          <a:srcRect l="0" t="3" r="6599" b="-36684"/>
          <a:stretch/>
        </p:blipFill>
        <p:spPr bwMode="auto">
          <a:xfrm flipH="0" flipV="0">
            <a:off x="367674" y="789525"/>
            <a:ext cx="14717043" cy="45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0515061" name="Google Shape;14;p2"/>
          <p:cNvPicPr/>
          <p:nvPr/>
        </p:nvPicPr>
        <p:blipFill>
          <a:blip r:embed="rId5">
            <a:alphaModFix/>
          </a:blip>
          <a:srcRect l="35446" t="0" r="0" b="23513"/>
          <a:stretch/>
        </p:blipFill>
        <p:spPr bwMode="auto">
          <a:xfrm>
            <a:off x="-68357" y="6207066"/>
            <a:ext cx="1737360" cy="2058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650464" name="Google Shape;20;p2"/>
          <p:cNvPicPr/>
          <p:nvPr/>
        </p:nvPicPr>
        <p:blipFill>
          <a:blip r:embed="rId6">
            <a:alphaModFix/>
          </a:blip>
          <a:stretch/>
        </p:blipFill>
        <p:spPr bwMode="auto">
          <a:xfrm>
            <a:off x="334063" y="274790"/>
            <a:ext cx="3892158" cy="388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 flipH="0" flipV="0">
            <a:off x="1326147" y="1550068"/>
            <a:ext cx="5593721" cy="57858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 flipH="0" flipV="0">
            <a:off x="7956884" y="1600200"/>
            <a:ext cx="5546931" cy="57357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 flipH="0" flipV="0">
            <a:off x="1509963" y="1535112"/>
            <a:ext cx="4858457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 flipH="0" flipV="0">
            <a:off x="1509963" y="2174874"/>
            <a:ext cx="4858457" cy="47265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 flipH="0" flipV="0">
            <a:off x="7017919" y="1535112"/>
            <a:ext cx="591870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 flipH="0" flipV="0">
            <a:off x="7017919" y="2174874"/>
            <a:ext cx="5918700" cy="47265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713120" y="110857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7824870" y="11085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713120" y="227062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2093077" y="5301915"/>
            <a:ext cx="10625343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 flipH="0" flipV="0">
            <a:off x="2093077" y="1114090"/>
            <a:ext cx="1062534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 flipH="0" flipV="0">
            <a:off x="2093077" y="5868653"/>
            <a:ext cx="10625343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17793084" name="Google Shape;51;p7"/>
          <p:cNvPicPr/>
          <p:nvPr/>
        </p:nvPicPr>
        <p:blipFill>
          <a:blip r:embed="rId13">
            <a:alphaModFix/>
          </a:blip>
          <a:stretch/>
        </p:blipFill>
        <p:spPr bwMode="auto">
          <a:xfrm flipH="0" flipV="0">
            <a:off x="-24381" y="-709"/>
            <a:ext cx="15475655" cy="8188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049201" name="Google Shape;52;p7"/>
          <p:cNvPicPr/>
          <p:nvPr/>
        </p:nvPicPr>
        <p:blipFill>
          <a:blip r:embed="rId14">
            <a:alphaModFix/>
          </a:blip>
          <a:srcRect l="0" t="3" r="6599" b="-36684"/>
          <a:stretch/>
        </p:blipFill>
        <p:spPr bwMode="auto">
          <a:xfrm flipH="0" flipV="0">
            <a:off x="402420" y="868932"/>
            <a:ext cx="14622050" cy="45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704014" name="Google Shape;57;p7"/>
          <p:cNvPicPr/>
          <p:nvPr/>
        </p:nvPicPr>
        <p:blipFill>
          <a:blip r:embed="rId15">
            <a:alphaModFix/>
          </a:blip>
          <a:stretch/>
        </p:blipFill>
        <p:spPr bwMode="auto">
          <a:xfrm>
            <a:off x="402420" y="366088"/>
            <a:ext cx="3892158" cy="388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419988" name="Google Shape;14;p2"/>
          <p:cNvPicPr/>
          <p:nvPr/>
        </p:nvPicPr>
        <p:blipFill>
          <a:blip r:embed="rId16">
            <a:alphaModFix/>
          </a:blip>
          <a:srcRect l="35446" t="0" r="0" b="23513"/>
          <a:stretch/>
        </p:blipFill>
        <p:spPr bwMode="auto">
          <a:xfrm>
            <a:off x="5078" y="6169232"/>
            <a:ext cx="1737360" cy="2058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797059" name="Google Shape;55;p7"/>
          <p:cNvPicPr/>
          <p:nvPr/>
        </p:nvPicPr>
        <p:blipFill>
          <a:blip r:embed="rId17">
            <a:alphaModFix/>
          </a:blip>
          <a:stretch/>
        </p:blipFill>
        <p:spPr bwMode="auto">
          <a:xfrm rot="-9311618">
            <a:off x="13773972" y="1136908"/>
            <a:ext cx="1342272" cy="12856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620752" y="-92993"/>
            <a:ext cx="9320168" cy="100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 flipH="0" flipV="0">
            <a:off x="2228515" y="1312360"/>
            <a:ext cx="10606878" cy="5605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160978" y="76597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AD085-E8A6-8845-BD4E-CB4CCA059FC4}" type="datetimeFigureOut">
              <a:rPr lang="en-US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948278" y="76597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2936620" y="76597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FF6DA9-008F-8B48-92A6-B652298478BF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452966" y="2130424"/>
            <a:ext cx="9686949" cy="278024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marL="0" lvl="0" indent="0">
              <a:buNone/>
              <a:defRPr/>
            </a:pPr>
            <a:r>
              <a:rPr/>
              <a:t>Anticholinergic Medicines </a:t>
            </a:r>
            <a:br>
              <a:rPr/>
            </a:br>
            <a:r>
              <a:rPr lang="en"/>
              <a:t>Medicines </a:t>
            </a:r>
            <a:r>
              <a:rPr/>
              <a:t>Reviews</a:t>
            </a:r>
            <a:br>
              <a:rPr/>
            </a:br>
            <a:r>
              <a:rPr lang="en"/>
              <a:t>Brain Health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2096040" y="3916890"/>
            <a:ext cx="6400800" cy="198754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lvl="0" indent="0">
              <a:buNone/>
              <a:defRPr/>
            </a:pPr>
            <a:br>
              <a:rPr/>
            </a:br>
            <a:br>
              <a:rPr/>
            </a:br>
            <a:r>
              <a:rPr/>
              <a:t>Pieta Schofield</a:t>
            </a:r>
            <a:endParaRPr/>
          </a:p>
          <a:p>
            <a:pPr marL="0" lvl="0" indent="0">
              <a:buNone/>
              <a:defRPr/>
            </a:pPr>
            <a:r>
              <a:rPr lang="en"/>
              <a:t>Care &amp; Health Informatics (CHI)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Reflection Health Equity</a:t>
            </a:r>
            <a:endParaRPr/>
          </a:p>
        </p:txBody>
      </p:sp>
      <p:pic>
        <p:nvPicPr>
          <p:cNvPr id="1347380675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662666" y="1056348"/>
            <a:ext cx="12706434" cy="6119151"/>
          </a:xfrm>
          <a:prstGeom prst="rect">
            <a:avLst/>
          </a:prstGeom>
        </p:spPr>
      </p:pic>
      <p:sp>
        <p:nvSpPr>
          <p:cNvPr id="1815788928" name="TextBox 3"/>
          <p:cNvSpPr txBox="1"/>
          <p:nvPr/>
        </p:nvSpPr>
        <p:spPr bwMode="auto">
          <a:xfrm rot="16199969" flipH="0" flipV="0">
            <a:off x="539749" y="3607923"/>
            <a:ext cx="1578000" cy="507999"/>
          </a:xfrm>
          <a:prstGeom prst="rect">
            <a:avLst/>
          </a:prstGeom>
          <a:noFill/>
        </p:spPr>
        <p:txBody>
          <a:bodyPr/>
          <a:lstStyle/>
          <a:p>
            <a:pPr marL="0" lvl="0" indent="0" algn="ctr">
              <a:buNone/>
              <a:defRPr/>
            </a:pPr>
            <a:r>
              <a:rPr lang="en"/>
              <a:t>Deprivation</a:t>
            </a:r>
            <a:endParaRPr/>
          </a:p>
        </p:txBody>
      </p:sp>
      <p:sp>
        <p:nvSpPr>
          <p:cNvPr id="1258851665" name="TextBox 3"/>
          <p:cNvSpPr txBox="1"/>
          <p:nvPr/>
        </p:nvSpPr>
        <p:spPr bwMode="auto">
          <a:xfrm flipH="0" flipV="0">
            <a:off x="7376582" y="7306732"/>
            <a:ext cx="1641498" cy="507999"/>
          </a:xfrm>
          <a:prstGeom prst="rect">
            <a:avLst/>
          </a:prstGeom>
          <a:noFill/>
        </p:spPr>
        <p:txBody>
          <a:bodyPr/>
          <a:lstStyle/>
          <a:p>
            <a:pPr marL="0" lvl="0" indent="0" algn="ctr">
              <a:buNone/>
              <a:defRPr/>
            </a:pPr>
            <a:r>
              <a:rPr lang="en"/>
              <a:t>Age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Options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911250" y="1312359"/>
            <a:ext cx="12625916" cy="6265306"/>
          </a:xfrm>
        </p:spPr>
        <p:txBody>
          <a:bodyPr/>
          <a:lstStyle/>
          <a:p>
            <a:pPr lvl="0">
              <a:defRPr/>
            </a:pPr>
            <a:r>
              <a:rPr b="1"/>
              <a:t>Raise awareness among prescribers</a:t>
            </a:r>
            <a:r>
              <a:rPr/>
              <a:t> → Many may not consider the </a:t>
            </a:r>
            <a:r>
              <a:rPr b="1"/>
              <a:t>cumulative effect of multiple drugs</a:t>
            </a:r>
            <a:r>
              <a:rPr/>
              <a:t> on cognition.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b="1"/>
              <a:t>Improve access to medication reviews</a:t>
            </a:r>
            <a:r>
              <a:rPr/>
              <a:t> → Targeting areas with higher burden could reduce inequalities.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b="1"/>
              <a:t>Better integration of medication risk into brain health policies</a:t>
            </a:r>
            <a:r>
              <a:rPr/>
              <a:t> → Could deprescribing strategies be part of dementia prevention?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Discussion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1461583" y="1471109"/>
            <a:ext cx="12379226" cy="5605795"/>
          </a:xfrm>
        </p:spPr>
        <p:txBody>
          <a:bodyPr/>
          <a:lstStyle/>
          <a:p>
            <a:pPr lvl="0">
              <a:defRPr/>
            </a:pPr>
            <a:r>
              <a:rPr/>
              <a:t>If we care about brain health, we need to care about the </a:t>
            </a:r>
            <a:r>
              <a:rPr b="1"/>
              <a:t>medications people are taking every day</a:t>
            </a:r>
            <a:r>
              <a:rPr/>
              <a:t>—and make sure the people most at risk aren’t the ones slipping through the cracks.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/>
              <a:t>What can we do to make sure medication reviews are reaching those who need them most?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Content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Anticholinergic Medications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/>
              <a:t>Anticholinergic Burden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/>
              <a:t>Structured Medications Reviews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/>
              <a:t>Sefton Study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/>
              <a:t>Reflections on </a:t>
            </a:r>
            <a:r>
              <a:rPr lang="en"/>
              <a:t>Health </a:t>
            </a:r>
            <a:r>
              <a:rPr/>
              <a:t>Equity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lang="en"/>
              <a:t>Actions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Anticholinergic Medications: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1091166" y="1386443"/>
            <a:ext cx="12964583" cy="560579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lvl="0">
              <a:defRPr/>
            </a:pPr>
            <a:r>
              <a:rPr b="1"/>
              <a:t>Painkillers (Analgesics)</a:t>
            </a:r>
            <a:r>
              <a:rPr/>
              <a:t> opioid-derived:</a:t>
            </a:r>
            <a:endParaRPr/>
          </a:p>
          <a:p>
            <a:pPr lvl="1">
              <a:defRPr/>
            </a:pPr>
            <a:r>
              <a:rPr b="1"/>
              <a:t>Tramadol</a:t>
            </a:r>
            <a:r>
              <a:rPr/>
              <a:t> - </a:t>
            </a:r>
            <a:r>
              <a:rPr b="1"/>
              <a:t>Meperidine (Demerol)</a:t>
            </a:r>
            <a:r>
              <a:rPr/>
              <a:t> - </a:t>
            </a:r>
            <a:r>
              <a:rPr b="1"/>
              <a:t>Fentanyl</a:t>
            </a:r>
            <a:r>
              <a:rPr/>
              <a:t> - </a:t>
            </a:r>
            <a:r>
              <a:rPr b="1"/>
              <a:t>Methadone</a:t>
            </a:r>
            <a:endParaRPr/>
          </a:p>
          <a:p>
            <a:pPr lvl="0">
              <a:defRPr/>
            </a:pPr>
            <a:r>
              <a:rPr b="1"/>
              <a:t>Antidepressants</a:t>
            </a:r>
            <a:r>
              <a:rPr/>
              <a:t> tricyclic antidepressants (TCAs):</a:t>
            </a:r>
            <a:endParaRPr/>
          </a:p>
          <a:p>
            <a:pPr lvl="1">
              <a:defRPr/>
            </a:pPr>
            <a:r>
              <a:rPr b="1"/>
              <a:t>Amitriptyline</a:t>
            </a:r>
            <a:r>
              <a:rPr/>
              <a:t> - </a:t>
            </a:r>
            <a:r>
              <a:rPr b="1"/>
              <a:t>Nortriptyline</a:t>
            </a:r>
            <a:r>
              <a:rPr/>
              <a:t> - </a:t>
            </a:r>
            <a:r>
              <a:rPr b="1"/>
              <a:t>Imipramine</a:t>
            </a:r>
            <a:r>
              <a:rPr/>
              <a:t> - </a:t>
            </a:r>
            <a:r>
              <a:rPr b="1"/>
              <a:t>Doxepin</a:t>
            </a:r>
            <a:endParaRPr/>
          </a:p>
          <a:p>
            <a:pPr lvl="0">
              <a:defRPr/>
            </a:pPr>
            <a:r>
              <a:rPr b="1"/>
              <a:t>Antihistamines</a:t>
            </a:r>
            <a:r>
              <a:rPr/>
              <a:t> First-generation H1 blockers:</a:t>
            </a:r>
            <a:endParaRPr/>
          </a:p>
          <a:p>
            <a:pPr lvl="1">
              <a:defRPr/>
            </a:pPr>
            <a:r>
              <a:rPr b="1"/>
              <a:t>Diphenhydramine (Benadryl)</a:t>
            </a:r>
            <a:r>
              <a:rPr/>
              <a:t> - </a:t>
            </a:r>
            <a:r>
              <a:rPr b="1"/>
              <a:t>Chlorpheniramine</a:t>
            </a:r>
            <a:r>
              <a:rPr/>
              <a:t> - </a:t>
            </a:r>
            <a:r>
              <a:rPr b="1"/>
              <a:t>Promethazine</a:t>
            </a:r>
            <a:r>
              <a:rPr/>
              <a:t> - </a:t>
            </a:r>
            <a:r>
              <a:rPr b="1"/>
              <a:t>Hydroxyzine</a:t>
            </a:r>
            <a:endParaRPr/>
          </a:p>
          <a:p>
            <a:pPr lvl="0">
              <a:defRPr/>
            </a:pPr>
            <a:r>
              <a:rPr b="1"/>
              <a:t>Antipsychotics</a:t>
            </a:r>
            <a:r>
              <a:rPr/>
              <a:t> older “typical” &amp; some newer “atypical”:</a:t>
            </a:r>
            <a:endParaRPr/>
          </a:p>
          <a:p>
            <a:pPr lvl="1">
              <a:defRPr/>
            </a:pPr>
            <a:r>
              <a:rPr b="1"/>
              <a:t>Chlorpromazine</a:t>
            </a:r>
            <a:r>
              <a:rPr/>
              <a:t> - </a:t>
            </a:r>
            <a:r>
              <a:rPr b="1"/>
              <a:t>Clozapine</a:t>
            </a:r>
            <a:r>
              <a:rPr/>
              <a:t> - </a:t>
            </a:r>
            <a:r>
              <a:rPr b="1"/>
              <a:t>Olanzapine</a:t>
            </a:r>
            <a:r>
              <a:rPr/>
              <a:t> - </a:t>
            </a:r>
            <a:r>
              <a:rPr b="1"/>
              <a:t>Quetiapine</a:t>
            </a:r>
            <a:endParaRPr/>
          </a:p>
          <a:p>
            <a:pPr lvl="0">
              <a:defRPr/>
            </a:pPr>
            <a:r>
              <a:rPr b="1"/>
              <a:t>Bladder Medications</a:t>
            </a:r>
            <a:r>
              <a:rPr/>
              <a:t> bladder relaxants:</a:t>
            </a:r>
            <a:endParaRPr/>
          </a:p>
          <a:p>
            <a:pPr lvl="1">
              <a:defRPr/>
            </a:pPr>
            <a:r>
              <a:rPr b="1"/>
              <a:t>Oxybutynin</a:t>
            </a:r>
            <a:r>
              <a:rPr/>
              <a:t> - </a:t>
            </a:r>
            <a:r>
              <a:rPr b="1"/>
              <a:t>Tolterodine</a:t>
            </a:r>
            <a:r>
              <a:rPr/>
              <a:t> - </a:t>
            </a:r>
            <a:r>
              <a:rPr b="1"/>
              <a:t>Solifenacin</a:t>
            </a:r>
            <a:endParaRPr/>
          </a:p>
          <a:p>
            <a:pPr lvl="0">
              <a:defRPr/>
            </a:pPr>
            <a:r>
              <a:rPr b="1"/>
              <a:t>Gastrointestinal Medictaions</a:t>
            </a:r>
            <a:r>
              <a:rPr/>
              <a:t> GI antispasmodics:</a:t>
            </a:r>
            <a:endParaRPr/>
          </a:p>
          <a:p>
            <a:pPr lvl="1">
              <a:defRPr/>
            </a:pPr>
            <a:r>
              <a:rPr b="1"/>
              <a:t>Dicyclomine</a:t>
            </a:r>
            <a:r>
              <a:rPr/>
              <a:t> - </a:t>
            </a:r>
            <a:r>
              <a:rPr b="1"/>
              <a:t>Hyoscyamine</a:t>
            </a:r>
            <a:r>
              <a:rPr/>
              <a:t> - </a:t>
            </a:r>
            <a:r>
              <a:rPr b="1"/>
              <a:t>Scopolamine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Action and Effects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" b="1"/>
              <a:t>Mechanism of </a:t>
            </a:r>
            <a:r>
              <a:rPr b="1"/>
              <a:t>Action</a:t>
            </a:r>
            <a:endParaRPr/>
          </a:p>
          <a:p>
            <a:pPr lvl="1">
              <a:defRPr/>
            </a:pPr>
            <a:r>
              <a:rPr/>
              <a:t>Anticholinergic drugs block acetylcholine neuro-transimitter, affecting multiple systems.</a:t>
            </a:r>
            <a:endParaRPr/>
          </a:p>
          <a:p>
            <a:pPr lvl="0">
              <a:defRPr/>
            </a:pPr>
            <a:r>
              <a:rPr b="1"/>
              <a:t>Side effects:</a:t>
            </a:r>
            <a:endParaRPr/>
          </a:p>
          <a:p>
            <a:pPr lvl="1">
              <a:defRPr/>
            </a:pPr>
            <a:r>
              <a:rPr/>
              <a:t>dry mouth,</a:t>
            </a:r>
            <a:endParaRPr/>
          </a:p>
          <a:p>
            <a:pPr lvl="1">
              <a:defRPr/>
            </a:pPr>
            <a:r>
              <a:rPr/>
              <a:t>constipation,</a:t>
            </a:r>
            <a:endParaRPr/>
          </a:p>
          <a:p>
            <a:pPr lvl="1">
              <a:defRPr/>
            </a:pPr>
            <a:r>
              <a:rPr/>
              <a:t>blurred vision,</a:t>
            </a:r>
            <a:endParaRPr/>
          </a:p>
          <a:p>
            <a:pPr lvl="1">
              <a:defRPr/>
            </a:pPr>
            <a:r>
              <a:rPr/>
              <a:t>confusion (especially in elderly)</a:t>
            </a:r>
            <a:endParaRPr/>
          </a:p>
          <a:p>
            <a:pPr lvl="1">
              <a:defRPr/>
            </a:pPr>
            <a:r>
              <a:rPr/>
              <a:t>tiredness/drowsiness</a:t>
            </a:r>
            <a:endParaRPr/>
          </a:p>
          <a:p>
            <a:pPr lvl="1">
              <a:defRPr/>
            </a:pPr>
            <a:r>
              <a:rPr/>
              <a:t>risk of falls</a:t>
            </a:r>
            <a:endParaRPr/>
          </a:p>
          <a:p>
            <a:pPr lvl="1">
              <a:defRPr/>
            </a:pPr>
            <a:r>
              <a:rPr/>
              <a:t>linked to long-term </a:t>
            </a:r>
            <a:r>
              <a:rPr b="1"/>
              <a:t>cognitive decline &amp; delirium</a:t>
            </a:r>
            <a:r>
              <a:rPr/>
              <a:t> in older adults.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 b="1"/>
              <a:t>AC-Burden Increases with Age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As people age, they develop </a:t>
            </a:r>
            <a:r>
              <a:rPr b="1"/>
              <a:t>more conditions</a:t>
            </a:r>
            <a:r>
              <a:rPr/>
              <a:t> that require treatment:</a:t>
            </a:r>
            <a:endParaRPr/>
          </a:p>
          <a:p>
            <a:pPr lvl="0">
              <a:defRPr/>
            </a:pPr>
            <a:r>
              <a:rPr b="1"/>
              <a:t>Pain (Arthritis, Neuropathy) → AC Painkillers (Tramadol, TCAs)</a:t>
            </a:r>
            <a:endParaRPr/>
          </a:p>
          <a:p>
            <a:pPr lvl="0">
              <a:defRPr/>
            </a:pPr>
            <a:r>
              <a:rPr b="1"/>
              <a:t>Urinary Incontinence → Bladder relaxants (Oxybutynin, Tolterodine)</a:t>
            </a:r>
            <a:endParaRPr/>
          </a:p>
          <a:p>
            <a:pPr lvl="0">
              <a:defRPr/>
            </a:pPr>
            <a:r>
              <a:rPr b="1"/>
              <a:t>Allergies/Itching → Antihistamines (Diphenhydramine, Hydroxyzine)</a:t>
            </a:r>
            <a:endParaRPr/>
          </a:p>
          <a:p>
            <a:pPr lvl="0">
              <a:defRPr/>
            </a:pPr>
            <a:r>
              <a:rPr b="1"/>
              <a:t>Depression &amp; Anxiety → AC Antidepressants (Amitriptyline, Doxepin)</a:t>
            </a:r>
            <a:endParaRPr/>
          </a:p>
          <a:p>
            <a:pPr lvl="0">
              <a:defRPr/>
            </a:pPr>
            <a:r>
              <a:rPr b="1"/>
              <a:t>Sleep Issues → Sedating ACs (Quetiapine, Promethazine, Trazodone)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 b="1"/>
              <a:t>Why Does This Matter?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1038249" y="1312359"/>
            <a:ext cx="12668249" cy="560579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lvl="0">
              <a:defRPr/>
            </a:pPr>
            <a:r>
              <a:rPr b="1"/>
              <a:t>Older adults have reduced ability to clear drugs</a:t>
            </a:r>
            <a:r>
              <a:rPr/>
              <a:t>, leading to </a:t>
            </a:r>
            <a:r>
              <a:rPr b="1"/>
              <a:t>higher AC accumulation</a:t>
            </a:r>
            <a:r>
              <a:rPr/>
              <a:t>.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b="1"/>
              <a:t>Brain effects:</a:t>
            </a:r>
            <a:r>
              <a:rPr/>
              <a:t> Increased risk of </a:t>
            </a:r>
            <a:r>
              <a:rPr b="1"/>
              <a:t>cognitive impairment, delirium, &amp; dementia</a:t>
            </a:r>
            <a:r>
              <a:rPr/>
              <a:t>.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b="1"/>
              <a:t>Physical effects:</a:t>
            </a:r>
            <a:r>
              <a:rPr/>
              <a:t> Increased </a:t>
            </a:r>
            <a:r>
              <a:rPr b="1"/>
              <a:t>falls, dizziness, urinary retention, constipation</a:t>
            </a:r>
            <a:r>
              <a:rPr/>
              <a:t>.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b="1"/>
              <a:t>Prescribing Cascade:</a:t>
            </a:r>
            <a:endParaRPr/>
          </a:p>
          <a:p>
            <a:pPr lvl="1">
              <a:defRPr/>
            </a:pPr>
            <a:r>
              <a:rPr/>
              <a:t>One </a:t>
            </a:r>
            <a:r>
              <a:rPr b="1"/>
              <a:t>AC drug</a:t>
            </a:r>
            <a:r>
              <a:rPr/>
              <a:t> → Side effect (e.g., dry mouth, constipation)</a:t>
            </a:r>
            <a:endParaRPr/>
          </a:p>
          <a:p>
            <a:pPr lvl="1">
              <a:defRPr/>
            </a:pPr>
            <a:r>
              <a:rPr/>
              <a:t>Another drug is </a:t>
            </a:r>
            <a:r>
              <a:rPr b="1"/>
              <a:t>added to treat that side effect</a:t>
            </a:r>
            <a:r>
              <a:rPr/>
              <a:t>, </a:t>
            </a:r>
            <a:r>
              <a:rPr b="1"/>
              <a:t>worsening AC burden</a:t>
            </a:r>
            <a:r>
              <a:rPr/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 b="1"/>
              <a:t>Strategies to Reduce AC Burden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1567416" y="1799193"/>
            <a:ext cx="11691309" cy="5605795"/>
          </a:xfrm>
        </p:spPr>
        <p:txBody>
          <a:bodyPr/>
          <a:lstStyle/>
          <a:p>
            <a:pPr lvl="0">
              <a:defRPr/>
            </a:pPr>
            <a:r>
              <a:rPr b="1"/>
              <a:t>Medication Review</a:t>
            </a:r>
            <a:r>
              <a:rPr/>
              <a:t> – Identify &amp; replace high-AC drugs (</a:t>
            </a:r>
            <a:r>
              <a:rPr b="1"/>
              <a:t>if possible</a:t>
            </a:r>
            <a:r>
              <a:rPr/>
              <a:t>)</a:t>
            </a:r>
            <a:endParaRPr/>
          </a:p>
          <a:p>
            <a:pPr lvl="0">
              <a:defRPr/>
            </a:pPr>
            <a:endParaRPr/>
          </a:p>
          <a:p>
            <a:pPr lvl="0">
              <a:defRPr/>
            </a:pPr>
            <a:r>
              <a:rPr b="1"/>
              <a:t>Non-AC alternatives</a:t>
            </a:r>
            <a:r>
              <a:rPr/>
              <a:t> – E.g., SSRIs instead of TCAs for depression.</a:t>
            </a:r>
            <a:br>
              <a:rPr/>
            </a:br>
            <a:endParaRPr/>
          </a:p>
          <a:p>
            <a:pPr lvl="0">
              <a:defRPr/>
            </a:pPr>
            <a:r>
              <a:rPr b="1"/>
              <a:t>Minimize Polypharmacy</a:t>
            </a:r>
            <a:r>
              <a:rPr/>
              <a:t> – Reduce unnecessary prescriptions.</a:t>
            </a:r>
            <a:br>
              <a:rPr/>
            </a:br>
            <a:endParaRPr/>
          </a:p>
          <a:p>
            <a:pPr lvl="0">
              <a:defRPr/>
            </a:pPr>
            <a:r>
              <a:rPr b="1"/>
              <a:t>Monitor Cognition</a:t>
            </a:r>
            <a:r>
              <a:rPr/>
              <a:t> – Watch for confusion, memory loss, falls.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91559363" name="Title 1"/>
          <p:cNvSpPr>
            <a:spLocks noGrp="1"/>
          </p:cNvSpPr>
          <p:nvPr>
            <p:ph type="title"/>
          </p:nvPr>
        </p:nvSpPr>
        <p:spPr bwMode="auto">
          <a:xfrm>
            <a:off x="2062077" y="3103477"/>
            <a:ext cx="7772400" cy="1362074"/>
          </a:xfrm>
        </p:spPr>
        <p:txBody>
          <a:bodyPr anchor="t"/>
          <a:lstStyle>
            <a:lvl1pPr algn="l">
              <a:defRPr sz="4000" b="1" cap="all">
                <a:solidFill>
                  <a:srgbClr val="F5D6BA"/>
                </a:solidFill>
              </a:defRPr>
            </a:lvl1pPr>
          </a:lstStyle>
          <a:p>
            <a:pPr>
              <a:defRPr/>
            </a:pPr>
            <a:r>
              <a:rPr lang="en"/>
              <a:t>Sefton Study</a:t>
            </a:r>
            <a:endParaRPr/>
          </a:p>
        </p:txBody>
      </p:sp>
      <p:sp>
        <p:nvSpPr>
          <p:cNvPr id="11679723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09285" y="1603290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5D6B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lvl="0" indent="0">
              <a:buNone/>
              <a:defRPr/>
            </a:pPr>
            <a:r>
              <a:rPr/>
              <a:t>What we found</a:t>
            </a:r>
            <a:endParaRPr/>
          </a:p>
        </p:txBody>
      </p:sp>
      <p:pic>
        <p:nvPicPr>
          <p:cNvPr id="0" name="Picture 1" descr="/home/pietas/Projects/acmi/pubs/sefton_plots.png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 flipH="0" flipV="0">
            <a:off x="550554" y="1316566"/>
            <a:ext cx="14284531" cy="6038849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 bwMode="auto">
          <a:xfrm flipH="0" flipV="0">
            <a:off x="1365249" y="1062566"/>
            <a:ext cx="1641499" cy="507999"/>
          </a:xfrm>
          <a:prstGeom prst="rect">
            <a:avLst/>
          </a:prstGeom>
          <a:noFill/>
        </p:spPr>
        <p:txBody>
          <a:bodyPr/>
          <a:lstStyle/>
          <a:p>
            <a:pPr marL="0" lvl="0" indent="0" algn="ctr">
              <a:buNone/>
              <a:defRPr/>
            </a:pPr>
            <a:r>
              <a:rPr lang="en"/>
              <a:t>Frailty</a:t>
            </a:r>
            <a:endParaRPr/>
          </a:p>
        </p:txBody>
      </p:sp>
      <p:sp>
        <p:nvSpPr>
          <p:cNvPr id="1912626231" name="TextBox 3"/>
          <p:cNvSpPr txBox="1"/>
          <p:nvPr/>
        </p:nvSpPr>
        <p:spPr bwMode="auto">
          <a:xfrm flipH="0" flipV="0">
            <a:off x="4872566" y="1062566"/>
            <a:ext cx="1641498" cy="507999"/>
          </a:xfrm>
          <a:prstGeom prst="rect">
            <a:avLst/>
          </a:prstGeom>
          <a:noFill/>
        </p:spPr>
        <p:txBody>
          <a:bodyPr/>
          <a:lstStyle/>
          <a:p>
            <a:pPr marL="0" lvl="0" indent="0" algn="ctr">
              <a:buNone/>
              <a:defRPr/>
            </a:pPr>
            <a:r>
              <a:rPr lang="en"/>
              <a:t>AC Burden</a:t>
            </a:r>
            <a:endParaRPr/>
          </a:p>
        </p:txBody>
      </p:sp>
      <p:sp>
        <p:nvSpPr>
          <p:cNvPr id="730388541" name="TextBox 3"/>
          <p:cNvSpPr txBox="1"/>
          <p:nvPr/>
        </p:nvSpPr>
        <p:spPr bwMode="auto">
          <a:xfrm flipH="0" flipV="0">
            <a:off x="8639336" y="1062566"/>
            <a:ext cx="1641498" cy="507999"/>
          </a:xfrm>
          <a:prstGeom prst="rect">
            <a:avLst/>
          </a:prstGeom>
          <a:noFill/>
        </p:spPr>
        <p:txBody>
          <a:bodyPr/>
          <a:lstStyle/>
          <a:p>
            <a:pPr marL="0" lvl="0" indent="0" algn="ctr">
              <a:buNone/>
              <a:defRPr/>
            </a:pPr>
            <a:r>
              <a:rPr lang="en"/>
              <a:t>Deprivation</a:t>
            </a:r>
            <a:endParaRPr/>
          </a:p>
        </p:txBody>
      </p:sp>
      <p:sp>
        <p:nvSpPr>
          <p:cNvPr id="1460664406" name="TextBox 3"/>
          <p:cNvSpPr txBox="1"/>
          <p:nvPr/>
        </p:nvSpPr>
        <p:spPr bwMode="auto">
          <a:xfrm flipH="0" flipV="0">
            <a:off x="11695666" y="1062566"/>
            <a:ext cx="2793999" cy="507999"/>
          </a:xfrm>
          <a:prstGeom prst="rect">
            <a:avLst/>
          </a:prstGeom>
          <a:noFill/>
        </p:spPr>
        <p:txBody>
          <a:bodyPr/>
          <a:lstStyle/>
          <a:p>
            <a:pPr marL="0" lvl="0" indent="0" algn="ctr">
              <a:buNone/>
              <a:defRPr/>
            </a:pPr>
            <a:r>
              <a:rPr lang="en"/>
              <a:t>High Burden not reviewed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7859DB56935E46A5F764AC460B36DE" ma:contentTypeVersion="17" ma:contentTypeDescription="Create a new document." ma:contentTypeScope="" ma:versionID="5abd8b891a6bf5b6bfea41d6f6dfa4b9">
  <xsd:schema xmlns:xsd="http://www.w3.org/2001/XMLSchema" xmlns:xs="http://www.w3.org/2001/XMLSchema" xmlns:p="http://schemas.microsoft.com/office/2006/metadata/properties" xmlns:ns2="32044e9f-ceae-447a-8a42-a6cf98d4fc62" xmlns:ns3="2accdd14-8808-43e3-8953-662263701ae7" targetNamespace="http://schemas.microsoft.com/office/2006/metadata/properties" ma:root="true" ma:fieldsID="af242cc5c9a2e93d29cd59e7b5e5f169" ns2:_="" ns3:_="">
    <xsd:import namespace="32044e9f-ceae-447a-8a42-a6cf98d4fc62"/>
    <xsd:import namespace="2accdd14-8808-43e3-8953-662263701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044e9f-ceae-447a-8a42-a6cf98d4fc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fd38f81-9561-40ce-98eb-cd713668d4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cdd14-8808-43e3-8953-662263701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b44a97b-ac67-43da-90d3-7f42028a2246}" ma:internalName="TaxCatchAll" ma:showField="CatchAllData" ma:web="2accdd14-8808-43e3-8953-662263701a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044e9f-ceae-447a-8a42-a6cf98d4fc62">
      <Terms xmlns="http://schemas.microsoft.com/office/infopath/2007/PartnerControls"/>
    </lcf76f155ced4ddcb4097134ff3c332f>
    <TaxCatchAll xmlns="2accdd14-8808-43e3-8953-662263701ae7" xsi:nil="true"/>
  </documentManagement>
</p:properties>
</file>

<file path=customXml/itemProps1.xml><?xml version="1.0" encoding="utf-8"?>
<ds:datastoreItem xmlns:ds="http://schemas.openxmlformats.org/officeDocument/2006/customXml" ds:itemID="{DE215A78-B67A-465A-A351-4595435113AC}"/>
</file>

<file path=customXml/itemProps2.xml><?xml version="1.0" encoding="utf-8"?>
<ds:datastoreItem xmlns:ds="http://schemas.openxmlformats.org/officeDocument/2006/customXml" ds:itemID="{D99E9782-21D2-4F3F-BC47-E0361F36CCC2}"/>
</file>

<file path=customXml/itemProps3.xml><?xml version="1.0" encoding="utf-8"?>
<ds:datastoreItem xmlns:ds="http://schemas.openxmlformats.org/officeDocument/2006/customXml" ds:itemID="{19675F17-E34C-4474-B44A-3CA0140190C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ONLYOFFICE/8.3.1.25</Application>
  <PresentationFormat>On-screen Show (4:3)</PresentationFormat>
  <Paragraphs>0</Paragraphs>
  <Slides>12</Slides>
  <Notes>12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Anticholinergic Medicines Reviews</dc:title>
  <dc:creator>Pieta Schofield</dc:creator>
  <cp:keywords/>
  <dc:description>The Slides</dc:description>
  <cp:lastModifiedBy/>
  <cp:revision>2</cp:revision>
  <dcterms:created xsi:type="dcterms:W3CDTF">2025-03-05T12:42:18Z</dcterms:created>
  <dcterms:modified xsi:type="dcterms:W3CDTF">2025-03-05T13:07:01Z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ibliography">
    <vt:lpwstr>../../../Zotero/zoterofull.bib</vt:lpwstr>
  </property>
  <property fmtid="{D5CDD505-2E9C-101B-9397-08002B2CF9AE}" pid="3" name="output">
    <vt:lpwstr/>
  </property>
  <property fmtid="{D5CDD505-2E9C-101B-9397-08002B2CF9AE}" pid="4" name="ContentTypeId">
    <vt:lpwstr>0x0101008B7859DB56935E46A5F764AC460B36DE</vt:lpwstr>
  </property>
</Properties>
</file>