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25"/>
  </p:notesMasterIdLst>
  <p:handoutMasterIdLst>
    <p:handoutMasterId r:id="rId26"/>
  </p:handoutMasterIdLst>
  <p:sldIdLst>
    <p:sldId id="646" r:id="rId5"/>
    <p:sldId id="353" r:id="rId6"/>
    <p:sldId id="348" r:id="rId7"/>
    <p:sldId id="694" r:id="rId8"/>
    <p:sldId id="356" r:id="rId9"/>
    <p:sldId id="8431" r:id="rId10"/>
    <p:sldId id="289" r:id="rId11"/>
    <p:sldId id="343" r:id="rId12"/>
    <p:sldId id="359" r:id="rId13"/>
    <p:sldId id="361" r:id="rId14"/>
    <p:sldId id="283" r:id="rId15"/>
    <p:sldId id="666" r:id="rId16"/>
    <p:sldId id="8430" r:id="rId17"/>
    <p:sldId id="693" r:id="rId18"/>
    <p:sldId id="1964" r:id="rId19"/>
    <p:sldId id="1966" r:id="rId20"/>
    <p:sldId id="1965" r:id="rId21"/>
    <p:sldId id="8433" r:id="rId22"/>
    <p:sldId id="683" r:id="rId23"/>
    <p:sldId id="8429" r:id="rId24"/>
  </p:sldIdLst>
  <p:sldSz cx="12192000" cy="6858000"/>
  <p:notesSz cx="6858000" cy="9144000"/>
  <p:embeddedFontLst>
    <p:embeddedFont>
      <p:font typeface="Cairo" panose="00000500000000000000" pitchFamily="2" charset="-78"/>
      <p:regular r:id="rId27"/>
      <p:bold r:id="rId28"/>
    </p:embeddedFont>
    <p:embeddedFont>
      <p:font typeface="Cairo Light" panose="00000400000000000000" charset="-78"/>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1772"/>
    <a:srgbClr val="FEFEFE"/>
    <a:srgbClr val="DA191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773" y="4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arah\neural\Policy%20and%20public%20affairs%20-%20Documents\Patient%20experience%20survey\2020-2021\Results\2021%20My%20Neuro%20Survey%20-%20UK%20Full%20Data%20Set%20-%20Adul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arah\neural\Policy%20and%20public%20affairs%20-%20Documents\Patient%20experience%20survey\2020-2021\Results\2021%20My%20Neuro%20Survey%20-%20UK%20Full%20Data%20Set%20-%20Adul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arah\AppData\Local\Microsoft\Windows\INetCache\Content.Outlook\GO9W93A8\2021%20My%20Neuro%20Survey%20-%20UK%20Full%20Data%20Set%20-%20Adul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neuralorg.sharepoint.com/teams/Policy%20and%20public%20affairs/Shared%20Documents/Patient%20experience%20survey/2020-2021/Launch%20&amp;%20Campaign%20planning/Poster%20Presentations/MS%20Trust%20Conf%20Poster/MST%20Poster%20Graphs%20Shee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dmin\SharePoint\Policy%20and%20public%20affairs%20-%20Documents\Patient%20experience%20survey\2018-19\Report\Data%20for%20graphs%20in%20report.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3A1772"/>
              </a:solidFill>
              <a:ln w="19050">
                <a:solidFill>
                  <a:schemeClr val="lt1"/>
                </a:solidFill>
              </a:ln>
              <a:effectLst/>
            </c:spPr>
            <c:extLst>
              <c:ext xmlns:c16="http://schemas.microsoft.com/office/drawing/2014/chart" uri="{C3380CC4-5D6E-409C-BE32-E72D297353CC}">
                <c16:uniqueId val="{00000001-2D60-4342-8A6A-B7996BDA376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D60-4342-8A6A-B7996BDA376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D60-4342-8A6A-B7996BDA376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D60-4342-8A6A-B7996BDA376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D60-4342-8A6A-B7996BDA3767}"/>
              </c:ext>
            </c:extLst>
          </c:dPt>
          <c:dLbls>
            <c:dLbl>
              <c:idx val="0"/>
              <c:layout>
                <c:manualLayout>
                  <c:x val="-4.2975557755490111E-3"/>
                  <c:y val="3.6978710994458814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D60-4342-8A6A-B7996BDA3767}"/>
                </c:ext>
              </c:extLst>
            </c:dLbl>
            <c:dLbl>
              <c:idx val="1"/>
              <c:layout>
                <c:manualLayout>
                  <c:x val="2.3679211521489205E-2"/>
                  <c:y val="4.8233814523184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D60-4342-8A6A-B7996BDA376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Sheet4!$A$1:$A$5</c:f>
              <c:strCache>
                <c:ptCount val="5"/>
                <c:pt idx="0">
                  <c:v>Male</c:v>
                </c:pt>
                <c:pt idx="1">
                  <c:v>Female</c:v>
                </c:pt>
                <c:pt idx="2">
                  <c:v>Non-binary</c:v>
                </c:pt>
                <c:pt idx="3">
                  <c:v>Prefer not to say</c:v>
                </c:pt>
                <c:pt idx="4">
                  <c:v>Other (please specify)</c:v>
                </c:pt>
              </c:strCache>
            </c:strRef>
          </c:cat>
          <c:val>
            <c:numRef>
              <c:f>Sheet4!$B$1:$B$5</c:f>
              <c:numCache>
                <c:formatCode>#,##0</c:formatCode>
                <c:ptCount val="5"/>
                <c:pt idx="0">
                  <c:v>2368</c:v>
                </c:pt>
                <c:pt idx="1">
                  <c:v>5279</c:v>
                </c:pt>
                <c:pt idx="2" formatCode="0">
                  <c:v>38</c:v>
                </c:pt>
                <c:pt idx="3" formatCode="0">
                  <c:v>88</c:v>
                </c:pt>
                <c:pt idx="4" formatCode="0">
                  <c:v>6</c:v>
                </c:pt>
              </c:numCache>
            </c:numRef>
          </c:val>
          <c:extLst>
            <c:ext xmlns:c16="http://schemas.microsoft.com/office/drawing/2014/chart" uri="{C3380CC4-5D6E-409C-BE32-E72D297353CC}">
              <c16:uniqueId val="{0000000A-2D60-4342-8A6A-B7996BDA3767}"/>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C-2D60-4342-8A6A-B7996BDA376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2D60-4342-8A6A-B7996BDA376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2D60-4342-8A6A-B7996BDA376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2D60-4342-8A6A-B7996BDA376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2D60-4342-8A6A-B7996BDA3767}"/>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Sheet4!$A$1:$A$5</c:f>
              <c:strCache>
                <c:ptCount val="5"/>
                <c:pt idx="0">
                  <c:v>Male</c:v>
                </c:pt>
                <c:pt idx="1">
                  <c:v>Female</c:v>
                </c:pt>
                <c:pt idx="2">
                  <c:v>Non-binary</c:v>
                </c:pt>
                <c:pt idx="3">
                  <c:v>Prefer not to say</c:v>
                </c:pt>
                <c:pt idx="4">
                  <c:v>Other (please specify)</c:v>
                </c:pt>
              </c:strCache>
            </c:strRef>
          </c:cat>
          <c:val>
            <c:numRef>
              <c:f>Sheet4!$C$1:$C$5</c:f>
              <c:numCache>
                <c:formatCode>0%</c:formatCode>
                <c:ptCount val="5"/>
                <c:pt idx="0">
                  <c:v>0.3</c:v>
                </c:pt>
                <c:pt idx="1">
                  <c:v>0.68</c:v>
                </c:pt>
                <c:pt idx="2">
                  <c:v>0</c:v>
                </c:pt>
                <c:pt idx="3">
                  <c:v>0.01</c:v>
                </c:pt>
                <c:pt idx="4">
                  <c:v>0</c:v>
                </c:pt>
              </c:numCache>
            </c:numRef>
          </c:val>
          <c:extLst>
            <c:ext xmlns:c16="http://schemas.microsoft.com/office/drawing/2014/chart" uri="{C3380CC4-5D6E-409C-BE32-E72D297353CC}">
              <c16:uniqueId val="{00000015-2D60-4342-8A6A-B7996BDA3767}"/>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199895741370056"/>
          <c:y val="7.407407407407407E-2"/>
          <c:w val="0.75521326468307448"/>
          <c:h val="0.80471420239136771"/>
        </c:manualLayout>
      </c:layout>
      <c:barChart>
        <c:barDir val="bar"/>
        <c:grouping val="clustered"/>
        <c:varyColors val="0"/>
        <c:ser>
          <c:idx val="0"/>
          <c:order val="0"/>
          <c:spPr>
            <a:solidFill>
              <a:srgbClr val="3A177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Sheet3!$A$1:$A$8</c:f>
              <c:strCache>
                <c:ptCount val="8"/>
                <c:pt idx="0">
                  <c:v>Under 18</c:v>
                </c:pt>
                <c:pt idx="1">
                  <c:v>18-24 years old</c:v>
                </c:pt>
                <c:pt idx="2">
                  <c:v>25-34 years old</c:v>
                </c:pt>
                <c:pt idx="3">
                  <c:v>35-44 years old</c:v>
                </c:pt>
                <c:pt idx="4">
                  <c:v>45-54 years old</c:v>
                </c:pt>
                <c:pt idx="5">
                  <c:v>55-64 years old</c:v>
                </c:pt>
                <c:pt idx="6">
                  <c:v>65-74 years old</c:v>
                </c:pt>
                <c:pt idx="7">
                  <c:v>75 years or older</c:v>
                </c:pt>
              </c:strCache>
            </c:strRef>
          </c:cat>
          <c:val>
            <c:numRef>
              <c:f>Sheet3!$B$1:$B$8</c:f>
              <c:numCache>
                <c:formatCode>0%</c:formatCode>
                <c:ptCount val="8"/>
                <c:pt idx="0">
                  <c:v>0</c:v>
                </c:pt>
                <c:pt idx="1">
                  <c:v>0.03</c:v>
                </c:pt>
                <c:pt idx="2">
                  <c:v>0.09</c:v>
                </c:pt>
                <c:pt idx="3">
                  <c:v>0.13</c:v>
                </c:pt>
                <c:pt idx="4">
                  <c:v>0.21</c:v>
                </c:pt>
                <c:pt idx="5">
                  <c:v>0.24</c:v>
                </c:pt>
                <c:pt idx="6">
                  <c:v>0.21</c:v>
                </c:pt>
                <c:pt idx="7">
                  <c:v>0.09</c:v>
                </c:pt>
              </c:numCache>
            </c:numRef>
          </c:val>
          <c:extLst>
            <c:ext xmlns:c16="http://schemas.microsoft.com/office/drawing/2014/chart" uri="{C3380CC4-5D6E-409C-BE32-E72D297353CC}">
              <c16:uniqueId val="{00000000-7C40-4A79-8EA8-B949C2E04372}"/>
            </c:ext>
          </c:extLst>
        </c:ser>
        <c:dLbls>
          <c:showLegendKey val="0"/>
          <c:showVal val="0"/>
          <c:showCatName val="0"/>
          <c:showSerName val="0"/>
          <c:showPercent val="0"/>
          <c:showBubbleSize val="0"/>
        </c:dLbls>
        <c:gapWidth val="150"/>
        <c:axId val="837206048"/>
        <c:axId val="837207712"/>
      </c:barChart>
      <c:catAx>
        <c:axId val="837206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37207712"/>
        <c:crosses val="autoZero"/>
        <c:auto val="1"/>
        <c:lblAlgn val="ctr"/>
        <c:lblOffset val="100"/>
        <c:noMultiLvlLbl val="0"/>
      </c:catAx>
      <c:valAx>
        <c:axId val="83720771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37206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'[Chart in Microsoft PowerPoint]Sheet1'!$A$44</c:f>
              <c:strCache>
                <c:ptCount val="1"/>
                <c:pt idx="0">
                  <c:v>Yes</c:v>
                </c:pt>
              </c:strCache>
            </c:strRef>
          </c:tx>
          <c:spPr>
            <a:solidFill>
              <a:srgbClr val="E7AE1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PowerPoint]Sheet1'!$B$43:$C$43</c:f>
              <c:strCache>
                <c:ptCount val="2"/>
                <c:pt idx="0">
                  <c:v>Adults</c:v>
                </c:pt>
                <c:pt idx="1">
                  <c:v>Children and young people</c:v>
                </c:pt>
              </c:strCache>
            </c:strRef>
          </c:cat>
          <c:val>
            <c:numRef>
              <c:f>'[Chart in Microsoft PowerPoint]Sheet1'!$B$44:$C$44</c:f>
              <c:numCache>
                <c:formatCode>0%</c:formatCode>
                <c:ptCount val="2"/>
                <c:pt idx="0">
                  <c:v>0.4</c:v>
                </c:pt>
                <c:pt idx="1">
                  <c:v>0.48</c:v>
                </c:pt>
              </c:numCache>
            </c:numRef>
          </c:val>
          <c:extLst>
            <c:ext xmlns:c16="http://schemas.microsoft.com/office/drawing/2014/chart" uri="{C3380CC4-5D6E-409C-BE32-E72D297353CC}">
              <c16:uniqueId val="{00000000-3D48-4AC1-B442-AE8E1A7A7AF7}"/>
            </c:ext>
          </c:extLst>
        </c:ser>
        <c:ser>
          <c:idx val="1"/>
          <c:order val="1"/>
          <c:tx>
            <c:strRef>
              <c:f>'[Chart in Microsoft PowerPoint]Sheet1'!$A$45</c:f>
              <c:strCache>
                <c:ptCount val="1"/>
                <c:pt idx="0">
                  <c:v>No</c:v>
                </c:pt>
              </c:strCache>
            </c:strRef>
          </c:tx>
          <c:spPr>
            <a:solidFill>
              <a:srgbClr val="3A1772"/>
            </a:solidFill>
            <a:ln>
              <a:solidFill>
                <a:srgbClr val="3A177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PowerPoint]Sheet1'!$B$43:$C$43</c:f>
              <c:strCache>
                <c:ptCount val="2"/>
                <c:pt idx="0">
                  <c:v>Adults</c:v>
                </c:pt>
                <c:pt idx="1">
                  <c:v>Children and young people</c:v>
                </c:pt>
              </c:strCache>
            </c:strRef>
          </c:cat>
          <c:val>
            <c:numRef>
              <c:f>'[Chart in Microsoft PowerPoint]Sheet1'!$B$45:$C$45</c:f>
              <c:numCache>
                <c:formatCode>0%</c:formatCode>
                <c:ptCount val="2"/>
                <c:pt idx="0">
                  <c:v>0.6</c:v>
                </c:pt>
                <c:pt idx="1">
                  <c:v>0.52</c:v>
                </c:pt>
              </c:numCache>
            </c:numRef>
          </c:val>
          <c:extLst>
            <c:ext xmlns:c16="http://schemas.microsoft.com/office/drawing/2014/chart" uri="{C3380CC4-5D6E-409C-BE32-E72D297353CC}">
              <c16:uniqueId val="{00000001-3D48-4AC1-B442-AE8E1A7A7AF7}"/>
            </c:ext>
          </c:extLst>
        </c:ser>
        <c:dLbls>
          <c:showLegendKey val="0"/>
          <c:showVal val="0"/>
          <c:showCatName val="0"/>
          <c:showSerName val="0"/>
          <c:showPercent val="0"/>
          <c:showBubbleSize val="0"/>
        </c:dLbls>
        <c:gapWidth val="182"/>
        <c:axId val="819423567"/>
        <c:axId val="819424815"/>
      </c:barChart>
      <c:catAx>
        <c:axId val="8194235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19424815"/>
        <c:crosses val="autoZero"/>
        <c:auto val="1"/>
        <c:lblAlgn val="ctr"/>
        <c:lblOffset val="100"/>
        <c:noMultiLvlLbl val="0"/>
      </c:catAx>
      <c:valAx>
        <c:axId val="81942481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194235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Sheet2!$A$2</c:f>
              <c:strCache>
                <c:ptCount val="1"/>
                <c:pt idx="0">
                  <c:v>I have been offered</c:v>
                </c:pt>
              </c:strCache>
            </c:strRef>
          </c:tx>
          <c:spPr>
            <a:solidFill>
              <a:srgbClr val="3A177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Sheet2!$C$1:$G$1</c:f>
              <c:strCache>
                <c:ptCount val="5"/>
                <c:pt idx="0">
                  <c:v>Physiotherapy</c:v>
                </c:pt>
                <c:pt idx="1">
                  <c:v>Rehab: Inpatient</c:v>
                </c:pt>
                <c:pt idx="2">
                  <c:v>Rehab: Outpatient</c:v>
                </c:pt>
                <c:pt idx="3">
                  <c:v>Respiratory services</c:v>
                </c:pt>
                <c:pt idx="4">
                  <c:v>Speech and Language Therapy</c:v>
                </c:pt>
              </c:strCache>
            </c:strRef>
          </c:cat>
          <c:val>
            <c:numRef>
              <c:f>Sheet2!$C$2:$G$2</c:f>
              <c:numCache>
                <c:formatCode>0%</c:formatCode>
                <c:ptCount val="5"/>
                <c:pt idx="0">
                  <c:v>0.62</c:v>
                </c:pt>
                <c:pt idx="1">
                  <c:v>0.47</c:v>
                </c:pt>
                <c:pt idx="2">
                  <c:v>0.42</c:v>
                </c:pt>
                <c:pt idx="3">
                  <c:v>0.49</c:v>
                </c:pt>
                <c:pt idx="4">
                  <c:v>0.63</c:v>
                </c:pt>
              </c:numCache>
            </c:numRef>
          </c:val>
          <c:extLst>
            <c:ext xmlns:c16="http://schemas.microsoft.com/office/drawing/2014/chart" uri="{C3380CC4-5D6E-409C-BE32-E72D297353CC}">
              <c16:uniqueId val="{00000000-4689-4755-806A-8FCE441905E8}"/>
            </c:ext>
          </c:extLst>
        </c:ser>
        <c:ser>
          <c:idx val="1"/>
          <c:order val="1"/>
          <c:tx>
            <c:strRef>
              <c:f>Sheet2!$A$3</c:f>
              <c:strCache>
                <c:ptCount val="1"/>
                <c:pt idx="0">
                  <c:v>I would find this helpful, but it has not been offered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Sheet2!$C$1:$G$1</c:f>
              <c:strCache>
                <c:ptCount val="5"/>
                <c:pt idx="0">
                  <c:v>Physiotherapy</c:v>
                </c:pt>
                <c:pt idx="1">
                  <c:v>Rehab: Inpatient</c:v>
                </c:pt>
                <c:pt idx="2">
                  <c:v>Rehab: Outpatient</c:v>
                </c:pt>
                <c:pt idx="3">
                  <c:v>Respiratory services</c:v>
                </c:pt>
                <c:pt idx="4">
                  <c:v>Speech and Language Therapy</c:v>
                </c:pt>
              </c:strCache>
            </c:strRef>
          </c:cat>
          <c:val>
            <c:numRef>
              <c:f>Sheet2!$C$3:$G$3</c:f>
              <c:numCache>
                <c:formatCode>0%</c:formatCode>
                <c:ptCount val="5"/>
                <c:pt idx="0">
                  <c:v>0.38</c:v>
                </c:pt>
                <c:pt idx="1">
                  <c:v>0.53</c:v>
                </c:pt>
                <c:pt idx="2">
                  <c:v>0.57999999999999996</c:v>
                </c:pt>
                <c:pt idx="3">
                  <c:v>0.51</c:v>
                </c:pt>
                <c:pt idx="4">
                  <c:v>0.37</c:v>
                </c:pt>
              </c:numCache>
            </c:numRef>
          </c:val>
          <c:extLst>
            <c:ext xmlns:c16="http://schemas.microsoft.com/office/drawing/2014/chart" uri="{C3380CC4-5D6E-409C-BE32-E72D297353CC}">
              <c16:uniqueId val="{00000001-4689-4755-806A-8FCE441905E8}"/>
            </c:ext>
          </c:extLst>
        </c:ser>
        <c:dLbls>
          <c:showLegendKey val="0"/>
          <c:showVal val="1"/>
          <c:showCatName val="0"/>
          <c:showSerName val="0"/>
          <c:showPercent val="0"/>
          <c:showBubbleSize val="0"/>
        </c:dLbls>
        <c:gapWidth val="75"/>
        <c:overlap val="100"/>
        <c:axId val="247222784"/>
        <c:axId val="247211552"/>
      </c:barChart>
      <c:catAx>
        <c:axId val="247222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47211552"/>
        <c:crosses val="autoZero"/>
        <c:auto val="1"/>
        <c:lblAlgn val="ctr"/>
        <c:lblOffset val="100"/>
        <c:noMultiLvlLbl val="0"/>
      </c:catAx>
      <c:valAx>
        <c:axId val="247211552"/>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47222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b="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t>How long were you waiting between...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Sheet1!$B$142</c:f>
              <c:strCache>
                <c:ptCount val="1"/>
                <c:pt idx="0">
                  <c:v>First experiencing symptoms to diagnosis</c:v>
                </c:pt>
              </c:strCache>
            </c:strRef>
          </c:tx>
          <c:spPr>
            <a:solidFill>
              <a:srgbClr val="3A177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Sheet1!$A$143:$A$147</c:f>
              <c:strCache>
                <c:ptCount val="5"/>
                <c:pt idx="0">
                  <c:v>Don't know/ can't remember</c:v>
                </c:pt>
                <c:pt idx="1">
                  <c:v>less than 3 months</c:v>
                </c:pt>
                <c:pt idx="2">
                  <c:v>3-6 months</c:v>
                </c:pt>
                <c:pt idx="3">
                  <c:v>7-12 months</c:v>
                </c:pt>
                <c:pt idx="4">
                  <c:v>More than 12 months</c:v>
                </c:pt>
              </c:strCache>
            </c:strRef>
          </c:cat>
          <c:val>
            <c:numRef>
              <c:f>Sheet1!$B$143:$B$147</c:f>
              <c:numCache>
                <c:formatCode>0%</c:formatCode>
                <c:ptCount val="5"/>
                <c:pt idx="0">
                  <c:v>0.08</c:v>
                </c:pt>
                <c:pt idx="1">
                  <c:v>0.19</c:v>
                </c:pt>
                <c:pt idx="2">
                  <c:v>0.14000000000000001</c:v>
                </c:pt>
                <c:pt idx="3">
                  <c:v>0.15</c:v>
                </c:pt>
                <c:pt idx="4">
                  <c:v>0.36</c:v>
                </c:pt>
              </c:numCache>
            </c:numRef>
          </c:val>
          <c:extLst>
            <c:ext xmlns:c16="http://schemas.microsoft.com/office/drawing/2014/chart" uri="{C3380CC4-5D6E-409C-BE32-E72D297353CC}">
              <c16:uniqueId val="{00000000-6900-45EC-8333-543026D14021}"/>
            </c:ext>
          </c:extLst>
        </c:ser>
        <c:ser>
          <c:idx val="1"/>
          <c:order val="1"/>
          <c:tx>
            <c:strRef>
              <c:f>Sheet1!$C$142</c:f>
              <c:strCache>
                <c:ptCount val="1"/>
                <c:pt idx="0">
                  <c:v>First seeing a GP to seeing a neurologist</c:v>
                </c:pt>
              </c:strCache>
            </c:strRef>
          </c:tx>
          <c:spPr>
            <a:solidFill>
              <a:srgbClr val="E7AE1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Sheet1!$A$143:$A$147</c:f>
              <c:strCache>
                <c:ptCount val="5"/>
                <c:pt idx="0">
                  <c:v>Don't know/ can't remember</c:v>
                </c:pt>
                <c:pt idx="1">
                  <c:v>less than 3 months</c:v>
                </c:pt>
                <c:pt idx="2">
                  <c:v>3-6 months</c:v>
                </c:pt>
                <c:pt idx="3">
                  <c:v>7-12 months</c:v>
                </c:pt>
                <c:pt idx="4">
                  <c:v>More than 12 months</c:v>
                </c:pt>
              </c:strCache>
            </c:strRef>
          </c:cat>
          <c:val>
            <c:numRef>
              <c:f>Sheet1!$C$143:$C$147</c:f>
              <c:numCache>
                <c:formatCode>0%</c:formatCode>
                <c:ptCount val="5"/>
                <c:pt idx="0">
                  <c:v>0.09</c:v>
                </c:pt>
                <c:pt idx="1">
                  <c:v>0.25</c:v>
                </c:pt>
                <c:pt idx="2">
                  <c:v>0.18</c:v>
                </c:pt>
                <c:pt idx="3">
                  <c:v>0.13</c:v>
                </c:pt>
                <c:pt idx="4">
                  <c:v>0.2</c:v>
                </c:pt>
              </c:numCache>
            </c:numRef>
          </c:val>
          <c:extLst>
            <c:ext xmlns:c16="http://schemas.microsoft.com/office/drawing/2014/chart" uri="{C3380CC4-5D6E-409C-BE32-E72D297353CC}">
              <c16:uniqueId val="{00000001-6900-45EC-8333-543026D14021}"/>
            </c:ext>
          </c:extLst>
        </c:ser>
        <c:dLbls>
          <c:showLegendKey val="0"/>
          <c:showVal val="0"/>
          <c:showCatName val="0"/>
          <c:showSerName val="0"/>
          <c:showPercent val="0"/>
          <c:showBubbleSize val="0"/>
        </c:dLbls>
        <c:gapWidth val="219"/>
        <c:overlap val="-27"/>
        <c:axId val="1765400783"/>
        <c:axId val="1765404943"/>
      </c:barChart>
      <c:catAx>
        <c:axId val="1765400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765404943"/>
        <c:crosses val="autoZero"/>
        <c:auto val="1"/>
        <c:lblAlgn val="ctr"/>
        <c:lblOffset val="100"/>
        <c:noMultiLvlLbl val="0"/>
      </c:catAx>
      <c:valAx>
        <c:axId val="1765404943"/>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765400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'impact of neuro cond'!$A$3</c:f>
              <c:strCache>
                <c:ptCount val="1"/>
                <c:pt idx="0">
                  <c:v>Quality of life</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'impact of neuro cond'!$B$2:$F$2</c:f>
              <c:strCache>
                <c:ptCount val="5"/>
                <c:pt idx="0">
                  <c:v>Quintile 1 (most deprived)</c:v>
                </c:pt>
                <c:pt idx="1">
                  <c:v>Quintile 2</c:v>
                </c:pt>
                <c:pt idx="2">
                  <c:v>Quintile 3</c:v>
                </c:pt>
                <c:pt idx="3">
                  <c:v>Quintile 4</c:v>
                </c:pt>
                <c:pt idx="4">
                  <c:v>Quintile 5 (least deprived)</c:v>
                </c:pt>
              </c:strCache>
            </c:strRef>
          </c:cat>
          <c:val>
            <c:numRef>
              <c:f>'impact of neuro cond'!$B$3:$F$3</c:f>
              <c:numCache>
                <c:formatCode>0.0%</c:formatCode>
                <c:ptCount val="5"/>
                <c:pt idx="0">
                  <c:v>0.21256019261637241</c:v>
                </c:pt>
                <c:pt idx="1">
                  <c:v>0.24553428042001235</c:v>
                </c:pt>
                <c:pt idx="2">
                  <c:v>0.25260911270983216</c:v>
                </c:pt>
                <c:pt idx="3">
                  <c:v>0.25356774496015005</c:v>
                </c:pt>
                <c:pt idx="4">
                  <c:v>0.27065954482117976</c:v>
                </c:pt>
              </c:numCache>
            </c:numRef>
          </c:val>
          <c:smooth val="0"/>
          <c:extLst>
            <c:ext xmlns:c16="http://schemas.microsoft.com/office/drawing/2014/chart" uri="{C3380CC4-5D6E-409C-BE32-E72D297353CC}">
              <c16:uniqueId val="{00000000-624F-4259-8261-354364CE80B5}"/>
            </c:ext>
          </c:extLst>
        </c:ser>
        <c:ser>
          <c:idx val="1"/>
          <c:order val="1"/>
          <c:tx>
            <c:strRef>
              <c:f>'impact of neuro cond'!$A$4</c:f>
              <c:strCache>
                <c:ptCount val="1"/>
                <c:pt idx="0">
                  <c:v>Day to day activities</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'impact of neuro cond'!$B$2:$F$2</c:f>
              <c:strCache>
                <c:ptCount val="5"/>
                <c:pt idx="0">
                  <c:v>Quintile 1 (most deprived)</c:v>
                </c:pt>
                <c:pt idx="1">
                  <c:v>Quintile 2</c:v>
                </c:pt>
                <c:pt idx="2">
                  <c:v>Quintile 3</c:v>
                </c:pt>
                <c:pt idx="3">
                  <c:v>Quintile 4</c:v>
                </c:pt>
                <c:pt idx="4">
                  <c:v>Quintile 5 (least deprived)</c:v>
                </c:pt>
              </c:strCache>
            </c:strRef>
          </c:cat>
          <c:val>
            <c:numRef>
              <c:f>'impact of neuro cond'!$B$4:$F$4</c:f>
              <c:numCache>
                <c:formatCode>0.0%</c:formatCode>
                <c:ptCount val="5"/>
                <c:pt idx="0">
                  <c:v>0.24745396317053642</c:v>
                </c:pt>
                <c:pt idx="1">
                  <c:v>0.26962345679012345</c:v>
                </c:pt>
                <c:pt idx="2">
                  <c:v>0.28700719424460436</c:v>
                </c:pt>
                <c:pt idx="3">
                  <c:v>0.28848711943793914</c:v>
                </c:pt>
                <c:pt idx="4">
                  <c:v>0.30202419730107022</c:v>
                </c:pt>
              </c:numCache>
            </c:numRef>
          </c:val>
          <c:smooth val="0"/>
          <c:extLst>
            <c:ext xmlns:c16="http://schemas.microsoft.com/office/drawing/2014/chart" uri="{C3380CC4-5D6E-409C-BE32-E72D297353CC}">
              <c16:uniqueId val="{00000001-624F-4259-8261-354364CE80B5}"/>
            </c:ext>
          </c:extLst>
        </c:ser>
        <c:ser>
          <c:idx val="2"/>
          <c:order val="2"/>
          <c:tx>
            <c:strRef>
              <c:f>'impact of neuro cond'!$A$5</c:f>
              <c:strCache>
                <c:ptCount val="1"/>
                <c:pt idx="0">
                  <c:v>Cause of pain or discomfort</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'impact of neuro cond'!$B$2:$F$2</c:f>
              <c:strCache>
                <c:ptCount val="5"/>
                <c:pt idx="0">
                  <c:v>Quintile 1 (most deprived)</c:v>
                </c:pt>
                <c:pt idx="1">
                  <c:v>Quintile 2</c:v>
                </c:pt>
                <c:pt idx="2">
                  <c:v>Quintile 3</c:v>
                </c:pt>
                <c:pt idx="3">
                  <c:v>Quintile 4</c:v>
                </c:pt>
                <c:pt idx="4">
                  <c:v>Quintile 5 (least deprived)</c:v>
                </c:pt>
              </c:strCache>
            </c:strRef>
          </c:cat>
          <c:val>
            <c:numRef>
              <c:f>'impact of neuro cond'!$B$5:$F$5</c:f>
              <c:numCache>
                <c:formatCode>0.0%</c:formatCode>
                <c:ptCount val="5"/>
                <c:pt idx="0">
                  <c:v>0.30804347826086959</c:v>
                </c:pt>
                <c:pt idx="1">
                  <c:v>0.34461490683229817</c:v>
                </c:pt>
                <c:pt idx="2">
                  <c:v>0.39130183220829318</c:v>
                </c:pt>
                <c:pt idx="3">
                  <c:v>0.40130352941176467</c:v>
                </c:pt>
                <c:pt idx="4">
                  <c:v>0.41954883720930231</c:v>
                </c:pt>
              </c:numCache>
            </c:numRef>
          </c:val>
          <c:smooth val="0"/>
          <c:extLst>
            <c:ext xmlns:c16="http://schemas.microsoft.com/office/drawing/2014/chart" uri="{C3380CC4-5D6E-409C-BE32-E72D297353CC}">
              <c16:uniqueId val="{00000002-624F-4259-8261-354364CE80B5}"/>
            </c:ext>
          </c:extLst>
        </c:ser>
        <c:dLbls>
          <c:showLegendKey val="0"/>
          <c:showVal val="0"/>
          <c:showCatName val="0"/>
          <c:showSerName val="0"/>
          <c:showPercent val="0"/>
          <c:showBubbleSize val="0"/>
        </c:dLbls>
        <c:marker val="1"/>
        <c:smooth val="0"/>
        <c:axId val="746263296"/>
        <c:axId val="746264280"/>
      </c:lineChart>
      <c:catAx>
        <c:axId val="7462632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746264280"/>
        <c:crosses val="autoZero"/>
        <c:auto val="1"/>
        <c:lblAlgn val="ctr"/>
        <c:lblOffset val="100"/>
        <c:noMultiLvlLbl val="0"/>
      </c:catAx>
      <c:valAx>
        <c:axId val="746264280"/>
        <c:scaling>
          <c:orientation val="minMax"/>
          <c:min val="0.15000000000000002"/>
        </c:scaling>
        <c:delete val="0"/>
        <c:axPos val="l"/>
        <c:numFmt formatCode="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62632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9453E4-B6EF-4DB4-A7ED-403072DD498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DF74171-E459-4B5D-B581-B86E54DE2E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D220D7-3546-4B8F-A980-5B1AFDABB9AD}" type="datetime1">
              <a:rPr lang="en-GB" smtClean="0"/>
              <a:t>11/03/2025</a:t>
            </a:fld>
            <a:endParaRPr lang="en-GB"/>
          </a:p>
        </p:txBody>
      </p:sp>
      <p:sp>
        <p:nvSpPr>
          <p:cNvPr id="4" name="Footer Placeholder 3">
            <a:extLst>
              <a:ext uri="{FF2B5EF4-FFF2-40B4-BE49-F238E27FC236}">
                <a16:creationId xmlns:a16="http://schemas.microsoft.com/office/drawing/2014/main" id="{F4C250BC-D6CB-46A1-BC46-5406616618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www.neural.org.uk</a:t>
            </a:r>
          </a:p>
        </p:txBody>
      </p:sp>
      <p:sp>
        <p:nvSpPr>
          <p:cNvPr id="5" name="Slide Number Placeholder 4">
            <a:extLst>
              <a:ext uri="{FF2B5EF4-FFF2-40B4-BE49-F238E27FC236}">
                <a16:creationId xmlns:a16="http://schemas.microsoft.com/office/drawing/2014/main" id="{C483CF9F-DAF4-4CA2-B601-FC03ECE091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AE2682-454B-4DB9-8367-86A2839D4C37}" type="slidenum">
              <a:rPr lang="en-GB" smtClean="0"/>
              <a:t>‹#›</a:t>
            </a:fld>
            <a:endParaRPr lang="en-GB"/>
          </a:p>
        </p:txBody>
      </p:sp>
    </p:spTree>
    <p:extLst>
      <p:ext uri="{BB962C8B-B14F-4D97-AF65-F5344CB8AC3E}">
        <p14:creationId xmlns:p14="http://schemas.microsoft.com/office/powerpoint/2010/main" val="355046055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D14C46-7B0E-42BC-A883-78618C2CDC0F}" type="datetime1">
              <a:rPr lang="en-GB" smtClean="0"/>
              <a:t>11/03/2025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www.neural.org.uk</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897B54-28F9-4D71-ACDB-51E7C5A2531F}" type="slidenum">
              <a:rPr lang="en-GB" smtClean="0"/>
              <a:t>‹#›</a:t>
            </a:fld>
            <a:endParaRPr lang="en-GB"/>
          </a:p>
        </p:txBody>
      </p:sp>
    </p:spTree>
    <p:extLst>
      <p:ext uri="{BB962C8B-B14F-4D97-AF65-F5344CB8AC3E}">
        <p14:creationId xmlns:p14="http://schemas.microsoft.com/office/powerpoint/2010/main" val="321482345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graphs are for respondents to the adult survey</a:t>
            </a:r>
          </a:p>
          <a:p>
            <a:endParaRPr lang="en-US" dirty="0"/>
          </a:p>
          <a:p>
            <a:r>
              <a:rPr lang="en-US" dirty="0"/>
              <a:t>Adult respondents skewed slightly older than the UK average of 40.4 years</a:t>
            </a:r>
          </a:p>
          <a:p>
            <a:endParaRPr lang="en-US" dirty="0"/>
          </a:p>
          <a:p>
            <a:r>
              <a:rPr lang="en-US" dirty="0"/>
              <a:t>Females were also overrepresented as is often the case with self-selecting surveys</a:t>
            </a:r>
          </a:p>
          <a:p>
            <a:endParaRPr lang="en-US" dirty="0"/>
          </a:p>
          <a:p>
            <a:r>
              <a:rPr lang="en-US" dirty="0"/>
              <a:t>We received responses from people with over 60 different neurological conditions</a:t>
            </a:r>
            <a:endParaRPr lang="en-GB" dirty="0"/>
          </a:p>
        </p:txBody>
      </p:sp>
      <p:sp>
        <p:nvSpPr>
          <p:cNvPr id="4" name="Date Placeholder 3"/>
          <p:cNvSpPr>
            <a:spLocks noGrp="1"/>
          </p:cNvSpPr>
          <p:nvPr>
            <p:ph type="dt" idx="1"/>
          </p:nvPr>
        </p:nvSpPr>
        <p:spPr/>
        <p:txBody>
          <a:bodyPr/>
          <a:lstStyle/>
          <a:p>
            <a:fld id="{48D14C46-7B0E-42BC-A883-78618C2CDC0F}" type="datetime1">
              <a:rPr lang="en-GB" smtClean="0"/>
              <a:t>11/03/2025</a:t>
            </a:fld>
            <a:endParaRPr lang="en-GB"/>
          </a:p>
        </p:txBody>
      </p:sp>
      <p:sp>
        <p:nvSpPr>
          <p:cNvPr id="5" name="Footer Placeholder 4"/>
          <p:cNvSpPr>
            <a:spLocks noGrp="1"/>
          </p:cNvSpPr>
          <p:nvPr>
            <p:ph type="ftr" sz="quarter" idx="4"/>
          </p:nvPr>
        </p:nvSpPr>
        <p:spPr/>
        <p:txBody>
          <a:bodyPr/>
          <a:lstStyle/>
          <a:p>
            <a:r>
              <a:rPr lang="en-GB"/>
              <a:t>www.neural.org.uk</a:t>
            </a:r>
          </a:p>
        </p:txBody>
      </p:sp>
      <p:sp>
        <p:nvSpPr>
          <p:cNvPr id="6" name="Slide Number Placeholder 5"/>
          <p:cNvSpPr>
            <a:spLocks noGrp="1"/>
          </p:cNvSpPr>
          <p:nvPr>
            <p:ph type="sldNum" sz="quarter" idx="5"/>
          </p:nvPr>
        </p:nvSpPr>
        <p:spPr/>
        <p:txBody>
          <a:bodyPr/>
          <a:lstStyle/>
          <a:p>
            <a:fld id="{03897B54-28F9-4D71-ACDB-51E7C5A2531F}" type="slidenum">
              <a:rPr lang="en-GB" smtClean="0"/>
              <a:t>8</a:t>
            </a:fld>
            <a:endParaRPr lang="en-GB"/>
          </a:p>
        </p:txBody>
      </p:sp>
    </p:spTree>
    <p:extLst>
      <p:ext uri="{BB962C8B-B14F-4D97-AF65-F5344CB8AC3E}">
        <p14:creationId xmlns:p14="http://schemas.microsoft.com/office/powerpoint/2010/main" val="79896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CYP more likely to have been asked about, referred or directed to support for their mental wellbeing</a:t>
            </a:r>
          </a:p>
          <a:p>
            <a:endParaRPr lang="en-GB" dirty="0"/>
          </a:p>
        </p:txBody>
      </p:sp>
      <p:sp>
        <p:nvSpPr>
          <p:cNvPr id="4" name="Date Placeholder 3"/>
          <p:cNvSpPr>
            <a:spLocks noGrp="1"/>
          </p:cNvSpPr>
          <p:nvPr>
            <p:ph type="dt" idx="1"/>
          </p:nvPr>
        </p:nvSpPr>
        <p:spPr/>
        <p:txBody>
          <a:bodyPr/>
          <a:lstStyle/>
          <a:p>
            <a:fld id="{48D14C46-7B0E-42BC-A883-78618C2CDC0F}" type="datetime1">
              <a:rPr lang="en-GB" smtClean="0"/>
              <a:t>11/03/2025</a:t>
            </a:fld>
            <a:endParaRPr lang="en-GB"/>
          </a:p>
        </p:txBody>
      </p:sp>
      <p:sp>
        <p:nvSpPr>
          <p:cNvPr id="5" name="Footer Placeholder 4"/>
          <p:cNvSpPr>
            <a:spLocks noGrp="1"/>
          </p:cNvSpPr>
          <p:nvPr>
            <p:ph type="ftr" sz="quarter" idx="4"/>
          </p:nvPr>
        </p:nvSpPr>
        <p:spPr/>
        <p:txBody>
          <a:bodyPr/>
          <a:lstStyle/>
          <a:p>
            <a:r>
              <a:rPr lang="en-GB"/>
              <a:t>www.neural.org.uk</a:t>
            </a:r>
          </a:p>
        </p:txBody>
      </p:sp>
      <p:sp>
        <p:nvSpPr>
          <p:cNvPr id="6" name="Slide Number Placeholder 5"/>
          <p:cNvSpPr>
            <a:spLocks noGrp="1"/>
          </p:cNvSpPr>
          <p:nvPr>
            <p:ph type="sldNum" sz="quarter" idx="5"/>
          </p:nvPr>
        </p:nvSpPr>
        <p:spPr/>
        <p:txBody>
          <a:bodyPr/>
          <a:lstStyle/>
          <a:p>
            <a:fld id="{03897B54-28F9-4D71-ACDB-51E7C5A2531F}" type="slidenum">
              <a:rPr lang="en-GB" smtClean="0"/>
              <a:t>9</a:t>
            </a:fld>
            <a:endParaRPr lang="en-GB"/>
          </a:p>
        </p:txBody>
      </p:sp>
    </p:spTree>
    <p:extLst>
      <p:ext uri="{BB962C8B-B14F-4D97-AF65-F5344CB8AC3E}">
        <p14:creationId xmlns:p14="http://schemas.microsoft.com/office/powerpoint/2010/main" val="284774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is for adult respondents only</a:t>
            </a:r>
          </a:p>
          <a:p>
            <a:r>
              <a:rPr lang="en-US" dirty="0"/>
              <a:t>Dark purple – first experiencing symptoms to getting a diagnosis</a:t>
            </a:r>
          </a:p>
          <a:p>
            <a:r>
              <a:rPr lang="en-US" dirty="0"/>
              <a:t>Gold – first seeing a GP to seeing a neurologist</a:t>
            </a:r>
            <a:endParaRPr lang="en-GB" dirty="0"/>
          </a:p>
        </p:txBody>
      </p:sp>
      <p:sp>
        <p:nvSpPr>
          <p:cNvPr id="4" name="Date Placeholder 3"/>
          <p:cNvSpPr>
            <a:spLocks noGrp="1"/>
          </p:cNvSpPr>
          <p:nvPr>
            <p:ph type="dt" idx="1"/>
          </p:nvPr>
        </p:nvSpPr>
        <p:spPr/>
        <p:txBody>
          <a:bodyPr/>
          <a:lstStyle/>
          <a:p>
            <a:fld id="{48D14C46-7B0E-42BC-A883-78618C2CDC0F}" type="datetime1">
              <a:rPr lang="en-GB" smtClean="0"/>
              <a:t>11/03/2025</a:t>
            </a:fld>
            <a:endParaRPr lang="en-GB"/>
          </a:p>
        </p:txBody>
      </p:sp>
      <p:sp>
        <p:nvSpPr>
          <p:cNvPr id="5" name="Footer Placeholder 4"/>
          <p:cNvSpPr>
            <a:spLocks noGrp="1"/>
          </p:cNvSpPr>
          <p:nvPr>
            <p:ph type="ftr" sz="quarter" idx="4"/>
          </p:nvPr>
        </p:nvSpPr>
        <p:spPr/>
        <p:txBody>
          <a:bodyPr/>
          <a:lstStyle/>
          <a:p>
            <a:r>
              <a:rPr lang="en-GB"/>
              <a:t>www.neural.org.uk</a:t>
            </a:r>
          </a:p>
        </p:txBody>
      </p:sp>
      <p:sp>
        <p:nvSpPr>
          <p:cNvPr id="6" name="Slide Number Placeholder 5"/>
          <p:cNvSpPr>
            <a:spLocks noGrp="1"/>
          </p:cNvSpPr>
          <p:nvPr>
            <p:ph type="sldNum" sz="quarter" idx="5"/>
          </p:nvPr>
        </p:nvSpPr>
        <p:spPr/>
        <p:txBody>
          <a:bodyPr/>
          <a:lstStyle/>
          <a:p>
            <a:fld id="{03897B54-28F9-4D71-ACDB-51E7C5A2531F}" type="slidenum">
              <a:rPr lang="en-GB" smtClean="0"/>
              <a:t>11</a:t>
            </a:fld>
            <a:endParaRPr lang="en-GB"/>
          </a:p>
        </p:txBody>
      </p:sp>
    </p:spTree>
    <p:extLst>
      <p:ext uri="{BB962C8B-B14F-4D97-AF65-F5344CB8AC3E}">
        <p14:creationId xmlns:p14="http://schemas.microsoft.com/office/powerpoint/2010/main" val="2974887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r>
              <a:rPr lang="en-GB" dirty="0"/>
              <a:t>We were also able to map the results against deprivation.</a:t>
            </a:r>
          </a:p>
          <a:p>
            <a:endParaRPr lang="en-GB" dirty="0"/>
          </a:p>
          <a:p>
            <a:r>
              <a:rPr lang="en-GB" dirty="0"/>
              <a:t>These three lines represent three different measures of the impact of our respondents’ conditions: on overall quality of life; on day-to-day activities; and in terms of causing pain or discomfort.</a:t>
            </a:r>
          </a:p>
          <a:p>
            <a:endParaRPr lang="en-GB" dirty="0"/>
          </a:p>
          <a:p>
            <a:r>
              <a:rPr lang="en-GB" dirty="0"/>
              <a:t>The scoring scale is slightly complex.  But essentially a low score means more impact – with 10% or below meaning a severe impact.</a:t>
            </a:r>
          </a:p>
          <a:p>
            <a:endParaRPr lang="en-GB" dirty="0"/>
          </a:p>
          <a:p>
            <a:r>
              <a:rPr lang="en-GB" dirty="0"/>
              <a:t>There were a range of responses, of course.  But this chart shows the averages.  And if you look from left to right it’s very clear that the impact is significantly less for those in the least deprived areas.  But that there are impacts for everybody, wherever you live…</a:t>
            </a:r>
          </a:p>
          <a:p>
            <a:endParaRPr lang="en-GB" dirty="0"/>
          </a:p>
        </p:txBody>
      </p:sp>
      <p:sp>
        <p:nvSpPr>
          <p:cNvPr id="4" name="Slide Number Placeholder 3"/>
          <p:cNvSpPr>
            <a:spLocks noGrp="1"/>
          </p:cNvSpPr>
          <p:nvPr>
            <p:ph type="sldNum" sz="quarter" idx="5"/>
          </p:nvPr>
        </p:nvSpPr>
        <p:spPr/>
        <p:txBody>
          <a:bodyPr/>
          <a:lstStyle/>
          <a:p>
            <a:fld id="{D16DEA23-6F4A-409A-BFBB-A98F7495A8AA}" type="slidenum">
              <a:rPr lang="en-GB" smtClean="0"/>
              <a:t>12</a:t>
            </a:fld>
            <a:endParaRPr lang="en-GB"/>
          </a:p>
        </p:txBody>
      </p:sp>
    </p:spTree>
    <p:extLst>
      <p:ext uri="{BB962C8B-B14F-4D97-AF65-F5344CB8AC3E}">
        <p14:creationId xmlns:p14="http://schemas.microsoft.com/office/powerpoint/2010/main" val="172004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16DEA23-6F4A-409A-BFBB-A98F7495A8AA}" type="slidenum">
              <a:rPr lang="en-GB" smtClean="0"/>
              <a:t>19</a:t>
            </a:fld>
            <a:endParaRPr lang="en-GB"/>
          </a:p>
        </p:txBody>
      </p:sp>
    </p:spTree>
    <p:extLst>
      <p:ext uri="{BB962C8B-B14F-4D97-AF65-F5344CB8AC3E}">
        <p14:creationId xmlns:p14="http://schemas.microsoft.com/office/powerpoint/2010/main" val="1707372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CBBAB-3AF6-43B9-98CD-2B53FA81E7D2}"/>
              </a:ext>
            </a:extLst>
          </p:cNvPr>
          <p:cNvSpPr>
            <a:spLocks noGrp="1"/>
          </p:cNvSpPr>
          <p:nvPr>
            <p:ph type="ctrTitle" hasCustomPrompt="1"/>
          </p:nvPr>
        </p:nvSpPr>
        <p:spPr>
          <a:xfrm>
            <a:off x="1524000" y="2235200"/>
            <a:ext cx="9144000" cy="2387600"/>
          </a:xfrm>
        </p:spPr>
        <p:txBody>
          <a:bodyPr anchor="b"/>
          <a:lstStyle>
            <a:lvl1pPr algn="ctr">
              <a:defRPr sz="6000"/>
            </a:lvl1pPr>
          </a:lstStyle>
          <a:p>
            <a:r>
              <a:rPr lang="en-GB" dirty="0"/>
              <a:t>Title here</a:t>
            </a:r>
          </a:p>
        </p:txBody>
      </p:sp>
      <p:sp>
        <p:nvSpPr>
          <p:cNvPr id="3" name="Subtitle 2">
            <a:extLst>
              <a:ext uri="{FF2B5EF4-FFF2-40B4-BE49-F238E27FC236}">
                <a16:creationId xmlns:a16="http://schemas.microsoft.com/office/drawing/2014/main" id="{7D6CE21B-E3F7-4046-BF07-9946981F80BF}"/>
              </a:ext>
            </a:extLst>
          </p:cNvPr>
          <p:cNvSpPr>
            <a:spLocks noGrp="1"/>
          </p:cNvSpPr>
          <p:nvPr>
            <p:ph type="subTitle" idx="1" hasCustomPrompt="1"/>
          </p:nvPr>
        </p:nvSpPr>
        <p:spPr>
          <a:xfrm>
            <a:off x="1524000" y="495978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 here  </a:t>
            </a:r>
          </a:p>
          <a:p>
            <a:endParaRPr lang="en-US" dirty="0"/>
          </a:p>
          <a:p>
            <a:endParaRPr lang="en-US" dirty="0"/>
          </a:p>
        </p:txBody>
      </p:sp>
      <p:sp>
        <p:nvSpPr>
          <p:cNvPr id="9" name="Rectangle: Rounded Corners 8">
            <a:extLst>
              <a:ext uri="{FF2B5EF4-FFF2-40B4-BE49-F238E27FC236}">
                <a16:creationId xmlns:a16="http://schemas.microsoft.com/office/drawing/2014/main" id="{C44769B3-21DE-4815-9D8F-DAEA96362343}"/>
              </a:ext>
            </a:extLst>
          </p:cNvPr>
          <p:cNvSpPr/>
          <p:nvPr userDrawn="1"/>
        </p:nvSpPr>
        <p:spPr>
          <a:xfrm>
            <a:off x="4154029" y="-390641"/>
            <a:ext cx="3883942" cy="188670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Shape&#10;&#10;Description automatically generated with medium confidence">
            <a:extLst>
              <a:ext uri="{FF2B5EF4-FFF2-40B4-BE49-F238E27FC236}">
                <a16:creationId xmlns:a16="http://schemas.microsoft.com/office/drawing/2014/main" id="{5143B311-4745-3BC8-93B8-86207E86BCC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60620" y="406717"/>
            <a:ext cx="2270760" cy="691515"/>
          </a:xfrm>
          <a:prstGeom prst="rect">
            <a:avLst/>
          </a:prstGeom>
          <a:noFill/>
          <a:ln>
            <a:noFill/>
          </a:ln>
        </p:spPr>
      </p:pic>
    </p:spTree>
    <p:extLst>
      <p:ext uri="{BB962C8B-B14F-4D97-AF65-F5344CB8AC3E}">
        <p14:creationId xmlns:p14="http://schemas.microsoft.com/office/powerpoint/2010/main" val="179727865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912A-CCDB-4089-926A-A014AF1CA624}"/>
              </a:ext>
            </a:extLst>
          </p:cNvPr>
          <p:cNvSpPr>
            <a:spLocks noGrp="1"/>
          </p:cNvSpPr>
          <p:nvPr>
            <p:ph type="title"/>
          </p:nvPr>
        </p:nvSpPr>
        <p:spPr>
          <a:xfrm>
            <a:off x="839788" y="2057400"/>
            <a:ext cx="3932237" cy="1600200"/>
          </a:xfrm>
        </p:spPr>
        <p:txBody>
          <a:bodyPr anchor="b"/>
          <a:lstStyle>
            <a:lvl1pPr>
              <a:defRPr sz="32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5F59DEE5-96E1-402F-98E5-F06D20E62F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DC2E870-71F8-4FB6-B835-02BD7154B1E6}"/>
              </a:ext>
            </a:extLst>
          </p:cNvPr>
          <p:cNvSpPr>
            <a:spLocks noGrp="1"/>
          </p:cNvSpPr>
          <p:nvPr>
            <p:ph type="body" sz="half" idx="2"/>
          </p:nvPr>
        </p:nvSpPr>
        <p:spPr>
          <a:xfrm>
            <a:off x="839788" y="3657600"/>
            <a:ext cx="3932237" cy="2211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97DA2A9-EA60-490E-A6B5-7BA744AA17BE}"/>
              </a:ext>
            </a:extLst>
          </p:cNvPr>
          <p:cNvSpPr>
            <a:spLocks noGrp="1"/>
          </p:cNvSpPr>
          <p:nvPr>
            <p:ph type="ftr" sz="quarter" idx="11"/>
          </p:nvPr>
        </p:nvSpPr>
        <p:spPr/>
        <p:txBody>
          <a:bodyPr/>
          <a:lstStyle/>
          <a:p>
            <a:r>
              <a:rPr lang="en-GB"/>
              <a:t>www.neural.org.uk</a:t>
            </a:r>
          </a:p>
        </p:txBody>
      </p:sp>
      <p:sp>
        <p:nvSpPr>
          <p:cNvPr id="7" name="Slide Number Placeholder 6">
            <a:extLst>
              <a:ext uri="{FF2B5EF4-FFF2-40B4-BE49-F238E27FC236}">
                <a16:creationId xmlns:a16="http://schemas.microsoft.com/office/drawing/2014/main" id="{6ACA1C7A-B53B-4853-9B08-1705812B19F8}"/>
              </a:ext>
            </a:extLst>
          </p:cNvPr>
          <p:cNvSpPr>
            <a:spLocks noGrp="1"/>
          </p:cNvSpPr>
          <p:nvPr>
            <p:ph type="sldNum" sz="quarter" idx="12"/>
          </p:nvPr>
        </p:nvSpPr>
        <p:spPr/>
        <p:txBody>
          <a:bodyPr/>
          <a:lstStyle/>
          <a:p>
            <a:fld id="{A2013065-5DFA-4EFE-AE2B-40999E7E990A}" type="slidenum">
              <a:rPr lang="en-GB" smtClean="0"/>
              <a:t>‹#›</a:t>
            </a:fld>
            <a:endParaRPr lang="en-GB"/>
          </a:p>
        </p:txBody>
      </p:sp>
    </p:spTree>
    <p:extLst>
      <p:ext uri="{BB962C8B-B14F-4D97-AF65-F5344CB8AC3E}">
        <p14:creationId xmlns:p14="http://schemas.microsoft.com/office/powerpoint/2010/main" val="2942520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ACBE0-B955-47CC-8551-EBABB134C5E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8A9BE1-2F50-48BB-B143-FBAA588C7A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25A6AAF-F2BC-4676-B4FD-E43D29976228}"/>
              </a:ext>
            </a:extLst>
          </p:cNvPr>
          <p:cNvSpPr>
            <a:spLocks noGrp="1"/>
          </p:cNvSpPr>
          <p:nvPr>
            <p:ph type="ftr" sz="quarter" idx="11"/>
          </p:nvPr>
        </p:nvSpPr>
        <p:spPr/>
        <p:txBody>
          <a:bodyPr/>
          <a:lstStyle/>
          <a:p>
            <a:r>
              <a:rPr lang="en-GB"/>
              <a:t>www.neural.org.uk</a:t>
            </a:r>
          </a:p>
        </p:txBody>
      </p:sp>
      <p:sp>
        <p:nvSpPr>
          <p:cNvPr id="6" name="Slide Number Placeholder 5">
            <a:extLst>
              <a:ext uri="{FF2B5EF4-FFF2-40B4-BE49-F238E27FC236}">
                <a16:creationId xmlns:a16="http://schemas.microsoft.com/office/drawing/2014/main" id="{6CD8E2FC-95D8-4FA9-9D37-5F08A3561A2D}"/>
              </a:ext>
            </a:extLst>
          </p:cNvPr>
          <p:cNvSpPr>
            <a:spLocks noGrp="1"/>
          </p:cNvSpPr>
          <p:nvPr>
            <p:ph type="sldNum" sz="quarter" idx="12"/>
          </p:nvPr>
        </p:nvSpPr>
        <p:spPr/>
        <p:txBody>
          <a:bodyPr/>
          <a:lstStyle/>
          <a:p>
            <a:fld id="{A2013065-5DFA-4EFE-AE2B-40999E7E990A}" type="slidenum">
              <a:rPr lang="en-GB" smtClean="0"/>
              <a:t>‹#›</a:t>
            </a:fld>
            <a:endParaRPr lang="en-GB"/>
          </a:p>
        </p:txBody>
      </p:sp>
    </p:spTree>
    <p:extLst>
      <p:ext uri="{BB962C8B-B14F-4D97-AF65-F5344CB8AC3E}">
        <p14:creationId xmlns:p14="http://schemas.microsoft.com/office/powerpoint/2010/main" val="2969822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896587-F827-4BF8-BC9B-B97F22E35E11}"/>
              </a:ext>
            </a:extLst>
          </p:cNvPr>
          <p:cNvSpPr>
            <a:spLocks noGrp="1"/>
          </p:cNvSpPr>
          <p:nvPr>
            <p:ph type="title" orient="vert"/>
          </p:nvPr>
        </p:nvSpPr>
        <p:spPr>
          <a:xfrm>
            <a:off x="8724900" y="365125"/>
            <a:ext cx="2628900" cy="5811838"/>
          </a:xfrm>
        </p:spPr>
        <p:txBody>
          <a:bodyPr vert="eaVert"/>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03F2DB56-C896-437D-BF57-812D041C9D5B}"/>
              </a:ext>
            </a:extLst>
          </p:cNvPr>
          <p:cNvSpPr>
            <a:spLocks noGrp="1"/>
          </p:cNvSpPr>
          <p:nvPr>
            <p:ph type="body" orient="vert" idx="1"/>
          </p:nvPr>
        </p:nvSpPr>
        <p:spPr>
          <a:xfrm>
            <a:off x="838200" y="365125"/>
            <a:ext cx="7734300" cy="5811838"/>
          </a:xfrm>
        </p:spPr>
        <p:txBody>
          <a:bodyPr vert="eaVert"/>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5DC09AB3-CB5E-450C-A840-8A1DA8F151EB}"/>
              </a:ext>
            </a:extLst>
          </p:cNvPr>
          <p:cNvSpPr>
            <a:spLocks noGrp="1"/>
          </p:cNvSpPr>
          <p:nvPr>
            <p:ph type="ftr" sz="quarter" idx="11"/>
          </p:nvPr>
        </p:nvSpPr>
        <p:spPr/>
        <p:txBody>
          <a:bodyPr/>
          <a:lstStyle/>
          <a:p>
            <a:r>
              <a:rPr lang="en-GB"/>
              <a:t>www.neural.org.uk</a:t>
            </a:r>
          </a:p>
        </p:txBody>
      </p:sp>
      <p:sp>
        <p:nvSpPr>
          <p:cNvPr id="6" name="Slide Number Placeholder 5">
            <a:extLst>
              <a:ext uri="{FF2B5EF4-FFF2-40B4-BE49-F238E27FC236}">
                <a16:creationId xmlns:a16="http://schemas.microsoft.com/office/drawing/2014/main" id="{A75ECEF1-1A12-44CD-A37B-030EEE180D5F}"/>
              </a:ext>
            </a:extLst>
          </p:cNvPr>
          <p:cNvSpPr>
            <a:spLocks noGrp="1"/>
          </p:cNvSpPr>
          <p:nvPr>
            <p:ph type="sldNum" sz="quarter" idx="12"/>
          </p:nvPr>
        </p:nvSpPr>
        <p:spPr/>
        <p:txBody>
          <a:bodyPr/>
          <a:lstStyle/>
          <a:p>
            <a:fld id="{A2013065-5DFA-4EFE-AE2B-40999E7E990A}" type="slidenum">
              <a:rPr lang="en-GB" smtClean="0"/>
              <a:t>‹#›</a:t>
            </a:fld>
            <a:endParaRPr lang="en-GB"/>
          </a:p>
        </p:txBody>
      </p:sp>
    </p:spTree>
    <p:extLst>
      <p:ext uri="{BB962C8B-B14F-4D97-AF65-F5344CB8AC3E}">
        <p14:creationId xmlns:p14="http://schemas.microsoft.com/office/powerpoint/2010/main" val="224720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F38A4B-BFFF-41BB-BEBE-241490E6A3CB}"/>
              </a:ext>
            </a:extLst>
          </p:cNvPr>
          <p:cNvSpPr/>
          <p:nvPr userDrawn="1"/>
        </p:nvSpPr>
        <p:spPr>
          <a:xfrm>
            <a:off x="5421745" y="0"/>
            <a:ext cx="6770255"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4" name="Slide Number Placeholder 3">
            <a:extLst>
              <a:ext uri="{FF2B5EF4-FFF2-40B4-BE49-F238E27FC236}">
                <a16:creationId xmlns:a16="http://schemas.microsoft.com/office/drawing/2014/main" id="{5368254E-F185-40FF-B786-8D6EE4A28B8A}"/>
              </a:ext>
            </a:extLst>
          </p:cNvPr>
          <p:cNvSpPr>
            <a:spLocks noGrp="1"/>
          </p:cNvSpPr>
          <p:nvPr>
            <p:ph type="sldNum" sz="quarter" idx="12"/>
          </p:nvPr>
        </p:nvSpPr>
        <p:spPr/>
        <p:txBody>
          <a:bodyPr/>
          <a:lstStyle>
            <a:lvl1pPr>
              <a:defRPr>
                <a:solidFill>
                  <a:schemeClr val="bg1"/>
                </a:solidFill>
              </a:defRPr>
            </a:lvl1pPr>
          </a:lstStyle>
          <a:p>
            <a:fld id="{A2013065-5DFA-4EFE-AE2B-40999E7E990A}" type="slidenum">
              <a:rPr lang="en-GB" smtClean="0"/>
              <a:pPr/>
              <a:t>‹#›</a:t>
            </a:fld>
            <a:endParaRPr lang="en-GB"/>
          </a:p>
        </p:txBody>
      </p:sp>
      <p:pic>
        <p:nvPicPr>
          <p:cNvPr id="21" name="Picture 20" descr="A picture containing text, outdoor, sign&#10;&#10;Description automatically generated">
            <a:extLst>
              <a:ext uri="{FF2B5EF4-FFF2-40B4-BE49-F238E27FC236}">
                <a16:creationId xmlns:a16="http://schemas.microsoft.com/office/drawing/2014/main" id="{3956DA0C-0335-4777-B9B0-C9809163E6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498660"/>
            <a:ext cx="3775364" cy="1147578"/>
          </a:xfrm>
          <a:prstGeom prst="rect">
            <a:avLst/>
          </a:prstGeom>
        </p:spPr>
      </p:pic>
    </p:spTree>
    <p:extLst>
      <p:ext uri="{BB962C8B-B14F-4D97-AF65-F5344CB8AC3E}">
        <p14:creationId xmlns:p14="http://schemas.microsoft.com/office/powerpoint/2010/main" val="383303465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Page header and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000" y="240000"/>
            <a:ext cx="11040000" cy="768000"/>
          </a:xfrm>
          <a:prstGeom prst="rect">
            <a:avLst/>
          </a:prstGeom>
        </p:spPr>
        <p:txBody>
          <a:bodyPr/>
          <a:lstStyle/>
          <a:p>
            <a:r>
              <a:rPr lang="en-US"/>
              <a:t>Click to edit the header title (up to two lines)</a:t>
            </a:r>
            <a:endParaRPr lang="en-GB"/>
          </a:p>
        </p:txBody>
      </p:sp>
      <p:sp>
        <p:nvSpPr>
          <p:cNvPr id="3" name="Content Placeholder 2"/>
          <p:cNvSpPr>
            <a:spLocks noGrp="1"/>
          </p:cNvSpPr>
          <p:nvPr>
            <p:ph idx="1" hasCustomPrompt="1"/>
          </p:nvPr>
        </p:nvSpPr>
        <p:spPr>
          <a:xfrm>
            <a:off x="480000" y="1536000"/>
            <a:ext cx="10560000" cy="4320000"/>
          </a:xfrm>
          <a:prstGeom prst="rect">
            <a:avLst/>
          </a:prstGeom>
        </p:spPr>
        <p:txBody>
          <a:bodyPr/>
          <a:lstStyle>
            <a:lvl1pPr>
              <a:defRPr baseline="0"/>
            </a:lvl1pPr>
          </a:lstStyle>
          <a:p>
            <a:pPr lvl="0"/>
            <a:r>
              <a:rPr lang="en-US"/>
              <a:t>Click to edit the body text (</a:t>
            </a:r>
            <a:r>
              <a:rPr lang="en-US" err="1"/>
              <a:t>subheadlines</a:t>
            </a:r>
            <a:r>
              <a:rPr lang="en-US"/>
              <a:t> should be bold and purple)</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Slide Number Placeholder 7">
            <a:extLst>
              <a:ext uri="{FF2B5EF4-FFF2-40B4-BE49-F238E27FC236}">
                <a16:creationId xmlns:a16="http://schemas.microsoft.com/office/drawing/2014/main" id="{5842F540-B9FA-9344-9258-743FC8AA8278}"/>
              </a:ext>
            </a:extLst>
          </p:cNvPr>
          <p:cNvSpPr>
            <a:spLocks noGrp="1"/>
          </p:cNvSpPr>
          <p:nvPr>
            <p:ph type="sldNum" sz="quarter" idx="4"/>
          </p:nvPr>
        </p:nvSpPr>
        <p:spPr>
          <a:xfrm>
            <a:off x="10896000" y="6360000"/>
            <a:ext cx="1008000" cy="307200"/>
          </a:xfrm>
          <a:prstGeom prst="rect">
            <a:avLst/>
          </a:prstGeom>
        </p:spPr>
        <p:txBody>
          <a:bodyPr vert="horz" lIns="0" tIns="0" rIns="0" bIns="0" rtlCol="0" anchor="t" anchorCtr="0"/>
          <a:lstStyle>
            <a:lvl1pPr algn="r">
              <a:defRPr sz="2000" b="1" i="0">
                <a:solidFill>
                  <a:schemeClr val="bg1"/>
                </a:solidFill>
                <a:latin typeface="Cairo" pitchFamily="2" charset="-78"/>
                <a:cs typeface="Cairo" pitchFamily="2" charset="-78"/>
              </a:defRPr>
            </a:lvl1pPr>
          </a:lstStyle>
          <a:p>
            <a:r>
              <a:rPr lang="en-US" b="0">
                <a:latin typeface="Cairo Light" pitchFamily="2" charset="-78"/>
                <a:cs typeface="Cairo Light" pitchFamily="2" charset="-78"/>
              </a:rPr>
              <a:t>|</a:t>
            </a:r>
            <a:r>
              <a:rPr lang="en-US" b="0"/>
              <a:t> </a:t>
            </a:r>
            <a:fld id="{2F35E4B1-7801-D144-8706-0C23C8EF7DE9}" type="slidenum">
              <a:rPr lang="en-US" sz="1600" smtClean="0"/>
              <a:pPr/>
              <a:t>‹#›</a:t>
            </a:fld>
            <a:endParaRPr lang="en-US" sz="1600"/>
          </a:p>
        </p:txBody>
      </p:sp>
      <p:sp>
        <p:nvSpPr>
          <p:cNvPr id="6" name="Footer Placeholder 5">
            <a:extLst>
              <a:ext uri="{FF2B5EF4-FFF2-40B4-BE49-F238E27FC236}">
                <a16:creationId xmlns:a16="http://schemas.microsoft.com/office/drawing/2014/main" id="{3CD5BBC1-821F-B04E-8372-34A9D1387C68}"/>
              </a:ext>
            </a:extLst>
          </p:cNvPr>
          <p:cNvSpPr>
            <a:spLocks noGrp="1"/>
          </p:cNvSpPr>
          <p:nvPr>
            <p:ph type="ftr" sz="quarter" idx="10"/>
          </p:nvPr>
        </p:nvSpPr>
        <p:spPr>
          <a:xfrm>
            <a:off x="5255993" y="6360000"/>
            <a:ext cx="4800000" cy="307200"/>
          </a:xfrm>
          <a:prstGeom prst="rect">
            <a:avLst/>
          </a:prstGeom>
        </p:spPr>
        <p:txBody>
          <a:bodyPr/>
          <a:lstStyle/>
          <a:p>
            <a:r>
              <a:rPr lang="en-US">
                <a:solidFill>
                  <a:schemeClr val="bg1"/>
                </a:solidFill>
                <a:latin typeface="Cairo" pitchFamily="2" charset="-78"/>
                <a:cs typeface="Cairo" pitchFamily="2" charset="-78"/>
              </a:rPr>
              <a:t>#ChangeHashtagOnMasterSlide</a:t>
            </a:r>
          </a:p>
        </p:txBody>
      </p:sp>
    </p:spTree>
    <p:extLst>
      <p:ext uri="{BB962C8B-B14F-4D97-AF65-F5344CB8AC3E}">
        <p14:creationId xmlns:p14="http://schemas.microsoft.com/office/powerpoint/2010/main" val="1547732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B8F8D-24E5-4523-B5F4-8EC4C65A7C05}"/>
              </a:ext>
            </a:extLst>
          </p:cNvPr>
          <p:cNvSpPr>
            <a:spLocks noGrp="1"/>
          </p:cNvSpPr>
          <p:nvPr>
            <p:ph type="title"/>
          </p:nvPr>
        </p:nvSpPr>
        <p:spPr>
          <a:xfrm>
            <a:off x="838199" y="365125"/>
            <a:ext cx="10515599" cy="1325563"/>
          </a:xfrm>
        </p:spPr>
        <p:txBody>
          <a:bodyPr/>
          <a:lstStyle>
            <a:lvl1pPr>
              <a:defRPr>
                <a:solidFill>
                  <a:srgbClr val="000000"/>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A77A803C-8126-4D2C-9288-BF4F7CADEE7E}"/>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063FE0B9-147B-4E51-A6ED-64093E9C952A}"/>
              </a:ext>
            </a:extLst>
          </p:cNvPr>
          <p:cNvSpPr>
            <a:spLocks noGrp="1"/>
          </p:cNvSpPr>
          <p:nvPr>
            <p:ph type="ftr" sz="quarter" idx="11"/>
          </p:nvPr>
        </p:nvSpPr>
        <p:spPr/>
        <p:txBody>
          <a:bodyPr/>
          <a:lstStyle>
            <a:lvl1pPr>
              <a:defRPr>
                <a:solidFill>
                  <a:schemeClr val="bg1"/>
                </a:solidFill>
              </a:defRPr>
            </a:lvl1pPr>
          </a:lstStyle>
          <a:p>
            <a:r>
              <a:rPr lang="en-GB" dirty="0" err="1"/>
              <a:t>www.neural.org.uk</a:t>
            </a:r>
            <a:endParaRPr lang="en-GB" dirty="0"/>
          </a:p>
        </p:txBody>
      </p:sp>
      <p:sp>
        <p:nvSpPr>
          <p:cNvPr id="6" name="Slide Number Placeholder 5">
            <a:extLst>
              <a:ext uri="{FF2B5EF4-FFF2-40B4-BE49-F238E27FC236}">
                <a16:creationId xmlns:a16="http://schemas.microsoft.com/office/drawing/2014/main" id="{171F714C-819F-4CD3-A93B-F6E847625778}"/>
              </a:ext>
            </a:extLst>
          </p:cNvPr>
          <p:cNvSpPr>
            <a:spLocks noGrp="1"/>
          </p:cNvSpPr>
          <p:nvPr>
            <p:ph type="sldNum" sz="quarter" idx="12"/>
          </p:nvPr>
        </p:nvSpPr>
        <p:spPr/>
        <p:txBody>
          <a:bodyPr/>
          <a:lstStyle>
            <a:lvl1pPr>
              <a:defRPr>
                <a:solidFill>
                  <a:schemeClr val="bg1"/>
                </a:solidFill>
              </a:defRPr>
            </a:lvl1pPr>
          </a:lstStyle>
          <a:p>
            <a:fld id="{A2013065-5DFA-4EFE-AE2B-40999E7E990A}" type="slidenum">
              <a:rPr lang="en-GB" smtClean="0"/>
              <a:pPr/>
              <a:t>‹#›</a:t>
            </a:fld>
            <a:endParaRPr lang="en-GB" dirty="0"/>
          </a:p>
        </p:txBody>
      </p:sp>
    </p:spTree>
    <p:extLst>
      <p:ext uri="{BB962C8B-B14F-4D97-AF65-F5344CB8AC3E}">
        <p14:creationId xmlns:p14="http://schemas.microsoft.com/office/powerpoint/2010/main" val="8607809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5C1A9-2E8E-4FED-BE53-ED9DD5476C6A}"/>
              </a:ext>
            </a:extLst>
          </p:cNvPr>
          <p:cNvSpPr>
            <a:spLocks noGrp="1"/>
          </p:cNvSpPr>
          <p:nvPr>
            <p:ph type="title" hasCustomPrompt="1"/>
          </p:nvPr>
        </p:nvSpPr>
        <p:spPr>
          <a:xfrm>
            <a:off x="831850" y="1709738"/>
            <a:ext cx="10515600" cy="2852737"/>
          </a:xfrm>
        </p:spPr>
        <p:txBody>
          <a:bodyPr anchor="b"/>
          <a:lstStyle>
            <a:lvl1pPr>
              <a:defRPr sz="6000">
                <a:solidFill>
                  <a:schemeClr val="tx1"/>
                </a:solidFill>
              </a:defRPr>
            </a:lvl1pPr>
          </a:lstStyle>
          <a:p>
            <a:r>
              <a:rPr lang="en-GB" dirty="0"/>
              <a:t>Section break</a:t>
            </a:r>
          </a:p>
        </p:txBody>
      </p:sp>
      <p:sp>
        <p:nvSpPr>
          <p:cNvPr id="3" name="Text Placeholder 2">
            <a:extLst>
              <a:ext uri="{FF2B5EF4-FFF2-40B4-BE49-F238E27FC236}">
                <a16:creationId xmlns:a16="http://schemas.microsoft.com/office/drawing/2014/main" id="{4F773849-43A5-4608-BC80-B5CD040408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0" name="Group 9">
            <a:extLst>
              <a:ext uri="{FF2B5EF4-FFF2-40B4-BE49-F238E27FC236}">
                <a16:creationId xmlns:a16="http://schemas.microsoft.com/office/drawing/2014/main" id="{09D20BF5-F2B8-4310-B7D9-6FD475FDF73A}"/>
              </a:ext>
            </a:extLst>
          </p:cNvPr>
          <p:cNvGrpSpPr>
            <a:grpSpLocks noChangeAspect="1"/>
          </p:cNvGrpSpPr>
          <p:nvPr userDrawn="1"/>
        </p:nvGrpSpPr>
        <p:grpSpPr>
          <a:xfrm>
            <a:off x="4154029" y="-390641"/>
            <a:ext cx="3883942" cy="1886701"/>
            <a:chOff x="3281218" y="-476375"/>
            <a:chExt cx="5629564" cy="2734672"/>
          </a:xfrm>
        </p:grpSpPr>
        <p:sp>
          <p:nvSpPr>
            <p:cNvPr id="11" name="Rectangle: Rounded Corners 10">
              <a:extLst>
                <a:ext uri="{FF2B5EF4-FFF2-40B4-BE49-F238E27FC236}">
                  <a16:creationId xmlns:a16="http://schemas.microsoft.com/office/drawing/2014/main" id="{A59C66B5-D5A9-4940-AA26-35A443F20C42}"/>
                </a:ext>
              </a:extLst>
            </p:cNvPr>
            <p:cNvSpPr/>
            <p:nvPr userDrawn="1"/>
          </p:nvSpPr>
          <p:spPr>
            <a:xfrm>
              <a:off x="3281218" y="-476375"/>
              <a:ext cx="5629564" cy="273467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A picture containing text, outdoor, sign&#10;&#10;Description automatically generated">
              <a:extLst>
                <a:ext uri="{FF2B5EF4-FFF2-40B4-BE49-F238E27FC236}">
                  <a16:creationId xmlns:a16="http://schemas.microsoft.com/office/drawing/2014/main" id="{D834F456-3F1D-4A7D-B05E-53674623EC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8318" y="578488"/>
              <a:ext cx="3775364" cy="1147578"/>
            </a:xfrm>
            <a:prstGeom prst="rect">
              <a:avLst/>
            </a:prstGeom>
          </p:spPr>
        </p:pic>
      </p:grpSp>
    </p:spTree>
    <p:extLst>
      <p:ext uri="{BB962C8B-B14F-4D97-AF65-F5344CB8AC3E}">
        <p14:creationId xmlns:p14="http://schemas.microsoft.com/office/powerpoint/2010/main" val="403498406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F2225-C928-44D0-956C-86FDFAFCF9FB}"/>
              </a:ext>
            </a:extLst>
          </p:cNvPr>
          <p:cNvSpPr>
            <a:spLocks noGrp="1"/>
          </p:cNvSpPr>
          <p:nvPr>
            <p:ph type="title"/>
          </p:nvPr>
        </p:nvSpPr>
        <p:spPr>
          <a:xfrm>
            <a:off x="838200" y="365125"/>
            <a:ext cx="10515599" cy="1325563"/>
          </a:xfrm>
        </p:spPr>
        <p:txBody>
          <a:bodyPr/>
          <a:lstStyle>
            <a:lvl1pPr>
              <a:defRPr>
                <a:solidFill>
                  <a:srgbClr val="000000"/>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9FE65D4-E2EF-4064-AAE6-443C0DA1A5F2}"/>
              </a:ext>
            </a:extLst>
          </p:cNvPr>
          <p:cNvSpPr>
            <a:spLocks noGrp="1"/>
          </p:cNvSpPr>
          <p:nvPr>
            <p:ph sz="half" idx="1"/>
          </p:nvPr>
        </p:nvSpPr>
        <p:spPr>
          <a:xfrm>
            <a:off x="838200" y="1825625"/>
            <a:ext cx="5181600" cy="4351338"/>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97DCD66-9FBE-46D6-AE1D-2504436E2CE4}"/>
              </a:ext>
            </a:extLst>
          </p:cNvPr>
          <p:cNvSpPr>
            <a:spLocks noGrp="1"/>
          </p:cNvSpPr>
          <p:nvPr>
            <p:ph sz="half" idx="2"/>
          </p:nvPr>
        </p:nvSpPr>
        <p:spPr>
          <a:xfrm>
            <a:off x="6172200" y="1825625"/>
            <a:ext cx="5181600" cy="4351338"/>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89F66966-144B-473E-AB14-D89B7F8F3720}"/>
              </a:ext>
            </a:extLst>
          </p:cNvPr>
          <p:cNvSpPr>
            <a:spLocks noGrp="1"/>
          </p:cNvSpPr>
          <p:nvPr>
            <p:ph type="ftr" sz="quarter" idx="11"/>
          </p:nvPr>
        </p:nvSpPr>
        <p:spPr/>
        <p:txBody>
          <a:bodyPr/>
          <a:lstStyle/>
          <a:p>
            <a:r>
              <a:rPr lang="en-GB"/>
              <a:t>www.neural.org.uk</a:t>
            </a:r>
          </a:p>
        </p:txBody>
      </p:sp>
      <p:sp>
        <p:nvSpPr>
          <p:cNvPr id="7" name="Slide Number Placeholder 6">
            <a:extLst>
              <a:ext uri="{FF2B5EF4-FFF2-40B4-BE49-F238E27FC236}">
                <a16:creationId xmlns:a16="http://schemas.microsoft.com/office/drawing/2014/main" id="{BCD89AD7-1EE9-453F-BA31-753F01A1C23C}"/>
              </a:ext>
            </a:extLst>
          </p:cNvPr>
          <p:cNvSpPr>
            <a:spLocks noGrp="1"/>
          </p:cNvSpPr>
          <p:nvPr>
            <p:ph type="sldNum" sz="quarter" idx="12"/>
          </p:nvPr>
        </p:nvSpPr>
        <p:spPr/>
        <p:txBody>
          <a:bodyPr/>
          <a:lstStyle/>
          <a:p>
            <a:fld id="{A2013065-5DFA-4EFE-AE2B-40999E7E990A}" type="slidenum">
              <a:rPr lang="en-GB" smtClean="0"/>
              <a:t>‹#›</a:t>
            </a:fld>
            <a:endParaRPr lang="en-GB"/>
          </a:p>
        </p:txBody>
      </p:sp>
    </p:spTree>
    <p:extLst>
      <p:ext uri="{BB962C8B-B14F-4D97-AF65-F5344CB8AC3E}">
        <p14:creationId xmlns:p14="http://schemas.microsoft.com/office/powerpoint/2010/main" val="2425746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98E7C-6175-4212-B09A-4885BAFAFC1C}"/>
              </a:ext>
            </a:extLst>
          </p:cNvPr>
          <p:cNvSpPr>
            <a:spLocks noGrp="1"/>
          </p:cNvSpPr>
          <p:nvPr>
            <p:ph type="title"/>
          </p:nvPr>
        </p:nvSpPr>
        <p:spPr>
          <a:xfrm>
            <a:off x="836612" y="365125"/>
            <a:ext cx="10518775" cy="1325563"/>
          </a:xfrm>
        </p:spPr>
        <p:txBody>
          <a:bodyPr/>
          <a:lstStyle>
            <a:lvl1pPr>
              <a:defRPr>
                <a:solidFill>
                  <a:srgbClr val="000000"/>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06D72F0-48C0-48EA-A2DA-E96BB86596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755295-AE27-429D-BFB6-445674B6AB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9E31811-A468-4C14-9FCA-A8E7D008F6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AD46BE-0FC8-4E06-92AC-E86DCF72B5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321E747E-D51D-4146-922F-3D78A95810CC}"/>
              </a:ext>
            </a:extLst>
          </p:cNvPr>
          <p:cNvSpPr>
            <a:spLocks noGrp="1"/>
          </p:cNvSpPr>
          <p:nvPr>
            <p:ph type="ftr" sz="quarter" idx="11"/>
          </p:nvPr>
        </p:nvSpPr>
        <p:spPr/>
        <p:txBody>
          <a:bodyPr/>
          <a:lstStyle/>
          <a:p>
            <a:r>
              <a:rPr lang="en-GB"/>
              <a:t>www.neural.org.uk</a:t>
            </a:r>
            <a:endParaRPr lang="en-GB" dirty="0"/>
          </a:p>
        </p:txBody>
      </p:sp>
      <p:sp>
        <p:nvSpPr>
          <p:cNvPr id="9" name="Slide Number Placeholder 8">
            <a:extLst>
              <a:ext uri="{FF2B5EF4-FFF2-40B4-BE49-F238E27FC236}">
                <a16:creationId xmlns:a16="http://schemas.microsoft.com/office/drawing/2014/main" id="{E2FC7D2F-1F84-4E9C-A4B2-6C010D75DB79}"/>
              </a:ext>
            </a:extLst>
          </p:cNvPr>
          <p:cNvSpPr>
            <a:spLocks noGrp="1"/>
          </p:cNvSpPr>
          <p:nvPr>
            <p:ph type="sldNum" sz="quarter" idx="12"/>
          </p:nvPr>
        </p:nvSpPr>
        <p:spPr/>
        <p:txBody>
          <a:bodyPr/>
          <a:lstStyle/>
          <a:p>
            <a:fld id="{A2013065-5DFA-4EFE-AE2B-40999E7E990A}" type="slidenum">
              <a:rPr lang="en-GB" smtClean="0"/>
              <a:t>‹#›</a:t>
            </a:fld>
            <a:endParaRPr lang="en-GB"/>
          </a:p>
        </p:txBody>
      </p:sp>
    </p:spTree>
    <p:extLst>
      <p:ext uri="{BB962C8B-B14F-4D97-AF65-F5344CB8AC3E}">
        <p14:creationId xmlns:p14="http://schemas.microsoft.com/office/powerpoint/2010/main" val="188066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2D20EC-73CC-4D04-877B-D10FB6CFAC33}"/>
              </a:ext>
            </a:extLst>
          </p:cNvPr>
          <p:cNvSpPr/>
          <p:nvPr userDrawn="1"/>
        </p:nvSpPr>
        <p:spPr>
          <a:xfrm>
            <a:off x="5902036" y="0"/>
            <a:ext cx="6289965"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 name="Title 1">
            <a:extLst>
              <a:ext uri="{FF2B5EF4-FFF2-40B4-BE49-F238E27FC236}">
                <a16:creationId xmlns:a16="http://schemas.microsoft.com/office/drawing/2014/main" id="{48E98E7C-6175-4212-B09A-4885BAFAFC1C}"/>
              </a:ext>
            </a:extLst>
          </p:cNvPr>
          <p:cNvSpPr>
            <a:spLocks noGrp="1"/>
          </p:cNvSpPr>
          <p:nvPr>
            <p:ph type="title"/>
          </p:nvPr>
        </p:nvSpPr>
        <p:spPr>
          <a:xfrm>
            <a:off x="839788" y="177800"/>
            <a:ext cx="5183188" cy="1325563"/>
          </a:xfrm>
        </p:spPr>
        <p:txBody>
          <a:bodyPr/>
          <a:lstStyle>
            <a:lvl1pPr>
              <a:defRPr>
                <a:solidFill>
                  <a:schemeClr val="tx1"/>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06D72F0-48C0-48EA-A2DA-E96BB86596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755295-AE27-429D-BFB6-445674B6AB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9E31811-A468-4C14-9FCA-A8E7D008F6E5}"/>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AD46BE-0FC8-4E06-92AC-E86DCF72B55D}"/>
              </a:ext>
            </a:extLst>
          </p:cNvPr>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a:extLst>
              <a:ext uri="{FF2B5EF4-FFF2-40B4-BE49-F238E27FC236}">
                <a16:creationId xmlns:a16="http://schemas.microsoft.com/office/drawing/2014/main" id="{E2FC7D2F-1F84-4E9C-A4B2-6C010D75DB79}"/>
              </a:ext>
            </a:extLst>
          </p:cNvPr>
          <p:cNvSpPr>
            <a:spLocks noGrp="1"/>
          </p:cNvSpPr>
          <p:nvPr>
            <p:ph type="sldNum" sz="quarter" idx="12"/>
          </p:nvPr>
        </p:nvSpPr>
        <p:spPr/>
        <p:txBody>
          <a:bodyPr/>
          <a:lstStyle/>
          <a:p>
            <a:fld id="{A2013065-5DFA-4EFE-AE2B-40999E7E990A}" type="slidenum">
              <a:rPr lang="en-GB" smtClean="0"/>
              <a:t>‹#›</a:t>
            </a:fld>
            <a:endParaRPr lang="en-GB"/>
          </a:p>
        </p:txBody>
      </p:sp>
    </p:spTree>
    <p:extLst>
      <p:ext uri="{BB962C8B-B14F-4D97-AF65-F5344CB8AC3E}">
        <p14:creationId xmlns:p14="http://schemas.microsoft.com/office/powerpoint/2010/main" val="3233938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3B0A-3E7E-4C25-8DE3-6973D7CFA8E5}"/>
              </a:ext>
            </a:extLst>
          </p:cNvPr>
          <p:cNvSpPr>
            <a:spLocks noGrp="1"/>
          </p:cNvSpPr>
          <p:nvPr>
            <p:ph type="title"/>
          </p:nvPr>
        </p:nvSpPr>
        <p:spPr>
          <a:xfrm>
            <a:off x="847726" y="365125"/>
            <a:ext cx="10506074" cy="1325563"/>
          </a:xfrm>
        </p:spPr>
        <p:txBody>
          <a:bodyPr/>
          <a:lstStyle>
            <a:lvl1pPr>
              <a:defRPr>
                <a:solidFill>
                  <a:srgbClr val="000000"/>
                </a:solidFill>
              </a:defRPr>
            </a:lvl1pPr>
          </a:lstStyle>
          <a:p>
            <a:r>
              <a:rPr lang="en-US" dirty="0"/>
              <a:t>Click to edit Master title style</a:t>
            </a:r>
            <a:endParaRPr lang="en-GB" dirty="0"/>
          </a:p>
        </p:txBody>
      </p:sp>
      <p:sp>
        <p:nvSpPr>
          <p:cNvPr id="4" name="Footer Placeholder 3">
            <a:extLst>
              <a:ext uri="{FF2B5EF4-FFF2-40B4-BE49-F238E27FC236}">
                <a16:creationId xmlns:a16="http://schemas.microsoft.com/office/drawing/2014/main" id="{8495ACF0-5AD0-405D-88BC-3F0AE28CF55B}"/>
              </a:ext>
            </a:extLst>
          </p:cNvPr>
          <p:cNvSpPr>
            <a:spLocks noGrp="1"/>
          </p:cNvSpPr>
          <p:nvPr>
            <p:ph type="ftr" sz="quarter" idx="11"/>
          </p:nvPr>
        </p:nvSpPr>
        <p:spPr/>
        <p:txBody>
          <a:bodyPr/>
          <a:lstStyle/>
          <a:p>
            <a:r>
              <a:rPr lang="en-GB"/>
              <a:t>www.neural.org.uk</a:t>
            </a:r>
          </a:p>
        </p:txBody>
      </p:sp>
      <p:sp>
        <p:nvSpPr>
          <p:cNvPr id="5" name="Slide Number Placeholder 4">
            <a:extLst>
              <a:ext uri="{FF2B5EF4-FFF2-40B4-BE49-F238E27FC236}">
                <a16:creationId xmlns:a16="http://schemas.microsoft.com/office/drawing/2014/main" id="{CCD06DE8-FA24-46C2-BA7E-3F22E7936C74}"/>
              </a:ext>
            </a:extLst>
          </p:cNvPr>
          <p:cNvSpPr>
            <a:spLocks noGrp="1"/>
          </p:cNvSpPr>
          <p:nvPr>
            <p:ph type="sldNum" sz="quarter" idx="12"/>
          </p:nvPr>
        </p:nvSpPr>
        <p:spPr/>
        <p:txBody>
          <a:bodyPr/>
          <a:lstStyle/>
          <a:p>
            <a:fld id="{A2013065-5DFA-4EFE-AE2B-40999E7E990A}" type="slidenum">
              <a:rPr lang="en-GB" smtClean="0"/>
              <a:t>‹#›</a:t>
            </a:fld>
            <a:endParaRPr lang="en-GB"/>
          </a:p>
        </p:txBody>
      </p:sp>
    </p:spTree>
    <p:extLst>
      <p:ext uri="{BB962C8B-B14F-4D97-AF65-F5344CB8AC3E}">
        <p14:creationId xmlns:p14="http://schemas.microsoft.com/office/powerpoint/2010/main" val="4214901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F8D362E-54F4-4A81-A82A-F5C025F5D7AC}"/>
              </a:ext>
            </a:extLst>
          </p:cNvPr>
          <p:cNvSpPr>
            <a:spLocks noGrp="1"/>
          </p:cNvSpPr>
          <p:nvPr>
            <p:ph type="ftr" sz="quarter" idx="11"/>
          </p:nvPr>
        </p:nvSpPr>
        <p:spPr/>
        <p:txBody>
          <a:bodyPr/>
          <a:lstStyle/>
          <a:p>
            <a:r>
              <a:rPr lang="en-GB"/>
              <a:t>www.neural.org.uk</a:t>
            </a:r>
          </a:p>
        </p:txBody>
      </p:sp>
      <p:sp>
        <p:nvSpPr>
          <p:cNvPr id="4" name="Slide Number Placeholder 3">
            <a:extLst>
              <a:ext uri="{FF2B5EF4-FFF2-40B4-BE49-F238E27FC236}">
                <a16:creationId xmlns:a16="http://schemas.microsoft.com/office/drawing/2014/main" id="{5368254E-F185-40FF-B786-8D6EE4A28B8A}"/>
              </a:ext>
            </a:extLst>
          </p:cNvPr>
          <p:cNvSpPr>
            <a:spLocks noGrp="1"/>
          </p:cNvSpPr>
          <p:nvPr>
            <p:ph type="sldNum" sz="quarter" idx="12"/>
          </p:nvPr>
        </p:nvSpPr>
        <p:spPr/>
        <p:txBody>
          <a:bodyPr/>
          <a:lstStyle/>
          <a:p>
            <a:fld id="{A2013065-5DFA-4EFE-AE2B-40999E7E990A}" type="slidenum">
              <a:rPr lang="en-GB" smtClean="0"/>
              <a:t>‹#›</a:t>
            </a:fld>
            <a:endParaRPr lang="en-GB"/>
          </a:p>
        </p:txBody>
      </p:sp>
    </p:spTree>
    <p:extLst>
      <p:ext uri="{BB962C8B-B14F-4D97-AF65-F5344CB8AC3E}">
        <p14:creationId xmlns:p14="http://schemas.microsoft.com/office/powerpoint/2010/main" val="2858303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AE97D-6DCF-45FF-8DD4-52290EB0C867}"/>
              </a:ext>
            </a:extLst>
          </p:cNvPr>
          <p:cNvSpPr>
            <a:spLocks noGrp="1"/>
          </p:cNvSpPr>
          <p:nvPr>
            <p:ph type="title"/>
          </p:nvPr>
        </p:nvSpPr>
        <p:spPr>
          <a:xfrm>
            <a:off x="836612" y="2057400"/>
            <a:ext cx="3932237" cy="1600200"/>
          </a:xfrm>
        </p:spPr>
        <p:txBody>
          <a:bodyPr anchor="b"/>
          <a:lstStyle>
            <a:lvl1pPr>
              <a:defRPr sz="32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C7D6B70-9050-4166-B759-05C48EEB8C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BA743AB-B2DD-4745-BC85-7F5AEF81D8C7}"/>
              </a:ext>
            </a:extLst>
          </p:cNvPr>
          <p:cNvSpPr>
            <a:spLocks noGrp="1"/>
          </p:cNvSpPr>
          <p:nvPr>
            <p:ph type="body" sz="half" idx="2"/>
          </p:nvPr>
        </p:nvSpPr>
        <p:spPr>
          <a:xfrm>
            <a:off x="839788" y="3768436"/>
            <a:ext cx="3932237" cy="21005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98463949-21A1-4626-8F21-0D2B3F64BBC7}"/>
              </a:ext>
            </a:extLst>
          </p:cNvPr>
          <p:cNvSpPr>
            <a:spLocks noGrp="1"/>
          </p:cNvSpPr>
          <p:nvPr>
            <p:ph type="ftr" sz="quarter" idx="11"/>
          </p:nvPr>
        </p:nvSpPr>
        <p:spPr/>
        <p:txBody>
          <a:bodyPr/>
          <a:lstStyle/>
          <a:p>
            <a:r>
              <a:rPr lang="en-GB"/>
              <a:t>www.neural.org.uk</a:t>
            </a:r>
          </a:p>
        </p:txBody>
      </p:sp>
      <p:sp>
        <p:nvSpPr>
          <p:cNvPr id="7" name="Slide Number Placeholder 6">
            <a:extLst>
              <a:ext uri="{FF2B5EF4-FFF2-40B4-BE49-F238E27FC236}">
                <a16:creationId xmlns:a16="http://schemas.microsoft.com/office/drawing/2014/main" id="{3EEF5934-0BF7-4862-A95E-FCAF692B32C3}"/>
              </a:ext>
            </a:extLst>
          </p:cNvPr>
          <p:cNvSpPr>
            <a:spLocks noGrp="1"/>
          </p:cNvSpPr>
          <p:nvPr>
            <p:ph type="sldNum" sz="quarter" idx="12"/>
          </p:nvPr>
        </p:nvSpPr>
        <p:spPr/>
        <p:txBody>
          <a:bodyPr/>
          <a:lstStyle/>
          <a:p>
            <a:fld id="{A2013065-5DFA-4EFE-AE2B-40999E7E990A}" type="slidenum">
              <a:rPr lang="en-GB" smtClean="0"/>
              <a:t>‹#›</a:t>
            </a:fld>
            <a:endParaRPr lang="en-GB"/>
          </a:p>
        </p:txBody>
      </p:sp>
    </p:spTree>
    <p:extLst>
      <p:ext uri="{BB962C8B-B14F-4D97-AF65-F5344CB8AC3E}">
        <p14:creationId xmlns:p14="http://schemas.microsoft.com/office/powerpoint/2010/main" val="3667900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802C1B2-F602-416D-AEE1-F469A956B7E3}"/>
              </a:ext>
            </a:extLst>
          </p:cNvPr>
          <p:cNvSpPr/>
          <p:nvPr userDrawn="1"/>
        </p:nvSpPr>
        <p:spPr>
          <a:xfrm>
            <a:off x="0" y="6200775"/>
            <a:ext cx="12192000" cy="904875"/>
          </a:xfrm>
          <a:prstGeom prst="roundRect">
            <a:avLst>
              <a:gd name="adj" fmla="val 28246"/>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6E84A545-6607-4CB8-A0A5-E665CCF499E8}"/>
              </a:ext>
            </a:extLst>
          </p:cNvPr>
          <p:cNvSpPr>
            <a:spLocks noGrp="1"/>
          </p:cNvSpPr>
          <p:nvPr>
            <p:ph type="title"/>
          </p:nvPr>
        </p:nvSpPr>
        <p:spPr>
          <a:xfrm>
            <a:off x="838200" y="365125"/>
            <a:ext cx="10515599"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8DB7D37-20E2-4990-8A08-3172D910D7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BAEB632B-D1B4-4A42-B4C6-E43C69F67A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bg1"/>
                </a:solidFill>
                <a:latin typeface="+mn-lt"/>
              </a:defRPr>
            </a:lvl1pPr>
          </a:lstStyle>
          <a:p>
            <a:r>
              <a:rPr lang="en-GB"/>
              <a:t>www.neural.org.uk</a:t>
            </a:r>
            <a:endParaRPr lang="en-GB" dirty="0"/>
          </a:p>
        </p:txBody>
      </p:sp>
      <p:sp>
        <p:nvSpPr>
          <p:cNvPr id="6" name="Slide Number Placeholder 5">
            <a:extLst>
              <a:ext uri="{FF2B5EF4-FFF2-40B4-BE49-F238E27FC236}">
                <a16:creationId xmlns:a16="http://schemas.microsoft.com/office/drawing/2014/main" id="{A045F985-6392-4C61-952F-0B417F507E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bg1"/>
                </a:solidFill>
              </a:defRPr>
            </a:lvl1pPr>
          </a:lstStyle>
          <a:p>
            <a:fld id="{6288C5B1-C067-41C6-9431-704E41050168}" type="slidenum">
              <a:rPr lang="en-GB" smtClean="0"/>
              <a:pPr/>
              <a:t>‹#›</a:t>
            </a:fld>
            <a:endParaRPr lang="en-GB" dirty="0"/>
          </a:p>
        </p:txBody>
      </p:sp>
    </p:spTree>
    <p:extLst>
      <p:ext uri="{BB962C8B-B14F-4D97-AF65-F5344CB8AC3E}">
        <p14:creationId xmlns:p14="http://schemas.microsoft.com/office/powerpoint/2010/main" val="505746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4.xml"/><Relationship Id="rId5" Type="http://schemas.openxmlformats.org/officeDocument/2006/relationships/image" Target="../media/image16.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mailto:georgina.carr@neural.org.uk"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34032D7-650E-40D7-9C0A-5FDF294EB0B7}"/>
              </a:ext>
            </a:extLst>
          </p:cNvPr>
          <p:cNvSpPr>
            <a:spLocks noGrp="1"/>
          </p:cNvSpPr>
          <p:nvPr>
            <p:ph type="subTitle" idx="1"/>
          </p:nvPr>
        </p:nvSpPr>
        <p:spPr/>
        <p:txBody>
          <a:bodyPr/>
          <a:lstStyle/>
          <a:p>
            <a:r>
              <a:rPr lang="en-GB" dirty="0"/>
              <a:t>11 March 2025</a:t>
            </a:r>
          </a:p>
        </p:txBody>
      </p:sp>
      <p:sp>
        <p:nvSpPr>
          <p:cNvPr id="4" name="Title 1">
            <a:extLst>
              <a:ext uri="{FF2B5EF4-FFF2-40B4-BE49-F238E27FC236}">
                <a16:creationId xmlns:a16="http://schemas.microsoft.com/office/drawing/2014/main" id="{B8278A0E-DE20-4505-A7C6-4B166F014AC6}"/>
              </a:ext>
            </a:extLst>
          </p:cNvPr>
          <p:cNvSpPr>
            <a:spLocks noGrp="1"/>
          </p:cNvSpPr>
          <p:nvPr>
            <p:ph type="ctrTitle"/>
          </p:nvPr>
        </p:nvSpPr>
        <p:spPr>
          <a:xfrm>
            <a:off x="1524000" y="2235200"/>
            <a:ext cx="9144000" cy="2387600"/>
          </a:xfrm>
        </p:spPr>
        <p:txBody>
          <a:bodyPr>
            <a:normAutofit fontScale="90000"/>
          </a:bodyPr>
          <a:lstStyle/>
          <a:p>
            <a:r>
              <a:rPr lang="en-GB" b="1" dirty="0"/>
              <a:t>The value of action: mitigating the impact of neurological conditions</a:t>
            </a:r>
            <a:endParaRPr lang="en-GB" dirty="0"/>
          </a:p>
        </p:txBody>
      </p:sp>
    </p:spTree>
    <p:extLst>
      <p:ext uri="{BB962C8B-B14F-4D97-AF65-F5344CB8AC3E}">
        <p14:creationId xmlns:p14="http://schemas.microsoft.com/office/powerpoint/2010/main" val="256693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FACCD-1471-4713-A6BA-3730B3B44F2F}"/>
              </a:ext>
            </a:extLst>
          </p:cNvPr>
          <p:cNvSpPr>
            <a:spLocks noGrp="1"/>
          </p:cNvSpPr>
          <p:nvPr>
            <p:ph type="title"/>
          </p:nvPr>
        </p:nvSpPr>
        <p:spPr/>
        <p:txBody>
          <a:bodyPr/>
          <a:lstStyle/>
          <a:p>
            <a:r>
              <a:rPr lang="en-GB"/>
              <a:t>Key services are not always being offered</a:t>
            </a:r>
          </a:p>
        </p:txBody>
      </p:sp>
      <p:sp>
        <p:nvSpPr>
          <p:cNvPr id="5" name="Footer Placeholder 4">
            <a:extLst>
              <a:ext uri="{FF2B5EF4-FFF2-40B4-BE49-F238E27FC236}">
                <a16:creationId xmlns:a16="http://schemas.microsoft.com/office/drawing/2014/main" id="{734B3A88-2FBD-4F3E-8550-54B4D24F6C81}"/>
              </a:ext>
            </a:extLst>
          </p:cNvPr>
          <p:cNvSpPr>
            <a:spLocks noGrp="1"/>
          </p:cNvSpPr>
          <p:nvPr>
            <p:ph type="ftr" sz="quarter" idx="11"/>
          </p:nvPr>
        </p:nvSpPr>
        <p:spPr/>
        <p:txBody>
          <a:bodyPr/>
          <a:lstStyle/>
          <a:p>
            <a:r>
              <a:rPr lang="en-GB"/>
              <a:t>www.neural.org.uk</a:t>
            </a:r>
          </a:p>
        </p:txBody>
      </p:sp>
      <p:sp>
        <p:nvSpPr>
          <p:cNvPr id="6" name="Slide Number Placeholder 5">
            <a:extLst>
              <a:ext uri="{FF2B5EF4-FFF2-40B4-BE49-F238E27FC236}">
                <a16:creationId xmlns:a16="http://schemas.microsoft.com/office/drawing/2014/main" id="{AE2F48B6-737D-41FE-97BE-14C0E5F74D4B}"/>
              </a:ext>
            </a:extLst>
          </p:cNvPr>
          <p:cNvSpPr>
            <a:spLocks noGrp="1"/>
          </p:cNvSpPr>
          <p:nvPr>
            <p:ph type="sldNum" sz="quarter" idx="12"/>
          </p:nvPr>
        </p:nvSpPr>
        <p:spPr/>
        <p:txBody>
          <a:bodyPr/>
          <a:lstStyle/>
          <a:p>
            <a:fld id="{A2013065-5DFA-4EFE-AE2B-40999E7E990A}" type="slidenum">
              <a:rPr lang="en-GB" smtClean="0"/>
              <a:t>10</a:t>
            </a:fld>
            <a:endParaRPr lang="en-GB"/>
          </a:p>
        </p:txBody>
      </p:sp>
      <p:graphicFrame>
        <p:nvGraphicFramePr>
          <p:cNvPr id="7" name="Chart 6">
            <a:extLst>
              <a:ext uri="{FF2B5EF4-FFF2-40B4-BE49-F238E27FC236}">
                <a16:creationId xmlns:a16="http://schemas.microsoft.com/office/drawing/2014/main" id="{7747227C-2DAF-4FE4-8C4F-00B752AF17D5}"/>
              </a:ext>
            </a:extLst>
          </p:cNvPr>
          <p:cNvGraphicFramePr>
            <a:graphicFrameLocks/>
          </p:cNvGraphicFramePr>
          <p:nvPr/>
        </p:nvGraphicFramePr>
        <p:xfrm>
          <a:off x="326572" y="1349828"/>
          <a:ext cx="8871858" cy="4615543"/>
        </p:xfrm>
        <a:graphic>
          <a:graphicData uri="http://schemas.openxmlformats.org/drawingml/2006/chart">
            <c:chart xmlns:c="http://schemas.openxmlformats.org/drawingml/2006/chart" xmlns:r="http://schemas.openxmlformats.org/officeDocument/2006/relationships" r:id="rId2"/>
          </a:graphicData>
        </a:graphic>
      </p:graphicFrame>
      <p:sp>
        <p:nvSpPr>
          <p:cNvPr id="8" name="Speech Bubble: Rectangle 7">
            <a:extLst>
              <a:ext uri="{FF2B5EF4-FFF2-40B4-BE49-F238E27FC236}">
                <a16:creationId xmlns:a16="http://schemas.microsoft.com/office/drawing/2014/main" id="{A79E96AF-85E4-4BFB-9DBD-AB120DE2E5ED}"/>
              </a:ext>
            </a:extLst>
          </p:cNvPr>
          <p:cNvSpPr/>
          <p:nvPr/>
        </p:nvSpPr>
        <p:spPr>
          <a:xfrm>
            <a:off x="9198430" y="2019755"/>
            <a:ext cx="2666997" cy="2620055"/>
          </a:xfrm>
          <a:prstGeom prst="wedgeRectCallout">
            <a:avLst>
              <a:gd name="adj1" fmla="val -11875"/>
              <a:gd name="adj2" fmla="val 73872"/>
            </a:avLst>
          </a:prstGeom>
          <a:solidFill>
            <a:srgbClr val="3A177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a:t>I have been told quite plainly  by a consultant that because  I live in the Midlands</a:t>
            </a:r>
            <a:r>
              <a:rPr lang="en-GB" sz="1600" b="1"/>
              <a:t> I can't receive any type of rehabilitation or physio for FND as there is no-one qualified  in this region  to work with FND patients</a:t>
            </a:r>
            <a:r>
              <a:rPr lang="en-GB" sz="1600"/>
              <a:t>, it is very disturbing </a:t>
            </a:r>
          </a:p>
        </p:txBody>
      </p:sp>
    </p:spTree>
    <p:extLst>
      <p:ext uri="{BB962C8B-B14F-4D97-AF65-F5344CB8AC3E}">
        <p14:creationId xmlns:p14="http://schemas.microsoft.com/office/powerpoint/2010/main" val="1714911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28E9F-A1BC-4BC4-9A4C-EC7343042861}"/>
              </a:ext>
            </a:extLst>
          </p:cNvPr>
          <p:cNvSpPr>
            <a:spLocks noGrp="1"/>
          </p:cNvSpPr>
          <p:nvPr>
            <p:ph type="title"/>
          </p:nvPr>
        </p:nvSpPr>
        <p:spPr>
          <a:xfrm>
            <a:off x="833437" y="136525"/>
            <a:ext cx="10518775" cy="1325563"/>
          </a:xfrm>
        </p:spPr>
        <p:txBody>
          <a:bodyPr>
            <a:noAutofit/>
          </a:bodyPr>
          <a:lstStyle/>
          <a:p>
            <a:r>
              <a:rPr lang="en-US" sz="3000" b="1" dirty="0"/>
              <a:t>Too many people continue to face long waits to see specialists and get a diagnosis</a:t>
            </a:r>
            <a:endParaRPr lang="en-GB" sz="3000" dirty="0"/>
          </a:p>
        </p:txBody>
      </p:sp>
      <p:graphicFrame>
        <p:nvGraphicFramePr>
          <p:cNvPr id="9" name="Content Placeholder 8">
            <a:extLst>
              <a:ext uri="{FF2B5EF4-FFF2-40B4-BE49-F238E27FC236}">
                <a16:creationId xmlns:a16="http://schemas.microsoft.com/office/drawing/2014/main" id="{3418679D-A729-4C0E-A11A-5344AD732346}"/>
              </a:ext>
            </a:extLst>
          </p:cNvPr>
          <p:cNvGraphicFramePr>
            <a:graphicFrameLocks noGrp="1"/>
          </p:cNvGraphicFramePr>
          <p:nvPr>
            <p:ph sz="half" idx="2"/>
          </p:nvPr>
        </p:nvGraphicFramePr>
        <p:xfrm>
          <a:off x="839788" y="1462088"/>
          <a:ext cx="5157787" cy="4727575"/>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6">
            <a:extLst>
              <a:ext uri="{FF2B5EF4-FFF2-40B4-BE49-F238E27FC236}">
                <a16:creationId xmlns:a16="http://schemas.microsoft.com/office/drawing/2014/main" id="{9C15032D-8965-4EFF-8F93-21C917710068}"/>
              </a:ext>
            </a:extLst>
          </p:cNvPr>
          <p:cNvSpPr>
            <a:spLocks noGrp="1"/>
          </p:cNvSpPr>
          <p:nvPr>
            <p:ph type="ftr" sz="quarter" idx="11"/>
          </p:nvPr>
        </p:nvSpPr>
        <p:spPr/>
        <p:txBody>
          <a:bodyPr/>
          <a:lstStyle/>
          <a:p>
            <a:r>
              <a:rPr lang="en-GB"/>
              <a:t>www.neural.org.uk</a:t>
            </a:r>
          </a:p>
        </p:txBody>
      </p:sp>
      <p:sp>
        <p:nvSpPr>
          <p:cNvPr id="8" name="Slide Number Placeholder 7">
            <a:extLst>
              <a:ext uri="{FF2B5EF4-FFF2-40B4-BE49-F238E27FC236}">
                <a16:creationId xmlns:a16="http://schemas.microsoft.com/office/drawing/2014/main" id="{11DD6920-094C-49C1-8C79-4D79924284DF}"/>
              </a:ext>
            </a:extLst>
          </p:cNvPr>
          <p:cNvSpPr>
            <a:spLocks noGrp="1"/>
          </p:cNvSpPr>
          <p:nvPr>
            <p:ph type="sldNum" sz="quarter" idx="12"/>
          </p:nvPr>
        </p:nvSpPr>
        <p:spPr/>
        <p:txBody>
          <a:bodyPr/>
          <a:lstStyle/>
          <a:p>
            <a:fld id="{A2013065-5DFA-4EFE-AE2B-40999E7E990A}" type="slidenum">
              <a:rPr lang="en-GB" smtClean="0"/>
              <a:t>11</a:t>
            </a:fld>
            <a:endParaRPr lang="en-GB"/>
          </a:p>
        </p:txBody>
      </p:sp>
      <p:sp>
        <p:nvSpPr>
          <p:cNvPr id="3" name="Speech Bubble: Rectangle 2">
            <a:extLst>
              <a:ext uri="{FF2B5EF4-FFF2-40B4-BE49-F238E27FC236}">
                <a16:creationId xmlns:a16="http://schemas.microsoft.com/office/drawing/2014/main" id="{847ACDFF-1605-40E8-9CFE-335D9D9AF5BF}"/>
              </a:ext>
            </a:extLst>
          </p:cNvPr>
          <p:cNvSpPr/>
          <p:nvPr/>
        </p:nvSpPr>
        <p:spPr>
          <a:xfrm>
            <a:off x="6756199" y="2038472"/>
            <a:ext cx="4628670" cy="2781055"/>
          </a:xfrm>
          <a:prstGeom prst="wedgeRectCallout">
            <a:avLst>
              <a:gd name="adj1" fmla="val -3917"/>
              <a:gd name="adj2" fmla="val 90717"/>
            </a:avLst>
          </a:prstGeom>
          <a:solidFill>
            <a:srgbClr val="3A177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i="0">
                <a:solidFill>
                  <a:schemeClr val="bg1"/>
                </a:solidFill>
                <a:effectLst/>
                <a:latin typeface="+mj-lt"/>
              </a:rPr>
              <a:t>After </a:t>
            </a:r>
            <a:r>
              <a:rPr lang="en-US" b="1" i="0">
                <a:solidFill>
                  <a:schemeClr val="bg1"/>
                </a:solidFill>
                <a:effectLst/>
                <a:latin typeface="+mj-lt"/>
              </a:rPr>
              <a:t>2 years of being passed from pillar to post </a:t>
            </a:r>
            <a:r>
              <a:rPr lang="en-US" i="0">
                <a:solidFill>
                  <a:schemeClr val="bg1"/>
                </a:solidFill>
                <a:effectLst/>
                <a:latin typeface="+mj-lt"/>
              </a:rPr>
              <a:t>I was eventually seen by a Physiotherapist who </a:t>
            </a:r>
            <a:r>
              <a:rPr lang="en-US" i="0" err="1">
                <a:solidFill>
                  <a:schemeClr val="bg1"/>
                </a:solidFill>
                <a:effectLst/>
                <a:latin typeface="+mj-lt"/>
              </a:rPr>
              <a:t>recognised</a:t>
            </a:r>
            <a:r>
              <a:rPr lang="en-US" i="0">
                <a:solidFill>
                  <a:schemeClr val="bg1"/>
                </a:solidFill>
                <a:effectLst/>
                <a:latin typeface="+mj-lt"/>
              </a:rPr>
              <a:t> my symptoms and referred me to see a Neurologist who after just 10 minutes diagnosed me with Parkinson's disease. </a:t>
            </a:r>
            <a:r>
              <a:rPr lang="en-US" b="1" i="0">
                <a:solidFill>
                  <a:schemeClr val="bg1"/>
                </a:solidFill>
                <a:effectLst/>
                <a:latin typeface="+mj-lt"/>
              </a:rPr>
              <a:t>If I had been diagnosed 6 months earlier I might have been able to keep working</a:t>
            </a:r>
            <a:r>
              <a:rPr lang="en-US" i="0">
                <a:solidFill>
                  <a:schemeClr val="bg1"/>
                </a:solidFill>
                <a:effectLst/>
                <a:latin typeface="+mj-lt"/>
              </a:rPr>
              <a:t> but without the correct medication I just couldn't function.</a:t>
            </a:r>
            <a:r>
              <a:rPr lang="en-US">
                <a:solidFill>
                  <a:schemeClr val="bg1"/>
                </a:solidFill>
                <a:latin typeface="+mj-lt"/>
              </a:rPr>
              <a:t> </a:t>
            </a:r>
            <a:endParaRPr lang="en-US">
              <a:solidFill>
                <a:schemeClr val="bg1"/>
              </a:solidFill>
              <a:latin typeface="+mj-lt"/>
              <a:cs typeface="Cairo"/>
            </a:endParaRPr>
          </a:p>
        </p:txBody>
      </p:sp>
    </p:spTree>
    <p:extLst>
      <p:ext uri="{BB962C8B-B14F-4D97-AF65-F5344CB8AC3E}">
        <p14:creationId xmlns:p14="http://schemas.microsoft.com/office/powerpoint/2010/main" val="3112054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ED4304-4301-4518-8720-BABF62F5F2EC}"/>
              </a:ext>
            </a:extLst>
          </p:cNvPr>
          <p:cNvSpPr>
            <a:spLocks noGrp="1"/>
          </p:cNvSpPr>
          <p:nvPr>
            <p:ph type="title"/>
          </p:nvPr>
        </p:nvSpPr>
        <p:spPr/>
        <p:txBody>
          <a:bodyPr>
            <a:normAutofit/>
          </a:bodyPr>
          <a:lstStyle/>
          <a:p>
            <a:r>
              <a:rPr lang="en-GB" dirty="0"/>
              <a:t>Impact</a:t>
            </a:r>
            <a:r>
              <a:rPr lang="en-GB" baseline="0" dirty="0"/>
              <a:t> of neurological condition by deprivation</a:t>
            </a:r>
            <a:endParaRPr lang="en-GB" dirty="0"/>
          </a:p>
        </p:txBody>
      </p:sp>
      <p:sp>
        <p:nvSpPr>
          <p:cNvPr id="4" name="Slide Number Placeholder 3">
            <a:extLst>
              <a:ext uri="{FF2B5EF4-FFF2-40B4-BE49-F238E27FC236}">
                <a16:creationId xmlns:a16="http://schemas.microsoft.com/office/drawing/2014/main" id="{0F4DD4A1-80D3-4E08-B23D-962D7A4A9838}"/>
              </a:ext>
            </a:extLst>
          </p:cNvPr>
          <p:cNvSpPr>
            <a:spLocks noGrp="1"/>
          </p:cNvSpPr>
          <p:nvPr>
            <p:ph type="sldNum" sz="quarter" idx="12"/>
          </p:nvPr>
        </p:nvSpPr>
        <p:spPr>
          <a:prstGeom prst="rect">
            <a:avLst/>
          </a:prstGeom>
        </p:spPr>
        <p:txBody>
          <a:bodyPr vert="horz" lIns="0" tIns="0" rIns="0" bIns="0" rtlCol="0" anchor="t" anchorCtr="0"/>
          <a:lstStyle>
            <a:defPPr>
              <a:defRPr lang="en-US"/>
            </a:defPPr>
            <a:lvl1pPr marL="0" algn="r" defTabSz="914400" rtl="0" eaLnBrk="1" latinLnBrk="0" hangingPunct="1">
              <a:defRPr sz="1500" b="1" i="0" kern="1200">
                <a:solidFill>
                  <a:schemeClr val="bg1"/>
                </a:solidFill>
                <a:latin typeface="Cairo" pitchFamily="2" charset="-78"/>
                <a:ea typeface="+mn-ea"/>
                <a:cs typeface="Cairo" pitchFamily="2"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latin typeface="Cairo Light" pitchFamily="2" charset="-78"/>
                <a:cs typeface="Cairo Light" pitchFamily="2" charset="-78"/>
              </a:rPr>
              <a:t>|</a:t>
            </a:r>
            <a:r>
              <a:rPr lang="en-US" b="0"/>
              <a:t> </a:t>
            </a:r>
            <a:fld id="{2F35E4B1-7801-D144-8706-0C23C8EF7DE9}" type="slidenum">
              <a:rPr lang="en-US" sz="1200" smtClean="0"/>
              <a:pPr/>
              <a:t>12</a:t>
            </a:fld>
            <a:endParaRPr lang="en-US" sz="1600"/>
          </a:p>
        </p:txBody>
      </p:sp>
      <p:graphicFrame>
        <p:nvGraphicFramePr>
          <p:cNvPr id="6" name="Chart 5">
            <a:extLst>
              <a:ext uri="{FF2B5EF4-FFF2-40B4-BE49-F238E27FC236}">
                <a16:creationId xmlns:a16="http://schemas.microsoft.com/office/drawing/2014/main" id="{63E88706-B4B1-4042-8642-63C2A475CF64}"/>
              </a:ext>
            </a:extLst>
          </p:cNvPr>
          <p:cNvGraphicFramePr>
            <a:graphicFrameLocks/>
          </p:cNvGraphicFramePr>
          <p:nvPr/>
        </p:nvGraphicFramePr>
        <p:xfrm>
          <a:off x="1511599" y="1428750"/>
          <a:ext cx="9527875" cy="469799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50A4BD5C-CD03-4305-AC9E-85F5960F6CF2}"/>
              </a:ext>
            </a:extLst>
          </p:cNvPr>
          <p:cNvSpPr txBox="1"/>
          <p:nvPr/>
        </p:nvSpPr>
        <p:spPr>
          <a:xfrm>
            <a:off x="6747222" y="4520982"/>
            <a:ext cx="4292252" cy="1200329"/>
          </a:xfrm>
          <a:prstGeom prst="rect">
            <a:avLst/>
          </a:prstGeom>
          <a:noFill/>
        </p:spPr>
        <p:txBody>
          <a:bodyPr wrap="square" rtlCol="0">
            <a:spAutoFit/>
          </a:bodyPr>
          <a:lstStyle/>
          <a:p>
            <a:r>
              <a:rPr lang="en-GB" sz="2400" dirty="0"/>
              <a:t>High score = more positive </a:t>
            </a:r>
          </a:p>
          <a:p>
            <a:r>
              <a:rPr lang="en-GB" sz="2400" dirty="0"/>
              <a:t>Low score represents more significant impact.</a:t>
            </a:r>
          </a:p>
        </p:txBody>
      </p:sp>
    </p:spTree>
    <p:extLst>
      <p:ext uri="{BB962C8B-B14F-4D97-AF65-F5344CB8AC3E}">
        <p14:creationId xmlns:p14="http://schemas.microsoft.com/office/powerpoint/2010/main" val="331256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A5EEBF9-83DE-0FA0-D4C6-F364A6858B87}"/>
              </a:ext>
            </a:extLst>
          </p:cNvPr>
          <p:cNvSpPr/>
          <p:nvPr/>
        </p:nvSpPr>
        <p:spPr>
          <a:xfrm>
            <a:off x="4886882" y="1619470"/>
            <a:ext cx="2891335" cy="2120400"/>
          </a:xfrm>
          <a:prstGeom prst="roundRect">
            <a:avLst/>
          </a:prstGeom>
          <a:solidFill>
            <a:srgbClr val="3A17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6" name="Rectangle: Rounded Corners 15">
            <a:extLst>
              <a:ext uri="{FF2B5EF4-FFF2-40B4-BE49-F238E27FC236}">
                <a16:creationId xmlns:a16="http://schemas.microsoft.com/office/drawing/2014/main" id="{54F999D7-454D-70A3-5505-40EF0E697222}"/>
              </a:ext>
            </a:extLst>
          </p:cNvPr>
          <p:cNvSpPr/>
          <p:nvPr/>
        </p:nvSpPr>
        <p:spPr>
          <a:xfrm>
            <a:off x="4919484" y="3866792"/>
            <a:ext cx="6486188" cy="2266566"/>
          </a:xfrm>
          <a:prstGeom prst="roundRect">
            <a:avLst/>
          </a:prstGeom>
          <a:solidFill>
            <a:srgbClr val="3A17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b="1" dirty="0"/>
          </a:p>
        </p:txBody>
      </p:sp>
      <p:sp>
        <p:nvSpPr>
          <p:cNvPr id="14" name="Rectangle: Rounded Corners 13">
            <a:extLst>
              <a:ext uri="{FF2B5EF4-FFF2-40B4-BE49-F238E27FC236}">
                <a16:creationId xmlns:a16="http://schemas.microsoft.com/office/drawing/2014/main" id="{7561C653-F95C-FB8A-98E8-2BDDBA006B4C}"/>
              </a:ext>
            </a:extLst>
          </p:cNvPr>
          <p:cNvSpPr/>
          <p:nvPr/>
        </p:nvSpPr>
        <p:spPr>
          <a:xfrm>
            <a:off x="322948" y="1619470"/>
            <a:ext cx="4507808" cy="4517472"/>
          </a:xfrm>
          <a:prstGeom prst="roundRect">
            <a:avLst/>
          </a:prstGeom>
          <a:solidFill>
            <a:srgbClr val="3A17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7" name="Title 6">
            <a:extLst>
              <a:ext uri="{FF2B5EF4-FFF2-40B4-BE49-F238E27FC236}">
                <a16:creationId xmlns:a16="http://schemas.microsoft.com/office/drawing/2014/main" id="{0B8B84C5-4E75-2612-7D3B-3321E42AE207}"/>
              </a:ext>
            </a:extLst>
          </p:cNvPr>
          <p:cNvSpPr>
            <a:spLocks noGrp="1"/>
          </p:cNvSpPr>
          <p:nvPr>
            <p:ph type="title"/>
          </p:nvPr>
        </p:nvSpPr>
        <p:spPr>
          <a:xfrm>
            <a:off x="899598" y="366746"/>
            <a:ext cx="10506074" cy="1325563"/>
          </a:xfrm>
        </p:spPr>
        <p:txBody>
          <a:bodyPr/>
          <a:lstStyle/>
          <a:p>
            <a:r>
              <a:rPr lang="en-GB" dirty="0"/>
              <a:t>Key public policy initiatives</a:t>
            </a:r>
          </a:p>
        </p:txBody>
      </p:sp>
      <p:sp>
        <p:nvSpPr>
          <p:cNvPr id="5" name="Footer Placeholder 4">
            <a:extLst>
              <a:ext uri="{FF2B5EF4-FFF2-40B4-BE49-F238E27FC236}">
                <a16:creationId xmlns:a16="http://schemas.microsoft.com/office/drawing/2014/main" id="{839337EC-3C94-858D-6E7D-07EE04DF969E}"/>
              </a:ext>
            </a:extLst>
          </p:cNvPr>
          <p:cNvSpPr>
            <a:spLocks noGrp="1"/>
          </p:cNvSpPr>
          <p:nvPr>
            <p:ph type="ftr" sz="quarter" idx="11"/>
          </p:nvPr>
        </p:nvSpPr>
        <p:spPr/>
        <p:txBody>
          <a:bodyPr/>
          <a:lstStyle/>
          <a:p>
            <a:r>
              <a:rPr lang="en-GB"/>
              <a:t>www.neural.org.uk</a:t>
            </a:r>
          </a:p>
        </p:txBody>
      </p:sp>
      <p:sp>
        <p:nvSpPr>
          <p:cNvPr id="6" name="Slide Number Placeholder 5">
            <a:extLst>
              <a:ext uri="{FF2B5EF4-FFF2-40B4-BE49-F238E27FC236}">
                <a16:creationId xmlns:a16="http://schemas.microsoft.com/office/drawing/2014/main" id="{55211869-3C55-7DBC-19A8-47F57A5534F8}"/>
              </a:ext>
            </a:extLst>
          </p:cNvPr>
          <p:cNvSpPr>
            <a:spLocks noGrp="1"/>
          </p:cNvSpPr>
          <p:nvPr>
            <p:ph type="sldNum" sz="quarter" idx="12"/>
          </p:nvPr>
        </p:nvSpPr>
        <p:spPr/>
        <p:txBody>
          <a:bodyPr/>
          <a:lstStyle/>
          <a:p>
            <a:fld id="{A2013065-5DFA-4EFE-AE2B-40999E7E990A}" type="slidenum">
              <a:rPr lang="en-GB" smtClean="0"/>
              <a:t>13</a:t>
            </a:fld>
            <a:endParaRPr lang="en-GB"/>
          </a:p>
        </p:txBody>
      </p:sp>
      <p:pic>
        <p:nvPicPr>
          <p:cNvPr id="3074" name="Picture 2" descr="year plan for the NHS - Healthwatch Hackney">
            <a:extLst>
              <a:ext uri="{FF2B5EF4-FFF2-40B4-BE49-F238E27FC236}">
                <a16:creationId xmlns:a16="http://schemas.microsoft.com/office/drawing/2014/main" id="{40E78230-6EEE-EC24-EE6B-D88E64732C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4175" y="1787723"/>
            <a:ext cx="1458790" cy="182167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New UK Neuro Forum | UK Government ...">
            <a:extLst>
              <a:ext uri="{FF2B5EF4-FFF2-40B4-BE49-F238E27FC236}">
                <a16:creationId xmlns:a16="http://schemas.microsoft.com/office/drawing/2014/main" id="{AF807610-ECD5-F72E-DDE7-50464C195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839" y="2511232"/>
            <a:ext cx="2231130" cy="11880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E1EDCC38-45C9-96C2-A11C-64E96C59BC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7426" y="2511232"/>
            <a:ext cx="2015508" cy="118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Baroness Casey should ignore her remit ...">
            <a:extLst>
              <a:ext uri="{FF2B5EF4-FFF2-40B4-BE49-F238E27FC236}">
                <a16:creationId xmlns:a16="http://schemas.microsoft.com/office/drawing/2014/main" id="{EC517672-949F-6C10-4A68-EA921EB609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1892" y="4420897"/>
            <a:ext cx="2370627" cy="1332000"/>
          </a:xfrm>
          <a:prstGeom prst="rect">
            <a:avLst/>
          </a:prstGeom>
          <a:solidFill>
            <a:srgbClr val="3A1772"/>
          </a:solidFill>
        </p:spPr>
      </p:pic>
      <p:pic>
        <p:nvPicPr>
          <p:cNvPr id="3088" name="Picture 16">
            <a:extLst>
              <a:ext uri="{FF2B5EF4-FFF2-40B4-BE49-F238E27FC236}">
                <a16:creationId xmlns:a16="http://schemas.microsoft.com/office/drawing/2014/main" id="{B4121EF2-8555-282E-9528-6D89FDA26C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660" y="4136335"/>
            <a:ext cx="2438004" cy="1368000"/>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6">
            <a:extLst>
              <a:ext uri="{FF2B5EF4-FFF2-40B4-BE49-F238E27FC236}">
                <a16:creationId xmlns:a16="http://schemas.microsoft.com/office/drawing/2014/main" id="{C347110F-DF86-F437-F3E2-DC4893CF1941}"/>
              </a:ext>
            </a:extLst>
          </p:cNvPr>
          <p:cNvSpPr txBox="1">
            <a:spLocks/>
          </p:cNvSpPr>
          <p:nvPr/>
        </p:nvSpPr>
        <p:spPr>
          <a:xfrm>
            <a:off x="546078" y="1283814"/>
            <a:ext cx="32605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0000"/>
                </a:solidFill>
                <a:latin typeface="+mj-lt"/>
                <a:ea typeface="+mj-ea"/>
                <a:cs typeface="+mj-cs"/>
              </a:defRPr>
            </a:lvl1pPr>
          </a:lstStyle>
          <a:p>
            <a:r>
              <a:rPr lang="en-GB" sz="2000" dirty="0">
                <a:solidFill>
                  <a:schemeClr val="bg1"/>
                </a:solidFill>
              </a:rPr>
              <a:t>Neuro specific</a:t>
            </a:r>
          </a:p>
        </p:txBody>
      </p:sp>
      <p:sp>
        <p:nvSpPr>
          <p:cNvPr id="21" name="Rectangle: Rounded Corners 20">
            <a:extLst>
              <a:ext uri="{FF2B5EF4-FFF2-40B4-BE49-F238E27FC236}">
                <a16:creationId xmlns:a16="http://schemas.microsoft.com/office/drawing/2014/main" id="{8833CA8B-FCD0-D6A7-41D1-D45EB3AA9FCC}"/>
              </a:ext>
            </a:extLst>
          </p:cNvPr>
          <p:cNvSpPr/>
          <p:nvPr/>
        </p:nvSpPr>
        <p:spPr>
          <a:xfrm>
            <a:off x="3010021" y="4136335"/>
            <a:ext cx="1593291" cy="13680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Condition specific</a:t>
            </a:r>
          </a:p>
        </p:txBody>
      </p:sp>
      <p:sp>
        <p:nvSpPr>
          <p:cNvPr id="27" name="TextBox 26">
            <a:extLst>
              <a:ext uri="{FF2B5EF4-FFF2-40B4-BE49-F238E27FC236}">
                <a16:creationId xmlns:a16="http://schemas.microsoft.com/office/drawing/2014/main" id="{183F7D58-72BA-8815-679C-912F7D370074}"/>
              </a:ext>
            </a:extLst>
          </p:cNvPr>
          <p:cNvSpPr txBox="1"/>
          <p:nvPr/>
        </p:nvSpPr>
        <p:spPr>
          <a:xfrm>
            <a:off x="5098145" y="1673330"/>
            <a:ext cx="6099242" cy="400110"/>
          </a:xfrm>
          <a:prstGeom prst="rect">
            <a:avLst/>
          </a:prstGeom>
          <a:noFill/>
        </p:spPr>
        <p:txBody>
          <a:bodyPr wrap="square">
            <a:spAutoFit/>
          </a:bodyPr>
          <a:lstStyle/>
          <a:p>
            <a:r>
              <a:rPr lang="en-GB" sz="2000" b="1" dirty="0">
                <a:solidFill>
                  <a:schemeClr val="bg1"/>
                </a:solidFill>
              </a:rPr>
              <a:t>Gov</a:t>
            </a:r>
          </a:p>
        </p:txBody>
      </p:sp>
      <p:sp>
        <p:nvSpPr>
          <p:cNvPr id="28" name="TextBox 27">
            <a:extLst>
              <a:ext uri="{FF2B5EF4-FFF2-40B4-BE49-F238E27FC236}">
                <a16:creationId xmlns:a16="http://schemas.microsoft.com/office/drawing/2014/main" id="{F2556ABB-FA92-D4B8-7ECE-2D045EAD307C}"/>
              </a:ext>
            </a:extLst>
          </p:cNvPr>
          <p:cNvSpPr txBox="1"/>
          <p:nvPr/>
        </p:nvSpPr>
        <p:spPr>
          <a:xfrm>
            <a:off x="5080907" y="4002925"/>
            <a:ext cx="6099242" cy="400110"/>
          </a:xfrm>
          <a:prstGeom prst="rect">
            <a:avLst/>
          </a:prstGeom>
          <a:noFill/>
        </p:spPr>
        <p:txBody>
          <a:bodyPr wrap="square">
            <a:spAutoFit/>
          </a:bodyPr>
          <a:lstStyle/>
          <a:p>
            <a:r>
              <a:rPr lang="en-GB" sz="2000" b="1" dirty="0">
                <a:solidFill>
                  <a:schemeClr val="bg1"/>
                </a:solidFill>
              </a:rPr>
              <a:t>Independent reviews</a:t>
            </a:r>
          </a:p>
        </p:txBody>
      </p:sp>
      <p:pic>
        <p:nvPicPr>
          <p:cNvPr id="3090" name="Picture 18" descr="Palliative and End of Life Care Commission">
            <a:extLst>
              <a:ext uri="{FF2B5EF4-FFF2-40B4-BE49-F238E27FC236}">
                <a16:creationId xmlns:a16="http://schemas.microsoft.com/office/drawing/2014/main" id="{5ABD96DD-7E65-CD8D-AA14-9A63D8BB3E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2950" y="4440305"/>
            <a:ext cx="1332000" cy="1332000"/>
          </a:xfrm>
          <a:prstGeom prst="rect">
            <a:avLst/>
          </a:prstGeom>
          <a:solidFill>
            <a:srgbClr val="3A1772"/>
          </a:solidFill>
        </p:spPr>
      </p:pic>
      <p:sp>
        <p:nvSpPr>
          <p:cNvPr id="29" name="Rectangle: Rounded Corners 28">
            <a:extLst>
              <a:ext uri="{FF2B5EF4-FFF2-40B4-BE49-F238E27FC236}">
                <a16:creationId xmlns:a16="http://schemas.microsoft.com/office/drawing/2014/main" id="{7C8C68DC-A8F4-689A-9750-0F57DFCEC6F5}"/>
              </a:ext>
            </a:extLst>
          </p:cNvPr>
          <p:cNvSpPr/>
          <p:nvPr/>
        </p:nvSpPr>
        <p:spPr>
          <a:xfrm>
            <a:off x="7870430" y="1559614"/>
            <a:ext cx="3535242" cy="2180256"/>
          </a:xfrm>
          <a:prstGeom prst="roundRect">
            <a:avLst/>
          </a:prstGeom>
          <a:solidFill>
            <a:srgbClr val="3A17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pic>
        <p:nvPicPr>
          <p:cNvPr id="30" name="Picture 29" descr="Starmer sticks by promise of assisted dying free vote - BBC News">
            <a:extLst>
              <a:ext uri="{FF2B5EF4-FFF2-40B4-BE49-F238E27FC236}">
                <a16:creationId xmlns:a16="http://schemas.microsoft.com/office/drawing/2014/main" id="{52B52EA2-CFBD-FC2E-43EB-B41F11BABE0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49054" y="2003328"/>
            <a:ext cx="2882467" cy="1614181"/>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6">
            <a:extLst>
              <a:ext uri="{FF2B5EF4-FFF2-40B4-BE49-F238E27FC236}">
                <a16:creationId xmlns:a16="http://schemas.microsoft.com/office/drawing/2014/main" id="{F4F97208-9DE0-61C8-0BE0-8C965A7C1A4B}"/>
              </a:ext>
            </a:extLst>
          </p:cNvPr>
          <p:cNvSpPr txBox="1">
            <a:spLocks/>
          </p:cNvSpPr>
          <p:nvPr/>
        </p:nvSpPr>
        <p:spPr>
          <a:xfrm>
            <a:off x="7984129" y="1215341"/>
            <a:ext cx="32605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0000"/>
                </a:solidFill>
                <a:latin typeface="+mj-lt"/>
                <a:ea typeface="+mj-ea"/>
                <a:cs typeface="+mj-cs"/>
              </a:defRPr>
            </a:lvl1pPr>
          </a:lstStyle>
          <a:p>
            <a:r>
              <a:rPr lang="en-GB" sz="2000" dirty="0">
                <a:solidFill>
                  <a:schemeClr val="bg1"/>
                </a:solidFill>
              </a:rPr>
              <a:t>Third party</a:t>
            </a:r>
          </a:p>
        </p:txBody>
      </p:sp>
    </p:spTree>
    <p:extLst>
      <p:ext uri="{BB962C8B-B14F-4D97-AF65-F5344CB8AC3E}">
        <p14:creationId xmlns:p14="http://schemas.microsoft.com/office/powerpoint/2010/main" val="307481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t-shirt with writing on it&#10;&#10;Description automatically generated">
            <a:extLst>
              <a:ext uri="{FF2B5EF4-FFF2-40B4-BE49-F238E27FC236}">
                <a16:creationId xmlns:a16="http://schemas.microsoft.com/office/drawing/2014/main" id="{CCCD3393-BFE9-BFA8-DAB7-A39BBD176A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 y="0"/>
            <a:ext cx="12195600" cy="7088341"/>
          </a:xfrm>
          <a:prstGeom prst="rect">
            <a:avLst/>
          </a:prstGeom>
        </p:spPr>
      </p:pic>
      <p:sp>
        <p:nvSpPr>
          <p:cNvPr id="4" name="Slide Number Placeholder 3">
            <a:extLst>
              <a:ext uri="{FF2B5EF4-FFF2-40B4-BE49-F238E27FC236}">
                <a16:creationId xmlns:a16="http://schemas.microsoft.com/office/drawing/2014/main" id="{E2F7B80D-BE67-8728-2F2F-83B8EFF03FD8}"/>
              </a:ext>
            </a:extLst>
          </p:cNvPr>
          <p:cNvSpPr>
            <a:spLocks noGrp="1"/>
          </p:cNvSpPr>
          <p:nvPr>
            <p:ph type="sldNum" sz="quarter" idx="4"/>
          </p:nvPr>
        </p:nvSpPr>
        <p:spPr/>
        <p:txBody>
          <a:bodyPr/>
          <a:lstStyle/>
          <a:p>
            <a:r>
              <a:rPr lang="en-US" b="0">
                <a:latin typeface="Cairo Light" pitchFamily="2" charset="-78"/>
                <a:cs typeface="Cairo Light" pitchFamily="2" charset="-78"/>
              </a:rPr>
              <a:t>|</a:t>
            </a:r>
            <a:r>
              <a:rPr lang="en-US" b="0"/>
              <a:t> </a:t>
            </a:r>
            <a:fld id="{2F35E4B1-7801-D144-8706-0C23C8EF7DE9}" type="slidenum">
              <a:rPr lang="en-US" sz="1600" smtClean="0"/>
              <a:pPr/>
              <a:t>14</a:t>
            </a:fld>
            <a:endParaRPr lang="en-US" sz="1600"/>
          </a:p>
        </p:txBody>
      </p:sp>
      <p:sp>
        <p:nvSpPr>
          <p:cNvPr id="8" name="Content Placeholder 2">
            <a:extLst>
              <a:ext uri="{FF2B5EF4-FFF2-40B4-BE49-F238E27FC236}">
                <a16:creationId xmlns:a16="http://schemas.microsoft.com/office/drawing/2014/main" id="{0398A29B-E233-5C85-0C95-4DD5E5E8EB7B}"/>
              </a:ext>
            </a:extLst>
          </p:cNvPr>
          <p:cNvSpPr txBox="1">
            <a:spLocks/>
          </p:cNvSpPr>
          <p:nvPr/>
        </p:nvSpPr>
        <p:spPr>
          <a:xfrm>
            <a:off x="567612" y="1686853"/>
            <a:ext cx="5181600" cy="4673147"/>
          </a:xfrm>
          <a:prstGeom prst="rect">
            <a:avLst/>
          </a:prstGeom>
          <a:solidFill>
            <a:schemeClr val="bg1">
              <a:alpha val="66000"/>
            </a:scheme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900"/>
              </a:spcBef>
              <a:spcAft>
                <a:spcPts val="751"/>
              </a:spcAft>
              <a:buNone/>
            </a:pPr>
            <a:endParaRPr lang="en-GB" sz="2400" b="1" dirty="0"/>
          </a:p>
          <a:p>
            <a:r>
              <a:rPr lang="en-GB" sz="2400" dirty="0"/>
              <a:t>Supporting people affected by neurological conditions are supported to speak up and out </a:t>
            </a:r>
          </a:p>
          <a:p>
            <a:r>
              <a:rPr lang="en-GB" sz="2400" dirty="0"/>
              <a:t>Developing evidence that changes minds</a:t>
            </a:r>
          </a:p>
          <a:p>
            <a:r>
              <a:rPr lang="en-GB" sz="2400" dirty="0"/>
              <a:t>Ensuring neuro has a seat at the table…</a:t>
            </a:r>
          </a:p>
          <a:p>
            <a:pPr marL="0" indent="0">
              <a:spcBef>
                <a:spcPts val="900"/>
              </a:spcBef>
              <a:spcAft>
                <a:spcPts val="751"/>
              </a:spcAft>
              <a:buNone/>
            </a:pPr>
            <a:endParaRPr lang="en-GB" sz="2400" dirty="0"/>
          </a:p>
        </p:txBody>
      </p:sp>
      <p:sp>
        <p:nvSpPr>
          <p:cNvPr id="13" name="Title 1">
            <a:extLst>
              <a:ext uri="{FF2B5EF4-FFF2-40B4-BE49-F238E27FC236}">
                <a16:creationId xmlns:a16="http://schemas.microsoft.com/office/drawing/2014/main" id="{83990F07-97D0-08DD-8635-FE9FB8A31F83}"/>
              </a:ext>
            </a:extLst>
          </p:cNvPr>
          <p:cNvSpPr txBox="1">
            <a:spLocks/>
          </p:cNvSpPr>
          <p:nvPr/>
        </p:nvSpPr>
        <p:spPr>
          <a:xfrm>
            <a:off x="480000" y="240000"/>
            <a:ext cx="11040000" cy="892115"/>
          </a:xfrm>
          <a:prstGeom prst="rect">
            <a:avLst/>
          </a:prstGeom>
          <a:solidFill>
            <a:schemeClr val="bg1">
              <a:alpha val="66000"/>
            </a:schemeClr>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GB" dirty="0"/>
              <a:t>How are we trying to affect change?</a:t>
            </a:r>
          </a:p>
        </p:txBody>
      </p:sp>
      <p:pic>
        <p:nvPicPr>
          <p:cNvPr id="14" name="Picture 13">
            <a:extLst>
              <a:ext uri="{FF2B5EF4-FFF2-40B4-BE49-F238E27FC236}">
                <a16:creationId xmlns:a16="http://schemas.microsoft.com/office/drawing/2014/main" id="{A3223397-F60D-C2C3-B2BE-A8B510AACDB1}"/>
              </a:ext>
            </a:extLst>
          </p:cNvPr>
          <p:cNvPicPr>
            <a:picLocks noChangeAspect="1"/>
          </p:cNvPicPr>
          <p:nvPr/>
        </p:nvPicPr>
        <p:blipFill rotWithShape="1">
          <a:blip r:embed="rId3"/>
          <a:srcRect l="12322" t="18096" r="13750" b="7314"/>
          <a:stretch/>
        </p:blipFill>
        <p:spPr>
          <a:xfrm>
            <a:off x="8406031" y="2715698"/>
            <a:ext cx="3665992" cy="2060719"/>
          </a:xfrm>
          <a:prstGeom prst="rect">
            <a:avLst/>
          </a:prstGeom>
        </p:spPr>
      </p:pic>
      <p:pic>
        <p:nvPicPr>
          <p:cNvPr id="16" name="Picture 15">
            <a:extLst>
              <a:ext uri="{FF2B5EF4-FFF2-40B4-BE49-F238E27FC236}">
                <a16:creationId xmlns:a16="http://schemas.microsoft.com/office/drawing/2014/main" id="{FC4A6AC3-CD41-C827-1A2A-B5F0185A7A74}"/>
              </a:ext>
            </a:extLst>
          </p:cNvPr>
          <p:cNvPicPr>
            <a:picLocks noChangeAspect="1"/>
          </p:cNvPicPr>
          <p:nvPr/>
        </p:nvPicPr>
        <p:blipFill rotWithShape="1">
          <a:blip r:embed="rId4"/>
          <a:srcRect l="36581" t="48299" r="20026" b="22313"/>
          <a:stretch/>
        </p:blipFill>
        <p:spPr>
          <a:xfrm>
            <a:off x="5749212" y="940305"/>
            <a:ext cx="4574460" cy="1742653"/>
          </a:xfrm>
          <a:prstGeom prst="rect">
            <a:avLst/>
          </a:prstGeom>
        </p:spPr>
      </p:pic>
      <p:pic>
        <p:nvPicPr>
          <p:cNvPr id="3076" name="Picture 4" descr="No alternative text description for this image">
            <a:extLst>
              <a:ext uri="{FF2B5EF4-FFF2-40B4-BE49-F238E27FC236}">
                <a16:creationId xmlns:a16="http://schemas.microsoft.com/office/drawing/2014/main" id="{937C7806-E816-AF2D-AA68-F0CF8B77DB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6003" y="4771066"/>
            <a:ext cx="3175359" cy="222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38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4C29F-3ED0-27AF-320B-E6E8ED0EF7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F0DF83-F0E5-9BE0-BBAE-A11216C3D9CC}"/>
              </a:ext>
            </a:extLst>
          </p:cNvPr>
          <p:cNvSpPr>
            <a:spLocks noGrp="1"/>
          </p:cNvSpPr>
          <p:nvPr>
            <p:ph type="title"/>
          </p:nvPr>
        </p:nvSpPr>
        <p:spPr/>
        <p:txBody>
          <a:bodyPr/>
          <a:lstStyle/>
          <a:p>
            <a:r>
              <a:rPr lang="en-US" dirty="0"/>
              <a:t>#BackThe1in6 and #NeuroChampions</a:t>
            </a:r>
            <a:endParaRPr lang="en-GB" dirty="0"/>
          </a:p>
        </p:txBody>
      </p:sp>
      <p:sp>
        <p:nvSpPr>
          <p:cNvPr id="3" name="Content Placeholder 2">
            <a:extLst>
              <a:ext uri="{FF2B5EF4-FFF2-40B4-BE49-F238E27FC236}">
                <a16:creationId xmlns:a16="http://schemas.microsoft.com/office/drawing/2014/main" id="{D5B084C6-5AF9-7379-C940-197C6B2DCA1F}"/>
              </a:ext>
            </a:extLst>
          </p:cNvPr>
          <p:cNvSpPr>
            <a:spLocks noGrp="1"/>
          </p:cNvSpPr>
          <p:nvPr>
            <p:ph sz="half" idx="1"/>
          </p:nvPr>
        </p:nvSpPr>
        <p:spPr/>
        <p:txBody>
          <a:bodyPr vert="horz" lIns="91440" tIns="45720" rIns="91440" bIns="45720" rtlCol="0" anchor="t">
            <a:normAutofit lnSpcReduction="10000"/>
          </a:bodyPr>
          <a:lstStyle/>
          <a:p>
            <a:pPr marL="0" indent="0">
              <a:buNone/>
            </a:pPr>
            <a:r>
              <a:rPr lang="en-US" sz="2400" b="1" dirty="0"/>
              <a:t>Back The 1 in 6 – launched in June 2022</a:t>
            </a:r>
          </a:p>
          <a:p>
            <a:pPr marL="170815" indent="-170815"/>
            <a:r>
              <a:rPr lang="en-US" sz="2400" dirty="0"/>
              <a:t>DHSC petition supported by 100+ orgs and over 19,000 people</a:t>
            </a:r>
            <a:endParaRPr lang="en-US" sz="2400" dirty="0">
              <a:cs typeface="Cairo"/>
            </a:endParaRPr>
          </a:p>
          <a:p>
            <a:pPr marL="170815" indent="-170815"/>
            <a:r>
              <a:rPr lang="en-US" sz="2400" dirty="0"/>
              <a:t>Dozens of PQs, 2 Parliamentary events, a House of Lords debate.</a:t>
            </a:r>
          </a:p>
          <a:p>
            <a:pPr marL="0" indent="0">
              <a:buNone/>
            </a:pPr>
            <a:r>
              <a:rPr lang="en-US" sz="2400" b="1" dirty="0"/>
              <a:t>Neuro Champion campaign – June/July 2024</a:t>
            </a:r>
            <a:endParaRPr lang="en-US" sz="2400" b="1" dirty="0">
              <a:cs typeface="Cairo"/>
            </a:endParaRPr>
          </a:p>
          <a:p>
            <a:pPr marL="170815" indent="-170815"/>
            <a:r>
              <a:rPr lang="en-US" sz="2400" dirty="0"/>
              <a:t>946 campaigner e-actions, 2,222 candidates contacted in 451 constituencies</a:t>
            </a:r>
            <a:endParaRPr lang="en-US" sz="2400" dirty="0">
              <a:cs typeface="Cairo"/>
            </a:endParaRPr>
          </a:p>
          <a:p>
            <a:pPr marL="170815" indent="-170815"/>
            <a:r>
              <a:rPr lang="en-US" sz="2400" dirty="0"/>
              <a:t>12 Neuro Champion MPs elected</a:t>
            </a:r>
            <a:endParaRPr lang="en-US" sz="2400" dirty="0">
              <a:cs typeface="Cairo"/>
            </a:endParaRPr>
          </a:p>
        </p:txBody>
      </p:sp>
      <p:sp>
        <p:nvSpPr>
          <p:cNvPr id="5" name="Footer Placeholder 4">
            <a:extLst>
              <a:ext uri="{FF2B5EF4-FFF2-40B4-BE49-F238E27FC236}">
                <a16:creationId xmlns:a16="http://schemas.microsoft.com/office/drawing/2014/main" id="{B048AE32-BC18-CBC6-E20D-05F4D5962E72}"/>
              </a:ext>
            </a:extLst>
          </p:cNvPr>
          <p:cNvSpPr>
            <a:spLocks noGrp="1"/>
          </p:cNvSpPr>
          <p:nvPr>
            <p:ph type="ftr" sz="quarter" idx="11"/>
          </p:nvPr>
        </p:nvSpPr>
        <p:spPr/>
        <p:txBody>
          <a:bodyPr/>
          <a:lstStyle/>
          <a:p>
            <a:r>
              <a:rPr lang="en-GB"/>
              <a:t>www.neural.org.uk</a:t>
            </a:r>
          </a:p>
        </p:txBody>
      </p:sp>
      <p:sp>
        <p:nvSpPr>
          <p:cNvPr id="6" name="Slide Number Placeholder 5">
            <a:extLst>
              <a:ext uri="{FF2B5EF4-FFF2-40B4-BE49-F238E27FC236}">
                <a16:creationId xmlns:a16="http://schemas.microsoft.com/office/drawing/2014/main" id="{EE67B3EC-A648-A898-0E71-3E239782AD58}"/>
              </a:ext>
            </a:extLst>
          </p:cNvPr>
          <p:cNvSpPr>
            <a:spLocks noGrp="1"/>
          </p:cNvSpPr>
          <p:nvPr>
            <p:ph type="sldNum" sz="quarter" idx="12"/>
          </p:nvPr>
        </p:nvSpPr>
        <p:spPr/>
        <p:txBody>
          <a:bodyPr/>
          <a:lstStyle/>
          <a:p>
            <a:fld id="{A2013065-5DFA-4EFE-AE2B-40999E7E990A}" type="slidenum">
              <a:rPr lang="en-GB" smtClean="0"/>
              <a:t>15</a:t>
            </a:fld>
            <a:endParaRPr lang="en-GB"/>
          </a:p>
        </p:txBody>
      </p:sp>
      <p:pic>
        <p:nvPicPr>
          <p:cNvPr id="9" name="Content Placeholder 7" descr="A purple background with a clock and a megaphone&#10;&#10;Description automatically generated">
            <a:extLst>
              <a:ext uri="{FF2B5EF4-FFF2-40B4-BE49-F238E27FC236}">
                <a16:creationId xmlns:a16="http://schemas.microsoft.com/office/drawing/2014/main" id="{49563EAE-8777-B125-B747-3B18BDFD3BB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p:blipFill>
        <p:spPr>
          <a:xfrm>
            <a:off x="6587331" y="1825625"/>
            <a:ext cx="4351338" cy="4351338"/>
          </a:xfrm>
          <a:noFill/>
        </p:spPr>
      </p:pic>
    </p:spTree>
    <p:extLst>
      <p:ext uri="{BB962C8B-B14F-4D97-AF65-F5344CB8AC3E}">
        <p14:creationId xmlns:p14="http://schemas.microsoft.com/office/powerpoint/2010/main" val="1330096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8C387-BEA9-D843-C32E-75D7C4AB7A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0BDC62-95E8-7AD9-84BA-74C211C1E42A}"/>
              </a:ext>
            </a:extLst>
          </p:cNvPr>
          <p:cNvSpPr>
            <a:spLocks noGrp="1"/>
          </p:cNvSpPr>
          <p:nvPr>
            <p:ph type="title"/>
          </p:nvPr>
        </p:nvSpPr>
        <p:spPr/>
        <p:txBody>
          <a:bodyPr/>
          <a:lstStyle/>
          <a:p>
            <a:r>
              <a:rPr lang="en-US" dirty="0"/>
              <a:t>Delivering change - UK Neuro Forum</a:t>
            </a:r>
            <a:endParaRPr lang="en-GB" dirty="0"/>
          </a:p>
        </p:txBody>
      </p:sp>
      <p:sp>
        <p:nvSpPr>
          <p:cNvPr id="3" name="Content Placeholder 2">
            <a:extLst>
              <a:ext uri="{FF2B5EF4-FFF2-40B4-BE49-F238E27FC236}">
                <a16:creationId xmlns:a16="http://schemas.microsoft.com/office/drawing/2014/main" id="{108E31F4-6F7A-6347-DB1E-00A104179C1A}"/>
              </a:ext>
            </a:extLst>
          </p:cNvPr>
          <p:cNvSpPr>
            <a:spLocks noGrp="1"/>
          </p:cNvSpPr>
          <p:nvPr>
            <p:ph sz="half" idx="1"/>
          </p:nvPr>
        </p:nvSpPr>
        <p:spPr/>
        <p:txBody>
          <a:bodyPr/>
          <a:lstStyle/>
          <a:p>
            <a:r>
              <a:rPr lang="en-US" sz="2400" dirty="0"/>
              <a:t>Campaigning and public affairs activities played a critical role in delivering the UK Neuro Forum</a:t>
            </a:r>
          </a:p>
          <a:p>
            <a:pPr marL="0" indent="0">
              <a:buNone/>
            </a:pPr>
            <a:endParaRPr lang="en-US" sz="2400" dirty="0"/>
          </a:p>
          <a:p>
            <a:r>
              <a:rPr lang="en-US" sz="2400" dirty="0"/>
              <a:t>First of its kind UK-wide government forum focusing on services and support for neuro community</a:t>
            </a:r>
          </a:p>
          <a:p>
            <a:pPr marL="0" indent="0">
              <a:buNone/>
            </a:pPr>
            <a:endParaRPr lang="en-US" sz="2400" dirty="0"/>
          </a:p>
          <a:p>
            <a:r>
              <a:rPr lang="en-US" sz="2400" dirty="0"/>
              <a:t>Significant policy win directly linked to Back The 1 in 6 campaign – stronger together</a:t>
            </a:r>
          </a:p>
        </p:txBody>
      </p:sp>
      <p:sp>
        <p:nvSpPr>
          <p:cNvPr id="5" name="Footer Placeholder 4">
            <a:extLst>
              <a:ext uri="{FF2B5EF4-FFF2-40B4-BE49-F238E27FC236}">
                <a16:creationId xmlns:a16="http://schemas.microsoft.com/office/drawing/2014/main" id="{8B342B36-8DC8-5332-FD06-1ED9A275A41B}"/>
              </a:ext>
            </a:extLst>
          </p:cNvPr>
          <p:cNvSpPr>
            <a:spLocks noGrp="1"/>
          </p:cNvSpPr>
          <p:nvPr>
            <p:ph type="ftr" sz="quarter" idx="11"/>
          </p:nvPr>
        </p:nvSpPr>
        <p:spPr/>
        <p:txBody>
          <a:bodyPr/>
          <a:lstStyle/>
          <a:p>
            <a:r>
              <a:rPr lang="en-GB"/>
              <a:t>www.neural.org.uk</a:t>
            </a:r>
          </a:p>
        </p:txBody>
      </p:sp>
      <p:sp>
        <p:nvSpPr>
          <p:cNvPr id="6" name="Slide Number Placeholder 5">
            <a:extLst>
              <a:ext uri="{FF2B5EF4-FFF2-40B4-BE49-F238E27FC236}">
                <a16:creationId xmlns:a16="http://schemas.microsoft.com/office/drawing/2014/main" id="{4847F9A8-64CF-D866-2A6B-2244F74F7E8F}"/>
              </a:ext>
            </a:extLst>
          </p:cNvPr>
          <p:cNvSpPr>
            <a:spLocks noGrp="1"/>
          </p:cNvSpPr>
          <p:nvPr>
            <p:ph type="sldNum" sz="quarter" idx="12"/>
          </p:nvPr>
        </p:nvSpPr>
        <p:spPr/>
        <p:txBody>
          <a:bodyPr/>
          <a:lstStyle/>
          <a:p>
            <a:fld id="{A2013065-5DFA-4EFE-AE2B-40999E7E990A}" type="slidenum">
              <a:rPr lang="en-GB" smtClean="0"/>
              <a:t>16</a:t>
            </a:fld>
            <a:endParaRPr lang="en-GB"/>
          </a:p>
        </p:txBody>
      </p:sp>
      <p:pic>
        <p:nvPicPr>
          <p:cNvPr id="2050" name="Picture 2" descr="No alt text provided for this image">
            <a:extLst>
              <a:ext uri="{FF2B5EF4-FFF2-40B4-BE49-F238E27FC236}">
                <a16:creationId xmlns:a16="http://schemas.microsoft.com/office/drawing/2014/main" id="{C17FAA70-E502-5D7A-21A5-2B4B19E37A5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70634" y="1807959"/>
            <a:ext cx="2432508" cy="32420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screenshot of a computer&#10;&#10;AI-generated content may be incorrect.">
            <a:extLst>
              <a:ext uri="{FF2B5EF4-FFF2-40B4-BE49-F238E27FC236}">
                <a16:creationId xmlns:a16="http://schemas.microsoft.com/office/drawing/2014/main" id="{F9C97958-6FEF-D97B-66AD-0555DB9E026C}"/>
              </a:ext>
            </a:extLst>
          </p:cNvPr>
          <p:cNvPicPr>
            <a:picLocks noChangeAspect="1"/>
          </p:cNvPicPr>
          <p:nvPr/>
        </p:nvPicPr>
        <p:blipFill rotWithShape="1">
          <a:blip r:embed="rId3"/>
          <a:srcRect l="68484" t="11914" r="10146" b="16055"/>
          <a:stretch/>
        </p:blipFill>
        <p:spPr bwMode="auto">
          <a:xfrm>
            <a:off x="9137896" y="2100896"/>
            <a:ext cx="2809188" cy="26562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2736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B0F3E-B135-CFD1-C682-5C8A50F6B8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929EDE-D58C-4DCB-C0BD-DDDD5AE621AC}"/>
              </a:ext>
            </a:extLst>
          </p:cNvPr>
          <p:cNvSpPr>
            <a:spLocks noGrp="1"/>
          </p:cNvSpPr>
          <p:nvPr>
            <p:ph type="title"/>
          </p:nvPr>
        </p:nvSpPr>
        <p:spPr>
          <a:xfrm>
            <a:off x="839791" y="177808"/>
            <a:ext cx="5021994" cy="1325563"/>
          </a:xfrm>
        </p:spPr>
        <p:txBody>
          <a:bodyPr anchor="ctr">
            <a:normAutofit/>
          </a:bodyPr>
          <a:lstStyle/>
          <a:p>
            <a:r>
              <a:rPr lang="en-US" dirty="0"/>
              <a:t>Parliamentary Neuro Reception</a:t>
            </a:r>
            <a:endParaRPr lang="en-GB" dirty="0"/>
          </a:p>
        </p:txBody>
      </p:sp>
      <p:sp>
        <p:nvSpPr>
          <p:cNvPr id="3" name="Content Placeholder 2">
            <a:extLst>
              <a:ext uri="{FF2B5EF4-FFF2-40B4-BE49-F238E27FC236}">
                <a16:creationId xmlns:a16="http://schemas.microsoft.com/office/drawing/2014/main" id="{16522F58-950E-0669-AB57-6692CACC6526}"/>
              </a:ext>
            </a:extLst>
          </p:cNvPr>
          <p:cNvSpPr>
            <a:spLocks noGrp="1"/>
          </p:cNvSpPr>
          <p:nvPr>
            <p:ph sz="half" idx="2"/>
          </p:nvPr>
        </p:nvSpPr>
        <p:spPr>
          <a:xfrm>
            <a:off x="839789" y="1670066"/>
            <a:ext cx="5157787" cy="4519597"/>
          </a:xfrm>
        </p:spPr>
        <p:txBody>
          <a:bodyPr>
            <a:normAutofit/>
          </a:bodyPr>
          <a:lstStyle/>
          <a:p>
            <a:r>
              <a:rPr lang="en-US" dirty="0"/>
              <a:t>Largest and most successful Parliamentary event to date</a:t>
            </a:r>
          </a:p>
          <a:p>
            <a:r>
              <a:rPr lang="en-US" dirty="0"/>
              <a:t>1,400 people invited their MP to attend – reaching 548 MPs</a:t>
            </a:r>
          </a:p>
          <a:p>
            <a:r>
              <a:rPr lang="en-US" dirty="0"/>
              <a:t>35 MPs represented - double our previous best </a:t>
            </a:r>
            <a:r>
              <a:rPr lang="en-US"/>
              <a:t>MP attendance</a:t>
            </a:r>
            <a:endParaRPr lang="en-US" dirty="0"/>
          </a:p>
        </p:txBody>
      </p:sp>
      <p:pic>
        <p:nvPicPr>
          <p:cNvPr id="1026" name="Picture 2">
            <a:extLst>
              <a:ext uri="{FF2B5EF4-FFF2-40B4-BE49-F238E27FC236}">
                <a16:creationId xmlns:a16="http://schemas.microsoft.com/office/drawing/2014/main" id="{44B670D7-8415-D889-7EBC-A620832A3F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975" r="38856" b="-3"/>
          <a:stretch/>
        </p:blipFill>
        <p:spPr bwMode="auto">
          <a:xfrm>
            <a:off x="6425432" y="2087570"/>
            <a:ext cx="5183188" cy="3684588"/>
          </a:xfrm>
          <a:prstGeom prst="rect">
            <a:avLst/>
          </a:prstGeom>
          <a:solidFill>
            <a:srgbClr val="FFFFFF"/>
          </a:solidFill>
        </p:spPr>
      </p:pic>
      <p:sp>
        <p:nvSpPr>
          <p:cNvPr id="6" name="Slide Number Placeholder 5">
            <a:extLst>
              <a:ext uri="{FF2B5EF4-FFF2-40B4-BE49-F238E27FC236}">
                <a16:creationId xmlns:a16="http://schemas.microsoft.com/office/drawing/2014/main" id="{925B830A-71C2-951E-023B-854C749F060C}"/>
              </a:ext>
            </a:extLst>
          </p:cNvPr>
          <p:cNvSpPr>
            <a:spLocks noGrp="1"/>
          </p:cNvSpPr>
          <p:nvPr>
            <p:ph type="sldNum" sz="quarter" idx="12"/>
          </p:nvPr>
        </p:nvSpPr>
        <p:spPr>
          <a:xfrm>
            <a:off x="8610600" y="6356358"/>
            <a:ext cx="2743200" cy="365125"/>
          </a:xfrm>
        </p:spPr>
        <p:txBody>
          <a:bodyPr anchor="ctr">
            <a:normAutofit/>
          </a:bodyPr>
          <a:lstStyle/>
          <a:p>
            <a:pPr>
              <a:spcAft>
                <a:spcPts val="600"/>
              </a:spcAft>
            </a:pPr>
            <a:fld id="{A2013065-5DFA-4EFE-AE2B-40999E7E990A}" type="slidenum">
              <a:rPr lang="en-GB" smtClean="0"/>
              <a:pPr>
                <a:spcAft>
                  <a:spcPts val="600"/>
                </a:spcAft>
              </a:pPr>
              <a:t>17</a:t>
            </a:fld>
            <a:endParaRPr lang="en-GB"/>
          </a:p>
        </p:txBody>
      </p:sp>
      <p:sp>
        <p:nvSpPr>
          <p:cNvPr id="5" name="Footer Placeholder 4">
            <a:extLst>
              <a:ext uri="{FF2B5EF4-FFF2-40B4-BE49-F238E27FC236}">
                <a16:creationId xmlns:a16="http://schemas.microsoft.com/office/drawing/2014/main" id="{ABE05404-A7E2-F4DD-A032-FDBCA0C997EF}"/>
              </a:ext>
            </a:extLst>
          </p:cNvPr>
          <p:cNvSpPr>
            <a:spLocks noGrp="1"/>
          </p:cNvSpPr>
          <p:nvPr>
            <p:ph type="ftr" sz="quarter" idx="4294967295"/>
          </p:nvPr>
        </p:nvSpPr>
        <p:spPr>
          <a:xfrm>
            <a:off x="4038600" y="6356358"/>
            <a:ext cx="4114800" cy="365125"/>
          </a:xfrm>
        </p:spPr>
        <p:txBody>
          <a:bodyPr/>
          <a:lstStyle/>
          <a:p>
            <a:pPr>
              <a:spcAft>
                <a:spcPts val="600"/>
              </a:spcAft>
            </a:pPr>
            <a:r>
              <a:rPr lang="en-GB"/>
              <a:t>www.neural.org.uk</a:t>
            </a:r>
          </a:p>
        </p:txBody>
      </p:sp>
    </p:spTree>
    <p:extLst>
      <p:ext uri="{BB962C8B-B14F-4D97-AF65-F5344CB8AC3E}">
        <p14:creationId xmlns:p14="http://schemas.microsoft.com/office/powerpoint/2010/main" val="3824426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24750-DB78-F433-B000-744A08A26895}"/>
              </a:ext>
            </a:extLst>
          </p:cNvPr>
          <p:cNvSpPr>
            <a:spLocks noGrp="1"/>
          </p:cNvSpPr>
          <p:nvPr>
            <p:ph type="title"/>
          </p:nvPr>
        </p:nvSpPr>
        <p:spPr/>
        <p:txBody>
          <a:bodyPr/>
          <a:lstStyle/>
          <a:p>
            <a:r>
              <a:rPr lang="en-GB" dirty="0"/>
              <a:t>Brain health and public policy</a:t>
            </a:r>
          </a:p>
        </p:txBody>
      </p:sp>
      <p:sp>
        <p:nvSpPr>
          <p:cNvPr id="3" name="Content Placeholder 2">
            <a:extLst>
              <a:ext uri="{FF2B5EF4-FFF2-40B4-BE49-F238E27FC236}">
                <a16:creationId xmlns:a16="http://schemas.microsoft.com/office/drawing/2014/main" id="{EDCF7D0C-4015-F068-F3C9-8CBCC9AEBF96}"/>
              </a:ext>
            </a:extLst>
          </p:cNvPr>
          <p:cNvSpPr>
            <a:spLocks noGrp="1"/>
          </p:cNvSpPr>
          <p:nvPr>
            <p:ph idx="1"/>
          </p:nvPr>
        </p:nvSpPr>
        <p:spPr/>
        <p:txBody>
          <a:bodyPr/>
          <a:lstStyle/>
          <a:p>
            <a:r>
              <a:rPr lang="en-GB" dirty="0"/>
              <a:t>Increasing recognition of the importance of brain health in public policy</a:t>
            </a:r>
          </a:p>
          <a:p>
            <a:r>
              <a:rPr lang="en-GB" dirty="0"/>
              <a:t>No “brain health” national plan/programme</a:t>
            </a:r>
          </a:p>
          <a:p>
            <a:r>
              <a:rPr lang="en-GB" dirty="0"/>
              <a:t>Further evidence required</a:t>
            </a:r>
          </a:p>
        </p:txBody>
      </p:sp>
      <p:sp>
        <p:nvSpPr>
          <p:cNvPr id="4" name="Footer Placeholder 3">
            <a:extLst>
              <a:ext uri="{FF2B5EF4-FFF2-40B4-BE49-F238E27FC236}">
                <a16:creationId xmlns:a16="http://schemas.microsoft.com/office/drawing/2014/main" id="{E1D55D04-70F3-8500-289F-09E76873B64E}"/>
              </a:ext>
            </a:extLst>
          </p:cNvPr>
          <p:cNvSpPr>
            <a:spLocks noGrp="1"/>
          </p:cNvSpPr>
          <p:nvPr>
            <p:ph type="ftr" sz="quarter" idx="11"/>
          </p:nvPr>
        </p:nvSpPr>
        <p:spPr/>
        <p:txBody>
          <a:bodyPr/>
          <a:lstStyle/>
          <a:p>
            <a:r>
              <a:rPr lang="en-GB"/>
              <a:t>www.neural.org.uk</a:t>
            </a:r>
            <a:endParaRPr lang="en-GB" dirty="0"/>
          </a:p>
        </p:txBody>
      </p:sp>
      <p:sp>
        <p:nvSpPr>
          <p:cNvPr id="5" name="Slide Number Placeholder 4">
            <a:extLst>
              <a:ext uri="{FF2B5EF4-FFF2-40B4-BE49-F238E27FC236}">
                <a16:creationId xmlns:a16="http://schemas.microsoft.com/office/drawing/2014/main" id="{2283DD11-B820-775F-7754-00CCD82AAA81}"/>
              </a:ext>
            </a:extLst>
          </p:cNvPr>
          <p:cNvSpPr>
            <a:spLocks noGrp="1"/>
          </p:cNvSpPr>
          <p:nvPr>
            <p:ph type="sldNum" sz="quarter" idx="12"/>
          </p:nvPr>
        </p:nvSpPr>
        <p:spPr/>
        <p:txBody>
          <a:bodyPr/>
          <a:lstStyle/>
          <a:p>
            <a:fld id="{A2013065-5DFA-4EFE-AE2B-40999E7E990A}" type="slidenum">
              <a:rPr lang="en-GB" smtClean="0"/>
              <a:pPr/>
              <a:t>18</a:t>
            </a:fld>
            <a:endParaRPr lang="en-GB" dirty="0"/>
          </a:p>
        </p:txBody>
      </p:sp>
    </p:spTree>
    <p:extLst>
      <p:ext uri="{BB962C8B-B14F-4D97-AF65-F5344CB8AC3E}">
        <p14:creationId xmlns:p14="http://schemas.microsoft.com/office/powerpoint/2010/main" val="3633112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929AF-3032-4055-A9F0-A401235504E6}"/>
              </a:ext>
            </a:extLst>
          </p:cNvPr>
          <p:cNvSpPr>
            <a:spLocks noGrp="1"/>
          </p:cNvSpPr>
          <p:nvPr>
            <p:ph type="title"/>
          </p:nvPr>
        </p:nvSpPr>
        <p:spPr/>
        <p:txBody>
          <a:bodyPr/>
          <a:lstStyle/>
          <a:p>
            <a:r>
              <a:rPr lang="en-GB" dirty="0"/>
              <a:t>Final thoughts</a:t>
            </a:r>
          </a:p>
        </p:txBody>
      </p:sp>
      <p:sp>
        <p:nvSpPr>
          <p:cNvPr id="3" name="Content Placeholder 2">
            <a:extLst>
              <a:ext uri="{FF2B5EF4-FFF2-40B4-BE49-F238E27FC236}">
                <a16:creationId xmlns:a16="http://schemas.microsoft.com/office/drawing/2014/main" id="{577338E0-FCDB-4582-B468-78807FBA9842}"/>
              </a:ext>
            </a:extLst>
          </p:cNvPr>
          <p:cNvSpPr>
            <a:spLocks noGrp="1"/>
          </p:cNvSpPr>
          <p:nvPr>
            <p:ph idx="1"/>
          </p:nvPr>
        </p:nvSpPr>
        <p:spPr/>
        <p:txBody>
          <a:bodyPr/>
          <a:lstStyle/>
          <a:p>
            <a:r>
              <a:rPr lang="en-GB" dirty="0"/>
              <a:t>Engagement of people with neurological conditions throughout is absolutely central </a:t>
            </a:r>
          </a:p>
          <a:p>
            <a:r>
              <a:rPr lang="en-GB" dirty="0"/>
              <a:t>The voluntary sector is a huge resource for you and we share common goals – please use us.</a:t>
            </a:r>
          </a:p>
          <a:p>
            <a:pPr marL="0" indent="0">
              <a:buNone/>
            </a:pPr>
            <a:endParaRPr lang="en-GB" dirty="0"/>
          </a:p>
        </p:txBody>
      </p:sp>
      <p:sp>
        <p:nvSpPr>
          <p:cNvPr id="4" name="Slide Number Placeholder 3">
            <a:extLst>
              <a:ext uri="{FF2B5EF4-FFF2-40B4-BE49-F238E27FC236}">
                <a16:creationId xmlns:a16="http://schemas.microsoft.com/office/drawing/2014/main" id="{CA25162F-B2DB-443A-8304-7A918364F4F0}"/>
              </a:ext>
            </a:extLst>
          </p:cNvPr>
          <p:cNvSpPr>
            <a:spLocks noGrp="1"/>
          </p:cNvSpPr>
          <p:nvPr>
            <p:ph type="sldNum" sz="quarter" idx="4"/>
          </p:nvPr>
        </p:nvSpPr>
        <p:spPr/>
        <p:txBody>
          <a:bodyPr/>
          <a:lstStyle/>
          <a:p>
            <a:r>
              <a:rPr lang="en-US" b="0">
                <a:latin typeface="Cairo Light" pitchFamily="2" charset="-78"/>
                <a:cs typeface="Cairo Light" pitchFamily="2" charset="-78"/>
              </a:rPr>
              <a:t>|</a:t>
            </a:r>
            <a:r>
              <a:rPr lang="en-US" b="0"/>
              <a:t> </a:t>
            </a:r>
            <a:fld id="{2F35E4B1-7801-D144-8706-0C23C8EF7DE9}" type="slidenum">
              <a:rPr lang="en-US" sz="1600"/>
              <a:pPr/>
              <a:t>19</a:t>
            </a:fld>
            <a:endParaRPr lang="en-US" sz="1600"/>
          </a:p>
        </p:txBody>
      </p:sp>
    </p:spTree>
    <p:extLst>
      <p:ext uri="{BB962C8B-B14F-4D97-AF65-F5344CB8AC3E}">
        <p14:creationId xmlns:p14="http://schemas.microsoft.com/office/powerpoint/2010/main" val="1389746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erson standing in front of a building&#10;&#10;Description automatically generated">
            <a:extLst>
              <a:ext uri="{FF2B5EF4-FFF2-40B4-BE49-F238E27FC236}">
                <a16:creationId xmlns:a16="http://schemas.microsoft.com/office/drawing/2014/main" id="{10D7BE09-5D84-D2F2-CEFC-AB4E53E71C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 y="-925287"/>
            <a:ext cx="12192000" cy="8128000"/>
          </a:xfrm>
        </p:spPr>
      </p:pic>
      <p:sp>
        <p:nvSpPr>
          <p:cNvPr id="2" name="Title 1">
            <a:extLst>
              <a:ext uri="{FF2B5EF4-FFF2-40B4-BE49-F238E27FC236}">
                <a16:creationId xmlns:a16="http://schemas.microsoft.com/office/drawing/2014/main" id="{09C5DFFA-C007-DF91-02F9-3434D48BE730}"/>
              </a:ext>
            </a:extLst>
          </p:cNvPr>
          <p:cNvSpPr>
            <a:spLocks noGrp="1"/>
          </p:cNvSpPr>
          <p:nvPr>
            <p:ph type="title"/>
          </p:nvPr>
        </p:nvSpPr>
        <p:spPr>
          <a:xfrm>
            <a:off x="480000" y="240000"/>
            <a:ext cx="11040000" cy="892115"/>
          </a:xfrm>
          <a:solidFill>
            <a:schemeClr val="bg1">
              <a:alpha val="66000"/>
            </a:schemeClr>
          </a:solidFill>
          <a:ln>
            <a:noFill/>
          </a:ln>
        </p:spPr>
        <p:txBody>
          <a:bodyPr/>
          <a:lstStyle/>
          <a:p>
            <a:r>
              <a:rPr lang="en-GB" dirty="0"/>
              <a:t>About the Neurological Alliance</a:t>
            </a:r>
          </a:p>
        </p:txBody>
      </p:sp>
      <p:sp>
        <p:nvSpPr>
          <p:cNvPr id="7" name="Content Placeholder 2">
            <a:extLst>
              <a:ext uri="{FF2B5EF4-FFF2-40B4-BE49-F238E27FC236}">
                <a16:creationId xmlns:a16="http://schemas.microsoft.com/office/drawing/2014/main" id="{A4C61A79-A212-8BB7-C626-01B5A8D18E28}"/>
              </a:ext>
            </a:extLst>
          </p:cNvPr>
          <p:cNvSpPr txBox="1">
            <a:spLocks/>
          </p:cNvSpPr>
          <p:nvPr/>
        </p:nvSpPr>
        <p:spPr>
          <a:xfrm>
            <a:off x="6585857" y="1694996"/>
            <a:ext cx="5181600" cy="4673147"/>
          </a:xfrm>
          <a:prstGeom prst="rect">
            <a:avLst/>
          </a:prstGeom>
          <a:solidFill>
            <a:schemeClr val="bg1">
              <a:alpha val="66000"/>
            </a:scheme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900"/>
              </a:spcBef>
              <a:spcAft>
                <a:spcPts val="751"/>
              </a:spcAft>
              <a:buNone/>
            </a:pPr>
            <a:endParaRPr lang="en-GB" sz="2400" b="1" dirty="0"/>
          </a:p>
          <a:p>
            <a:pPr marL="0" indent="0">
              <a:spcBef>
                <a:spcPts val="900"/>
              </a:spcBef>
              <a:spcAft>
                <a:spcPts val="751"/>
              </a:spcAft>
              <a:buNone/>
            </a:pPr>
            <a:r>
              <a:rPr lang="en-GB" sz="2400" b="1" dirty="0"/>
              <a:t>Vision: </a:t>
            </a:r>
            <a:r>
              <a:rPr lang="en-GB" sz="2400" dirty="0"/>
              <a:t>Every person affected by a neurological condition can access the right treatment, care and support at the right time. </a:t>
            </a:r>
          </a:p>
          <a:p>
            <a:pPr marL="0" indent="0">
              <a:spcBef>
                <a:spcPts val="900"/>
              </a:spcBef>
              <a:spcAft>
                <a:spcPts val="751"/>
              </a:spcAft>
              <a:buNone/>
            </a:pPr>
            <a:endParaRPr lang="en-GB" sz="2400" dirty="0"/>
          </a:p>
          <a:p>
            <a:pPr marL="0" indent="0">
              <a:spcBef>
                <a:spcPts val="900"/>
              </a:spcBef>
              <a:spcAft>
                <a:spcPts val="751"/>
              </a:spcAft>
              <a:buNone/>
            </a:pPr>
            <a:r>
              <a:rPr lang="en-GB" sz="2400" b="1" dirty="0"/>
              <a:t>Mission: </a:t>
            </a:r>
            <a:r>
              <a:rPr lang="en-GB" sz="2400" dirty="0"/>
              <a:t>To harness the energy and passion of the neurological community to ensure public policy in health reflects the realities of living with a neurological condition, so that everyone can access treatment, care and support whenever they need it. </a:t>
            </a:r>
          </a:p>
          <a:p>
            <a:pPr marL="0" indent="0">
              <a:spcBef>
                <a:spcPts val="900"/>
              </a:spcBef>
              <a:spcAft>
                <a:spcPts val="751"/>
              </a:spcAft>
              <a:buNone/>
            </a:pPr>
            <a:endParaRPr lang="en-GB" sz="2400" dirty="0"/>
          </a:p>
          <a:p>
            <a:pPr marL="0" indent="0">
              <a:spcBef>
                <a:spcPts val="900"/>
              </a:spcBef>
              <a:spcAft>
                <a:spcPts val="751"/>
              </a:spcAft>
              <a:buNone/>
            </a:pPr>
            <a:endParaRPr lang="en-GB" sz="2400" dirty="0"/>
          </a:p>
        </p:txBody>
      </p:sp>
    </p:spTree>
    <p:extLst>
      <p:ext uri="{BB962C8B-B14F-4D97-AF65-F5344CB8AC3E}">
        <p14:creationId xmlns:p14="http://schemas.microsoft.com/office/powerpoint/2010/main" val="2414358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CE79806-DE90-E613-BA2D-2805368CA088}"/>
              </a:ext>
            </a:extLst>
          </p:cNvPr>
          <p:cNvSpPr>
            <a:spLocks noGrp="1"/>
          </p:cNvSpPr>
          <p:nvPr>
            <p:ph type="sldNum" sz="quarter" idx="12"/>
          </p:nvPr>
        </p:nvSpPr>
        <p:spPr/>
        <p:txBody>
          <a:bodyPr/>
          <a:lstStyle/>
          <a:p>
            <a:fld id="{A2013065-5DFA-4EFE-AE2B-40999E7E990A}" type="slidenum">
              <a:rPr lang="en-GB" smtClean="0"/>
              <a:t>20</a:t>
            </a:fld>
            <a:endParaRPr lang="en-GB"/>
          </a:p>
        </p:txBody>
      </p:sp>
      <p:sp>
        <p:nvSpPr>
          <p:cNvPr id="8" name="Slide Number Placeholder 3">
            <a:extLst>
              <a:ext uri="{FF2B5EF4-FFF2-40B4-BE49-F238E27FC236}">
                <a16:creationId xmlns:a16="http://schemas.microsoft.com/office/drawing/2014/main" id="{5D709F41-3D84-8107-5CE8-6EAF402BFCDF}"/>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Cairo Light" pitchFamily="2" charset="-78"/>
                <a:cs typeface="Cairo Light" pitchFamily="2" charset="-78"/>
              </a:rPr>
              <a:t>|</a:t>
            </a:r>
            <a:r>
              <a:rPr lang="en-US"/>
              <a:t> </a:t>
            </a:r>
            <a:fld id="{2F35E4B1-7801-D144-8706-0C23C8EF7DE9}" type="slidenum">
              <a:rPr lang="en-US" smtClean="0"/>
              <a:pPr/>
              <a:t>20</a:t>
            </a:fld>
            <a:endParaRPr lang="en-US"/>
          </a:p>
        </p:txBody>
      </p:sp>
      <p:sp>
        <p:nvSpPr>
          <p:cNvPr id="9" name="Title 1">
            <a:extLst>
              <a:ext uri="{FF2B5EF4-FFF2-40B4-BE49-F238E27FC236}">
                <a16:creationId xmlns:a16="http://schemas.microsoft.com/office/drawing/2014/main" id="{725A5327-E085-0A19-438C-F852913EF4CE}"/>
              </a:ext>
            </a:extLst>
          </p:cNvPr>
          <p:cNvSpPr txBox="1">
            <a:spLocks/>
          </p:cNvSpPr>
          <p:nvPr/>
        </p:nvSpPr>
        <p:spPr>
          <a:xfrm>
            <a:off x="793172" y="1922172"/>
            <a:ext cx="452697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GB"/>
              <a:t>Thank you</a:t>
            </a:r>
            <a:endParaRPr lang="en-GB" dirty="0"/>
          </a:p>
        </p:txBody>
      </p:sp>
      <p:sp>
        <p:nvSpPr>
          <p:cNvPr id="10" name="Content Placeholder 2">
            <a:extLst>
              <a:ext uri="{FF2B5EF4-FFF2-40B4-BE49-F238E27FC236}">
                <a16:creationId xmlns:a16="http://schemas.microsoft.com/office/drawing/2014/main" id="{F17B407B-A68E-58BF-DD87-A02540B8E07E}"/>
              </a:ext>
            </a:extLst>
          </p:cNvPr>
          <p:cNvSpPr txBox="1">
            <a:spLocks/>
          </p:cNvSpPr>
          <p:nvPr/>
        </p:nvSpPr>
        <p:spPr>
          <a:xfrm>
            <a:off x="793172" y="3445470"/>
            <a:ext cx="3912325" cy="165576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t>Email: </a:t>
            </a:r>
            <a:r>
              <a:rPr lang="en-GB" dirty="0">
                <a:hlinkClick r:id="rId2"/>
              </a:rPr>
              <a:t>georgina.carr@neural.org.uk</a:t>
            </a:r>
            <a:r>
              <a:rPr lang="en-GB" dirty="0"/>
              <a:t> </a:t>
            </a:r>
          </a:p>
          <a:p>
            <a:endParaRPr lang="en-GB" dirty="0"/>
          </a:p>
        </p:txBody>
      </p:sp>
      <p:pic>
        <p:nvPicPr>
          <p:cNvPr id="12" name="Picture 11">
            <a:extLst>
              <a:ext uri="{FF2B5EF4-FFF2-40B4-BE49-F238E27FC236}">
                <a16:creationId xmlns:a16="http://schemas.microsoft.com/office/drawing/2014/main" id="{D434F5D2-A57E-3272-C0C7-61B16999DFB2}"/>
              </a:ext>
            </a:extLst>
          </p:cNvPr>
          <p:cNvPicPr>
            <a:picLocks noChangeAspect="1"/>
          </p:cNvPicPr>
          <p:nvPr/>
        </p:nvPicPr>
        <p:blipFill rotWithShape="1">
          <a:blip r:embed="rId3"/>
          <a:srcRect l="54871" t="24514" r="9006" b="14694"/>
          <a:stretch/>
        </p:blipFill>
        <p:spPr>
          <a:xfrm>
            <a:off x="6299034" y="566555"/>
            <a:ext cx="5756118" cy="5449079"/>
          </a:xfrm>
          <a:prstGeom prst="rect">
            <a:avLst/>
          </a:prstGeom>
        </p:spPr>
      </p:pic>
    </p:spTree>
    <p:extLst>
      <p:ext uri="{BB962C8B-B14F-4D97-AF65-F5344CB8AC3E}">
        <p14:creationId xmlns:p14="http://schemas.microsoft.com/office/powerpoint/2010/main" val="4216832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E3E2701-83A7-64A5-2CB3-925AD8320D3C}"/>
              </a:ext>
            </a:extLst>
          </p:cNvPr>
          <p:cNvSpPr>
            <a:spLocks noGrp="1"/>
          </p:cNvSpPr>
          <p:nvPr>
            <p:ph sz="half" idx="4294967295"/>
          </p:nvPr>
        </p:nvSpPr>
        <p:spPr>
          <a:xfrm>
            <a:off x="272145" y="42092"/>
            <a:ext cx="5702961" cy="2252662"/>
          </a:xfrm>
          <a:prstGeom prst="wedgeRoundRectCallout">
            <a:avLst>
              <a:gd name="adj1" fmla="val -53952"/>
              <a:gd name="adj2" fmla="val -570"/>
              <a:gd name="adj3" fmla="val 16667"/>
            </a:avLst>
          </a:prstGeom>
          <a:solidFill>
            <a:srgbClr val="3A1772"/>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en-GB" sz="1600" dirty="0"/>
              <a:t>The NHS XXX Council and MND XXX have been exemplary in 'joined up' thinking and support co-ordinated by the MND nurse, GP and neurology specialist and including occupational therapy, adaptations, speech and language therapy, wheelchair services, dietetics, physiotherapy, respiratory support, etc. </a:t>
            </a:r>
            <a:r>
              <a:rPr lang="en-GB" sz="1600" b="1" dirty="0"/>
              <a:t>We perhaps have won the postcode lottery but are grateful for the world-class support we have received</a:t>
            </a:r>
            <a:r>
              <a:rPr lang="en-GB" sz="1600" dirty="0"/>
              <a:t> since receiving the MND diagnosis earlier this year is great.</a:t>
            </a:r>
          </a:p>
        </p:txBody>
      </p:sp>
      <p:pic>
        <p:nvPicPr>
          <p:cNvPr id="11" name="Content Placeholder 10" descr="A person with long hair wearing glasses and a white shirt&#10;&#10;Description automatically generated with low confidence">
            <a:extLst>
              <a:ext uri="{FF2B5EF4-FFF2-40B4-BE49-F238E27FC236}">
                <a16:creationId xmlns:a16="http://schemas.microsoft.com/office/drawing/2014/main" id="{589C0FB1-C0B5-B12C-8628-2719F4414D99}"/>
              </a:ext>
            </a:extLst>
          </p:cNvPr>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6096000" y="42092"/>
            <a:ext cx="6326187" cy="9490075"/>
          </a:xfrm>
        </p:spPr>
      </p:pic>
      <p:sp>
        <p:nvSpPr>
          <p:cNvPr id="6" name="Content Placeholder 4">
            <a:extLst>
              <a:ext uri="{FF2B5EF4-FFF2-40B4-BE49-F238E27FC236}">
                <a16:creationId xmlns:a16="http://schemas.microsoft.com/office/drawing/2014/main" id="{9B9BEC0D-E083-A7B4-4478-91EC98D2B72B}"/>
              </a:ext>
            </a:extLst>
          </p:cNvPr>
          <p:cNvSpPr txBox="1">
            <a:spLocks/>
          </p:cNvSpPr>
          <p:nvPr/>
        </p:nvSpPr>
        <p:spPr>
          <a:xfrm>
            <a:off x="272144" y="2426064"/>
            <a:ext cx="5702961" cy="1295399"/>
          </a:xfrm>
          <a:prstGeom prst="wedgeRoundRectCallout">
            <a:avLst>
              <a:gd name="adj1" fmla="val -54503"/>
              <a:gd name="adj2" fmla="val -25857"/>
              <a:gd name="adj3" fmla="val 16667"/>
            </a:avLst>
          </a:prstGeom>
          <a:solidFill>
            <a:srgbClr val="3A177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en-GB" sz="1600" dirty="0"/>
              <a:t>My child is 16 and now has been past from pillar to post from hospital neurology to adult services but isn't 18 so they wont accept him. </a:t>
            </a:r>
            <a:r>
              <a:rPr lang="en-GB" sz="1600" b="1" dirty="0"/>
              <a:t>There is a loop hole with in this system that your left for 2 years with no one</a:t>
            </a:r>
          </a:p>
        </p:txBody>
      </p:sp>
      <p:sp>
        <p:nvSpPr>
          <p:cNvPr id="12" name="Content Placeholder 4">
            <a:extLst>
              <a:ext uri="{FF2B5EF4-FFF2-40B4-BE49-F238E27FC236}">
                <a16:creationId xmlns:a16="http://schemas.microsoft.com/office/drawing/2014/main" id="{C7ECBEB8-EBE9-5744-92C2-D10DCC325983}"/>
              </a:ext>
            </a:extLst>
          </p:cNvPr>
          <p:cNvSpPr txBox="1">
            <a:spLocks/>
          </p:cNvSpPr>
          <p:nvPr/>
        </p:nvSpPr>
        <p:spPr>
          <a:xfrm>
            <a:off x="253669" y="3797078"/>
            <a:ext cx="5702961" cy="1295399"/>
          </a:xfrm>
          <a:prstGeom prst="wedgeRoundRectCallout">
            <a:avLst>
              <a:gd name="adj1" fmla="val -54503"/>
              <a:gd name="adj2" fmla="val -25857"/>
              <a:gd name="adj3" fmla="val 16667"/>
            </a:avLst>
          </a:prstGeom>
          <a:solidFill>
            <a:srgbClr val="3A1772"/>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en-GB" sz="1800" b="0" i="0" dirty="0">
                <a:solidFill>
                  <a:schemeClr val="bg1"/>
                </a:solidFill>
                <a:effectLst/>
                <a:latin typeface="+mj-lt"/>
              </a:rPr>
              <a:t>Better communication, not being treated as another patient, but a person with its own life and needs and struggles specific to me</a:t>
            </a:r>
            <a:endParaRPr lang="en-GB" sz="1200" dirty="0">
              <a:solidFill>
                <a:schemeClr val="bg1"/>
              </a:solidFill>
              <a:latin typeface="+mj-lt"/>
            </a:endParaRPr>
          </a:p>
        </p:txBody>
      </p:sp>
      <p:sp>
        <p:nvSpPr>
          <p:cNvPr id="15" name="Content Placeholder 4">
            <a:extLst>
              <a:ext uri="{FF2B5EF4-FFF2-40B4-BE49-F238E27FC236}">
                <a16:creationId xmlns:a16="http://schemas.microsoft.com/office/drawing/2014/main" id="{613B7DEA-EA88-B9D8-73D4-E517DC6D0CAC}"/>
              </a:ext>
            </a:extLst>
          </p:cNvPr>
          <p:cNvSpPr txBox="1">
            <a:spLocks/>
          </p:cNvSpPr>
          <p:nvPr/>
        </p:nvSpPr>
        <p:spPr>
          <a:xfrm>
            <a:off x="272145" y="5223787"/>
            <a:ext cx="5684486" cy="1592121"/>
          </a:xfrm>
          <a:prstGeom prst="wedgeRoundRectCallout">
            <a:avLst>
              <a:gd name="adj1" fmla="val -54503"/>
              <a:gd name="adj2" fmla="val -25857"/>
              <a:gd name="adj3" fmla="val 16667"/>
            </a:avLst>
          </a:prstGeom>
          <a:solidFill>
            <a:srgbClr val="3A177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en-GB" sz="1600" b="0" i="0" dirty="0">
                <a:solidFill>
                  <a:schemeClr val="bg1"/>
                </a:solidFill>
                <a:effectLst/>
                <a:latin typeface="+mj-lt"/>
              </a:rPr>
              <a:t>I had </a:t>
            </a:r>
            <a:r>
              <a:rPr lang="en-GB" sz="1600" b="1" i="0">
                <a:solidFill>
                  <a:schemeClr val="bg1"/>
                </a:solidFill>
                <a:effectLst/>
                <a:latin typeface="+mj-lt"/>
              </a:rPr>
              <a:t>very little (none) advice or care following my diagnosis, no referral to occupational health or specialist nurses</a:t>
            </a:r>
            <a:r>
              <a:rPr lang="en-GB" sz="1600" b="0" i="0" dirty="0">
                <a:solidFill>
                  <a:schemeClr val="bg1"/>
                </a:solidFill>
                <a:effectLst/>
                <a:latin typeface="+mj-lt"/>
              </a:rPr>
              <a:t>. The consultant, and I appreciate that he is a busy man, gave us very little information. It was only through googling the condition that we discovered the Ataxia Society and, through their information, managed to get a referral to the specialist unit at Sheffield Hospital</a:t>
            </a:r>
            <a:endParaRPr lang="en-GB" sz="1600" dirty="0">
              <a:solidFill>
                <a:schemeClr val="bg1"/>
              </a:solidFill>
              <a:latin typeface="+mj-lt"/>
            </a:endParaRPr>
          </a:p>
        </p:txBody>
      </p:sp>
    </p:spTree>
    <p:extLst>
      <p:ext uri="{BB962C8B-B14F-4D97-AF65-F5344CB8AC3E}">
        <p14:creationId xmlns:p14="http://schemas.microsoft.com/office/powerpoint/2010/main" val="2761710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587D0-239E-1A7A-A367-5B765D290B2B}"/>
              </a:ext>
            </a:extLst>
          </p:cNvPr>
          <p:cNvSpPr>
            <a:spLocks noGrp="1"/>
          </p:cNvSpPr>
          <p:nvPr>
            <p:ph type="title"/>
          </p:nvPr>
        </p:nvSpPr>
        <p:spPr/>
        <p:txBody>
          <a:bodyPr/>
          <a:lstStyle/>
          <a:p>
            <a:r>
              <a:rPr lang="en-GB" dirty="0"/>
              <a:t>About neurological conditions</a:t>
            </a:r>
          </a:p>
        </p:txBody>
      </p:sp>
      <p:sp>
        <p:nvSpPr>
          <p:cNvPr id="4" name="Slide Number Placeholder 3">
            <a:extLst>
              <a:ext uri="{FF2B5EF4-FFF2-40B4-BE49-F238E27FC236}">
                <a16:creationId xmlns:a16="http://schemas.microsoft.com/office/drawing/2014/main" id="{B3EABBFA-1223-A97F-4AE3-5082E0B23D5D}"/>
              </a:ext>
            </a:extLst>
          </p:cNvPr>
          <p:cNvSpPr>
            <a:spLocks noGrp="1"/>
          </p:cNvSpPr>
          <p:nvPr>
            <p:ph type="sldNum" sz="quarter" idx="4"/>
          </p:nvPr>
        </p:nvSpPr>
        <p:spPr/>
        <p:txBody>
          <a:bodyPr/>
          <a:lstStyle/>
          <a:p>
            <a:r>
              <a:rPr lang="en-US" b="0">
                <a:latin typeface="Cairo Light" pitchFamily="2" charset="-78"/>
                <a:cs typeface="Cairo Light" pitchFamily="2" charset="-78"/>
              </a:rPr>
              <a:t>|</a:t>
            </a:r>
            <a:r>
              <a:rPr lang="en-US" b="0"/>
              <a:t> </a:t>
            </a:r>
            <a:fld id="{2F35E4B1-7801-D144-8706-0C23C8EF7DE9}" type="slidenum">
              <a:rPr lang="en-US" sz="1600" smtClean="0"/>
              <a:pPr/>
              <a:t>4</a:t>
            </a:fld>
            <a:endParaRPr lang="en-US" sz="1600"/>
          </a:p>
        </p:txBody>
      </p:sp>
      <p:sp>
        <p:nvSpPr>
          <p:cNvPr id="15" name="Content Placeholder 4">
            <a:extLst>
              <a:ext uri="{FF2B5EF4-FFF2-40B4-BE49-F238E27FC236}">
                <a16:creationId xmlns:a16="http://schemas.microsoft.com/office/drawing/2014/main" id="{9D6FCF2D-EF24-4A2C-0CD5-4EDCE75387DB}"/>
              </a:ext>
            </a:extLst>
          </p:cNvPr>
          <p:cNvSpPr txBox="1">
            <a:spLocks/>
          </p:cNvSpPr>
          <p:nvPr/>
        </p:nvSpPr>
        <p:spPr>
          <a:xfrm>
            <a:off x="5752286" y="1196613"/>
            <a:ext cx="6090236" cy="1295399"/>
          </a:xfrm>
          <a:prstGeom prst="wedgeRoundRectCallout">
            <a:avLst>
              <a:gd name="adj1" fmla="val -40788"/>
              <a:gd name="adj2" fmla="val 69941"/>
              <a:gd name="adj3" fmla="val 16667"/>
            </a:avLst>
          </a:prstGeom>
          <a:solidFill>
            <a:srgbClr val="3A1772"/>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rtl="0" fontAlgn="base">
              <a:buNone/>
            </a:pPr>
            <a:r>
              <a:rPr lang="en-GB" sz="2400" b="1" i="0" dirty="0">
                <a:solidFill>
                  <a:schemeClr val="bg1"/>
                </a:solidFill>
                <a:effectLst/>
                <a:latin typeface="+mj-lt"/>
              </a:rPr>
              <a:t>I have changed completely, friends have gone, I look ok but inside I am scared all the time</a:t>
            </a:r>
            <a:r>
              <a:rPr lang="en-GB" sz="2400" b="0" i="0" dirty="0">
                <a:solidFill>
                  <a:schemeClr val="bg1"/>
                </a:solidFill>
                <a:effectLst/>
                <a:latin typeface="+mj-lt"/>
              </a:rPr>
              <a:t> </a:t>
            </a:r>
          </a:p>
        </p:txBody>
      </p:sp>
      <p:sp>
        <p:nvSpPr>
          <p:cNvPr id="16" name="Content Placeholder 4">
            <a:extLst>
              <a:ext uri="{FF2B5EF4-FFF2-40B4-BE49-F238E27FC236}">
                <a16:creationId xmlns:a16="http://schemas.microsoft.com/office/drawing/2014/main" id="{7B729126-A6D8-9B28-A836-8C0F972D9B7B}"/>
              </a:ext>
            </a:extLst>
          </p:cNvPr>
          <p:cNvSpPr txBox="1">
            <a:spLocks/>
          </p:cNvSpPr>
          <p:nvPr/>
        </p:nvSpPr>
        <p:spPr>
          <a:xfrm>
            <a:off x="5752286" y="2924570"/>
            <a:ext cx="6090236" cy="1295399"/>
          </a:xfrm>
          <a:prstGeom prst="wedgeRoundRectCallout">
            <a:avLst>
              <a:gd name="adj1" fmla="val 35176"/>
              <a:gd name="adj2" fmla="val 76664"/>
              <a:gd name="adj3" fmla="val 16667"/>
            </a:avLst>
          </a:prstGeom>
          <a:solidFill>
            <a:srgbClr val="3A1772"/>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rtl="0" fontAlgn="base">
              <a:buNone/>
            </a:pPr>
            <a:r>
              <a:rPr lang="en-GB" sz="2400" b="1" i="0" dirty="0">
                <a:solidFill>
                  <a:schemeClr val="bg1"/>
                </a:solidFill>
                <a:effectLst/>
                <a:latin typeface="+mj-lt"/>
              </a:rPr>
              <a:t>I can no longer enjoy the things I used to do, like walking, hiking, rambling, keep fit.</a:t>
            </a:r>
            <a:endParaRPr lang="en-GB" sz="2400" b="0" i="0" dirty="0">
              <a:solidFill>
                <a:schemeClr val="bg1"/>
              </a:solidFill>
              <a:effectLst/>
              <a:latin typeface="+mj-lt"/>
            </a:endParaRPr>
          </a:p>
        </p:txBody>
      </p:sp>
      <p:sp>
        <p:nvSpPr>
          <p:cNvPr id="17" name="Content Placeholder 4">
            <a:extLst>
              <a:ext uri="{FF2B5EF4-FFF2-40B4-BE49-F238E27FC236}">
                <a16:creationId xmlns:a16="http://schemas.microsoft.com/office/drawing/2014/main" id="{850E13B5-A2C0-90A2-579C-E8342DC02211}"/>
              </a:ext>
            </a:extLst>
          </p:cNvPr>
          <p:cNvSpPr txBox="1">
            <a:spLocks/>
          </p:cNvSpPr>
          <p:nvPr/>
        </p:nvSpPr>
        <p:spPr>
          <a:xfrm>
            <a:off x="5752286" y="4652527"/>
            <a:ext cx="6198838" cy="1377342"/>
          </a:xfrm>
          <a:prstGeom prst="wedgeRoundRectCallout">
            <a:avLst>
              <a:gd name="adj1" fmla="val -34887"/>
              <a:gd name="adj2" fmla="val 61048"/>
              <a:gd name="adj3" fmla="val 16667"/>
            </a:avLst>
          </a:prstGeom>
          <a:solidFill>
            <a:srgbClr val="3A177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GB" sz="2000" b="1"/>
              <a:t>It's exhausting as a parent as I have to fight for all my daughter gets and search for people who may help, I don't I feel alone fighting for everything and hope I have what she needs</a:t>
            </a:r>
            <a:endParaRPr lang="en-GB" sz="2000" b="1">
              <a:cs typeface="Cairo"/>
            </a:endParaRPr>
          </a:p>
        </p:txBody>
      </p:sp>
      <p:sp>
        <p:nvSpPr>
          <p:cNvPr id="18" name="Content Placeholder 2">
            <a:extLst>
              <a:ext uri="{FF2B5EF4-FFF2-40B4-BE49-F238E27FC236}">
                <a16:creationId xmlns:a16="http://schemas.microsoft.com/office/drawing/2014/main" id="{8668350A-A9D1-623A-5D93-CCC6C311DC1E}"/>
              </a:ext>
            </a:extLst>
          </p:cNvPr>
          <p:cNvSpPr>
            <a:spLocks noGrp="1"/>
          </p:cNvSpPr>
          <p:nvPr>
            <p:ph idx="1"/>
          </p:nvPr>
        </p:nvSpPr>
        <p:spPr>
          <a:xfrm>
            <a:off x="480000" y="1536000"/>
            <a:ext cx="5104371" cy="4320000"/>
          </a:xfrm>
        </p:spPr>
        <p:txBody>
          <a:bodyPr vert="horz" lIns="91440" tIns="45720" rIns="91440" bIns="45720" rtlCol="0" anchor="t">
            <a:normAutofit fontScale="92500"/>
          </a:bodyPr>
          <a:lstStyle/>
          <a:p>
            <a:pPr marL="0" indent="0">
              <a:buNone/>
            </a:pPr>
            <a:r>
              <a:rPr lang="en-GB" dirty="0"/>
              <a:t>At least 1 in 6 people in the UK live with a neurological condition.</a:t>
            </a:r>
          </a:p>
          <a:p>
            <a:pPr marL="0" indent="0">
              <a:buNone/>
            </a:pPr>
            <a:endParaRPr lang="en-GB" dirty="0"/>
          </a:p>
          <a:p>
            <a:pPr marL="0" indent="0">
              <a:buNone/>
            </a:pPr>
            <a:r>
              <a:rPr lang="en-GB" dirty="0"/>
              <a:t>There are an estimated 600 neurological conditions – any condition which affects the brain, spine or nervous system. </a:t>
            </a:r>
          </a:p>
          <a:p>
            <a:pPr marL="0" indent="0">
              <a:buNone/>
            </a:pPr>
            <a:endParaRPr lang="en-GB" dirty="0"/>
          </a:p>
          <a:p>
            <a:pPr marL="0" indent="0">
              <a:buNone/>
            </a:pPr>
            <a:r>
              <a:rPr lang="en-GB"/>
              <a:t>Everyone </a:t>
            </a:r>
            <a:r>
              <a:rPr lang="en-GB" dirty="0"/>
              <a:t>experiences neurological conditions differently.</a:t>
            </a:r>
            <a:r>
              <a:rPr lang="en-GB"/>
              <a:t> </a:t>
            </a:r>
            <a:endParaRPr lang="en-GB" dirty="0"/>
          </a:p>
          <a:p>
            <a:endParaRPr lang="en-GB" dirty="0"/>
          </a:p>
        </p:txBody>
      </p:sp>
    </p:spTree>
    <p:extLst>
      <p:ext uri="{BB962C8B-B14F-4D97-AF65-F5344CB8AC3E}">
        <p14:creationId xmlns:p14="http://schemas.microsoft.com/office/powerpoint/2010/main" val="3265676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14682-FC38-E9EB-8BEB-43EA38A05BA6}"/>
              </a:ext>
            </a:extLst>
          </p:cNvPr>
          <p:cNvSpPr>
            <a:spLocks noGrp="1"/>
          </p:cNvSpPr>
          <p:nvPr>
            <p:ph type="title"/>
          </p:nvPr>
        </p:nvSpPr>
        <p:spPr/>
        <p:txBody>
          <a:bodyPr/>
          <a:lstStyle/>
          <a:p>
            <a:r>
              <a:rPr lang="en-GB" dirty="0"/>
              <a:t>Poll</a:t>
            </a:r>
          </a:p>
        </p:txBody>
      </p:sp>
      <p:sp>
        <p:nvSpPr>
          <p:cNvPr id="3" name="Content Placeholder 2">
            <a:extLst>
              <a:ext uri="{FF2B5EF4-FFF2-40B4-BE49-F238E27FC236}">
                <a16:creationId xmlns:a16="http://schemas.microsoft.com/office/drawing/2014/main" id="{6EC858FC-20D1-2F03-179B-03C3A9CCA93B}"/>
              </a:ext>
            </a:extLst>
          </p:cNvPr>
          <p:cNvSpPr>
            <a:spLocks noGrp="1"/>
          </p:cNvSpPr>
          <p:nvPr>
            <p:ph idx="1"/>
          </p:nvPr>
        </p:nvSpPr>
        <p:spPr/>
        <p:txBody>
          <a:bodyPr vert="horz" lIns="91440" tIns="45720" rIns="91440" bIns="45720" rtlCol="0" anchor="t">
            <a:normAutofit/>
          </a:bodyPr>
          <a:lstStyle/>
          <a:p>
            <a:pPr marL="0" indent="0">
              <a:buNone/>
            </a:pPr>
            <a:r>
              <a:rPr lang="en-GB" dirty="0"/>
              <a:t>In the UK, how many £billion was spent on the direct health costs and indirect economic costs of neurological conditions in 2019? </a:t>
            </a:r>
          </a:p>
          <a:p>
            <a:pPr marL="514350" indent="-514350">
              <a:buFont typeface="+mj-lt"/>
              <a:buAutoNum type="alphaUcPeriod"/>
            </a:pPr>
            <a:r>
              <a:rPr lang="en-GB" b="1" dirty="0"/>
              <a:t>36 billion</a:t>
            </a:r>
            <a:endParaRPr lang="en-GB" b="1" dirty="0">
              <a:cs typeface="Cairo"/>
            </a:endParaRPr>
          </a:p>
          <a:p>
            <a:pPr marL="514350" indent="-514350">
              <a:buFont typeface="+mj-lt"/>
              <a:buAutoNum type="alphaUcPeriod"/>
            </a:pPr>
            <a:r>
              <a:rPr lang="en-GB" b="1" dirty="0"/>
              <a:t>66 billion</a:t>
            </a:r>
            <a:endParaRPr lang="en-GB" b="1" dirty="0">
              <a:cs typeface="Cairo"/>
            </a:endParaRPr>
          </a:p>
          <a:p>
            <a:pPr marL="514350" indent="-514350">
              <a:buFont typeface="+mj-lt"/>
              <a:buAutoNum type="alphaUcPeriod"/>
            </a:pPr>
            <a:r>
              <a:rPr lang="en-GB" b="1" dirty="0"/>
              <a:t>96 billion</a:t>
            </a:r>
            <a:endParaRPr lang="en-GB" b="1" dirty="0">
              <a:cs typeface="Cairo"/>
            </a:endParaRPr>
          </a:p>
          <a:p>
            <a:pPr>
              <a:buAutoNum type="alphaUcPeriod"/>
            </a:pPr>
            <a:endParaRPr lang="en-GB" dirty="0">
              <a:cs typeface="Cairo"/>
            </a:endParaRPr>
          </a:p>
        </p:txBody>
      </p:sp>
      <p:sp>
        <p:nvSpPr>
          <p:cNvPr id="4" name="Slide Number Placeholder 3">
            <a:extLst>
              <a:ext uri="{FF2B5EF4-FFF2-40B4-BE49-F238E27FC236}">
                <a16:creationId xmlns:a16="http://schemas.microsoft.com/office/drawing/2014/main" id="{30303201-62F8-1542-D840-EBDD3F4FB331}"/>
              </a:ext>
            </a:extLst>
          </p:cNvPr>
          <p:cNvSpPr>
            <a:spLocks noGrp="1"/>
          </p:cNvSpPr>
          <p:nvPr>
            <p:ph type="sldNum" sz="quarter" idx="4"/>
          </p:nvPr>
        </p:nvSpPr>
        <p:spPr/>
        <p:txBody>
          <a:bodyPr/>
          <a:lstStyle/>
          <a:p>
            <a:r>
              <a:rPr lang="en-US" b="0">
                <a:latin typeface="Cairo Light" pitchFamily="2" charset="-78"/>
                <a:cs typeface="Cairo Light" pitchFamily="2" charset="-78"/>
              </a:rPr>
              <a:t>|</a:t>
            </a:r>
            <a:r>
              <a:rPr lang="en-US" b="0"/>
              <a:t> </a:t>
            </a:r>
            <a:fld id="{2F35E4B1-7801-D144-8706-0C23C8EF7DE9}" type="slidenum">
              <a:rPr lang="en-US" sz="1600" smtClean="0"/>
              <a:pPr/>
              <a:t>5</a:t>
            </a:fld>
            <a:endParaRPr lang="en-US" sz="1600"/>
          </a:p>
        </p:txBody>
      </p:sp>
    </p:spTree>
    <p:extLst>
      <p:ext uri="{BB962C8B-B14F-4D97-AF65-F5344CB8AC3E}">
        <p14:creationId xmlns:p14="http://schemas.microsoft.com/office/powerpoint/2010/main" val="3165751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9C4FA-05F1-2F09-7584-E14E1C1060C1}"/>
              </a:ext>
            </a:extLst>
          </p:cNvPr>
          <p:cNvSpPr>
            <a:spLocks noGrp="1"/>
          </p:cNvSpPr>
          <p:nvPr>
            <p:ph type="title"/>
          </p:nvPr>
        </p:nvSpPr>
        <p:spPr/>
        <p:txBody>
          <a:bodyPr>
            <a:normAutofit fontScale="90000"/>
          </a:bodyPr>
          <a:lstStyle/>
          <a:p>
            <a:r>
              <a:rPr lang="en-GB" dirty="0"/>
              <a:t>Estimating the economic impact of neuro conditions</a:t>
            </a:r>
          </a:p>
        </p:txBody>
      </p:sp>
      <p:sp>
        <p:nvSpPr>
          <p:cNvPr id="3" name="Content Placeholder 2">
            <a:extLst>
              <a:ext uri="{FF2B5EF4-FFF2-40B4-BE49-F238E27FC236}">
                <a16:creationId xmlns:a16="http://schemas.microsoft.com/office/drawing/2014/main" id="{E7273C69-F8FB-52FD-BDA3-E777CB403566}"/>
              </a:ext>
            </a:extLst>
          </p:cNvPr>
          <p:cNvSpPr>
            <a:spLocks noGrp="1"/>
          </p:cNvSpPr>
          <p:nvPr>
            <p:ph idx="1"/>
          </p:nvPr>
        </p:nvSpPr>
        <p:spPr>
          <a:xfrm>
            <a:off x="480000" y="1536000"/>
            <a:ext cx="7302128" cy="4320000"/>
          </a:xfrm>
        </p:spPr>
        <p:txBody>
          <a:bodyPr>
            <a:normAutofit fontScale="77500" lnSpcReduction="20000"/>
          </a:bodyPr>
          <a:lstStyle/>
          <a:p>
            <a:r>
              <a:rPr lang="en-GB" dirty="0"/>
              <a:t>Methods:</a:t>
            </a:r>
          </a:p>
          <a:p>
            <a:pPr lvl="1"/>
            <a:r>
              <a:rPr lang="en-GB" dirty="0"/>
              <a:t>Based on a 2022 Economist Impact study covering 11 countries</a:t>
            </a:r>
          </a:p>
          <a:p>
            <a:pPr lvl="1"/>
            <a:r>
              <a:rPr lang="en-GB" dirty="0"/>
              <a:t>Economic analysis of direct and indirect costs of neurological conditions</a:t>
            </a:r>
          </a:p>
          <a:p>
            <a:pPr lvl="1"/>
            <a:r>
              <a:rPr lang="en-GB" dirty="0"/>
              <a:t>Focused on five conditions: Alzheimer's, Epilepsy, MS, Parkinson’s, SMA Type I</a:t>
            </a:r>
          </a:p>
          <a:p>
            <a:endParaRPr lang="en-GB" dirty="0"/>
          </a:p>
          <a:p>
            <a:r>
              <a:rPr lang="en-GB" dirty="0"/>
              <a:t>Key Findings:</a:t>
            </a:r>
          </a:p>
          <a:p>
            <a:pPr lvl="1"/>
            <a:r>
              <a:rPr lang="en-GB" dirty="0"/>
              <a:t>1 in 6 people in the UK has a neurological condition</a:t>
            </a:r>
          </a:p>
          <a:p>
            <a:pPr lvl="1"/>
            <a:r>
              <a:rPr lang="en-GB" dirty="0"/>
              <a:t>Neurological conditions cost the UK over 4.3% of GDP (£96bn in 2019)</a:t>
            </a:r>
          </a:p>
          <a:p>
            <a:pPr lvl="1"/>
            <a:r>
              <a:rPr lang="en-GB" dirty="0"/>
              <a:t>Existing interventions could reduce this burden by up to £30.8bn</a:t>
            </a:r>
          </a:p>
          <a:p>
            <a:pPr lvl="1"/>
            <a:r>
              <a:rPr lang="en-GB" dirty="0"/>
              <a:t>Three major challenges: lack of strategy, workforce shortages, and access delays</a:t>
            </a:r>
          </a:p>
          <a:p>
            <a:endParaRPr lang="en-GB" dirty="0"/>
          </a:p>
        </p:txBody>
      </p:sp>
      <p:sp>
        <p:nvSpPr>
          <p:cNvPr id="4" name="Slide Number Placeholder 3">
            <a:extLst>
              <a:ext uri="{FF2B5EF4-FFF2-40B4-BE49-F238E27FC236}">
                <a16:creationId xmlns:a16="http://schemas.microsoft.com/office/drawing/2014/main" id="{73E372E7-BB9B-E584-E167-ADA5FBDBDAE6}"/>
              </a:ext>
            </a:extLst>
          </p:cNvPr>
          <p:cNvSpPr>
            <a:spLocks noGrp="1"/>
          </p:cNvSpPr>
          <p:nvPr>
            <p:ph type="sldNum" sz="quarter" idx="4"/>
          </p:nvPr>
        </p:nvSpPr>
        <p:spPr/>
        <p:txBody>
          <a:bodyPr/>
          <a:lstStyle/>
          <a:p>
            <a:r>
              <a:rPr lang="en-US" b="0">
                <a:latin typeface="Cairo Light" pitchFamily="2" charset="-78"/>
                <a:cs typeface="Cairo Light" pitchFamily="2" charset="-78"/>
              </a:rPr>
              <a:t>|</a:t>
            </a:r>
            <a:r>
              <a:rPr lang="en-US" b="0"/>
              <a:t> </a:t>
            </a:r>
            <a:fld id="{2F35E4B1-7801-D144-8706-0C23C8EF7DE9}" type="slidenum">
              <a:rPr lang="en-US" sz="1600" smtClean="0"/>
              <a:pPr/>
              <a:t>6</a:t>
            </a:fld>
            <a:endParaRPr lang="en-US" sz="1600"/>
          </a:p>
        </p:txBody>
      </p:sp>
      <p:pic>
        <p:nvPicPr>
          <p:cNvPr id="6" name="Picture 5" descr="report_cover.jpg">
            <a:extLst>
              <a:ext uri="{FF2B5EF4-FFF2-40B4-BE49-F238E27FC236}">
                <a16:creationId xmlns:a16="http://schemas.microsoft.com/office/drawing/2014/main" id="{290D5367-AAFE-3AEB-2B57-1EB57BDEF1E7}"/>
              </a:ext>
            </a:extLst>
          </p:cNvPr>
          <p:cNvPicPr>
            <a:picLocks noChangeAspect="1"/>
          </p:cNvPicPr>
          <p:nvPr/>
        </p:nvPicPr>
        <p:blipFill>
          <a:blip r:embed="rId2"/>
          <a:stretch>
            <a:fillRect/>
          </a:stretch>
        </p:blipFill>
        <p:spPr>
          <a:xfrm>
            <a:off x="8087002" y="1284000"/>
            <a:ext cx="3233043" cy="4572000"/>
          </a:xfrm>
          <a:prstGeom prst="rect">
            <a:avLst/>
          </a:prstGeom>
        </p:spPr>
      </p:pic>
    </p:spTree>
    <p:extLst>
      <p:ext uri="{BB962C8B-B14F-4D97-AF65-F5344CB8AC3E}">
        <p14:creationId xmlns:p14="http://schemas.microsoft.com/office/powerpoint/2010/main" val="3309787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FA47E-26D6-4170-8A9D-1ABB30288874}"/>
              </a:ext>
            </a:extLst>
          </p:cNvPr>
          <p:cNvSpPr>
            <a:spLocks noGrp="1"/>
          </p:cNvSpPr>
          <p:nvPr>
            <p:ph type="title"/>
          </p:nvPr>
        </p:nvSpPr>
        <p:spPr/>
        <p:txBody>
          <a:bodyPr/>
          <a:lstStyle/>
          <a:p>
            <a:r>
              <a:rPr lang="en-GB" dirty="0"/>
              <a:t>About My Neuro Survey	</a:t>
            </a:r>
          </a:p>
        </p:txBody>
      </p:sp>
      <p:sp>
        <p:nvSpPr>
          <p:cNvPr id="3" name="Content Placeholder 2">
            <a:extLst>
              <a:ext uri="{FF2B5EF4-FFF2-40B4-BE49-F238E27FC236}">
                <a16:creationId xmlns:a16="http://schemas.microsoft.com/office/drawing/2014/main" id="{9DB11CBD-19ED-491E-83A3-64CB7574D644}"/>
              </a:ext>
            </a:extLst>
          </p:cNvPr>
          <p:cNvSpPr>
            <a:spLocks noGrp="1"/>
          </p:cNvSpPr>
          <p:nvPr>
            <p:ph idx="1"/>
          </p:nvPr>
        </p:nvSpPr>
        <p:spPr/>
        <p:txBody>
          <a:bodyPr vert="horz" lIns="91440" tIns="45720" rIns="91440" bIns="45720" rtlCol="0" anchor="t">
            <a:normAutofit fontScale="77500" lnSpcReduction="20000"/>
          </a:bodyPr>
          <a:lstStyle/>
          <a:p>
            <a:r>
              <a:rPr lang="en-GB" dirty="0"/>
              <a:t>Patient Experience Survey conducted by the NA – conducted every 2 years</a:t>
            </a:r>
            <a:endParaRPr lang="en-GB" dirty="0">
              <a:cs typeface="Cairo"/>
            </a:endParaRPr>
          </a:p>
          <a:p>
            <a:r>
              <a:rPr lang="en-GB" dirty="0"/>
              <a:t>For the first time the survey in 21/22 was UK-wide and included a version for children and young people – open to everyone in the UK with a (or suspected) neuro condition</a:t>
            </a:r>
            <a:endParaRPr lang="en-GB" dirty="0">
              <a:cs typeface="Cairo"/>
            </a:endParaRPr>
          </a:p>
          <a:p>
            <a:r>
              <a:rPr lang="en-US" dirty="0"/>
              <a:t>D</a:t>
            </a:r>
            <a:r>
              <a:rPr lang="en-US" sz="2800" dirty="0"/>
              <a:t>elivered in collaboration with the Wales Neurological Alliance, Neurological Alliance of Scotland and the Northern Ireland Neurological Charities Alliance (</a:t>
            </a:r>
            <a:r>
              <a:rPr lang="en-US" sz="2800" dirty="0" err="1"/>
              <a:t>niNCA</a:t>
            </a:r>
            <a:r>
              <a:rPr lang="en-US" sz="2800" dirty="0"/>
              <a:t>)</a:t>
            </a:r>
            <a:endParaRPr lang="en-US" sz="2800" dirty="0">
              <a:cs typeface="Cairo"/>
            </a:endParaRPr>
          </a:p>
          <a:p>
            <a:r>
              <a:rPr lang="en-GB" dirty="0"/>
              <a:t>Responses collected between 25 October 2021 – 6 February 2022 via:</a:t>
            </a:r>
            <a:endParaRPr lang="en-GB" dirty="0">
              <a:cs typeface="Cairo"/>
            </a:endParaRPr>
          </a:p>
          <a:p>
            <a:pPr lvl="1"/>
            <a:r>
              <a:rPr lang="en-GB" dirty="0">
                <a:cs typeface="Cairo"/>
              </a:rPr>
              <a:t>An online survey, promoted in clinic, member websites and social media </a:t>
            </a:r>
          </a:p>
          <a:p>
            <a:pPr lvl="1"/>
            <a:r>
              <a:rPr lang="en-GB" dirty="0">
                <a:cs typeface="Cairo"/>
              </a:rPr>
              <a:t>A paper-based survey, returned through freepost envelopes </a:t>
            </a:r>
            <a:endParaRPr lang="en-GB" dirty="0"/>
          </a:p>
          <a:p>
            <a:pPr lvl="1"/>
            <a:r>
              <a:rPr lang="en-GB" dirty="0">
                <a:cs typeface="Cairo"/>
              </a:rPr>
              <a:t>An easy read version of the survey </a:t>
            </a:r>
            <a:endParaRPr lang="en-GB" dirty="0"/>
          </a:p>
          <a:p>
            <a:pPr lvl="1"/>
            <a:r>
              <a:rPr lang="en-GB" dirty="0">
                <a:cs typeface="Cairo"/>
              </a:rPr>
              <a:t>A language line</a:t>
            </a:r>
            <a:endParaRPr lang="en-GB" dirty="0"/>
          </a:p>
          <a:p>
            <a:r>
              <a:rPr lang="en-GB" dirty="0"/>
              <a:t>Rolled out across 35 clinics, through our membership and other partners</a:t>
            </a:r>
            <a:endParaRPr lang="en-GB" dirty="0">
              <a:cs typeface="Cairo"/>
            </a:endParaRPr>
          </a:p>
          <a:p>
            <a:r>
              <a:rPr lang="en-GB" dirty="0"/>
              <a:t>Endorsed by the ABN, BPNA, Royal College of Psychiatry and ACPIN</a:t>
            </a:r>
            <a:endParaRPr lang="en-GB" dirty="0">
              <a:cs typeface="Cairo"/>
            </a:endParaRPr>
          </a:p>
          <a:p>
            <a:r>
              <a:rPr lang="en-GB" dirty="0">
                <a:cs typeface="Cairo"/>
              </a:rPr>
              <a:t>Data from the fifth iteration is being analysed at the moment.</a:t>
            </a:r>
          </a:p>
        </p:txBody>
      </p:sp>
      <p:sp>
        <p:nvSpPr>
          <p:cNvPr id="4" name="Footer Placeholder 3">
            <a:extLst>
              <a:ext uri="{FF2B5EF4-FFF2-40B4-BE49-F238E27FC236}">
                <a16:creationId xmlns:a16="http://schemas.microsoft.com/office/drawing/2014/main" id="{334CFD7F-4DCB-4F7A-86D6-AB77D1D82ABD}"/>
              </a:ext>
            </a:extLst>
          </p:cNvPr>
          <p:cNvSpPr>
            <a:spLocks noGrp="1"/>
          </p:cNvSpPr>
          <p:nvPr>
            <p:ph type="ftr" sz="quarter" idx="11"/>
          </p:nvPr>
        </p:nvSpPr>
        <p:spPr/>
        <p:txBody>
          <a:bodyPr/>
          <a:lstStyle/>
          <a:p>
            <a:r>
              <a:rPr lang="en-GB"/>
              <a:t>www.neural.org.uk</a:t>
            </a:r>
          </a:p>
        </p:txBody>
      </p:sp>
      <p:sp>
        <p:nvSpPr>
          <p:cNvPr id="5" name="Slide Number Placeholder 4">
            <a:extLst>
              <a:ext uri="{FF2B5EF4-FFF2-40B4-BE49-F238E27FC236}">
                <a16:creationId xmlns:a16="http://schemas.microsoft.com/office/drawing/2014/main" id="{8685CAC5-0B0B-4311-9D40-EC78AEC1A084}"/>
              </a:ext>
            </a:extLst>
          </p:cNvPr>
          <p:cNvSpPr>
            <a:spLocks noGrp="1"/>
          </p:cNvSpPr>
          <p:nvPr>
            <p:ph type="sldNum" sz="quarter" idx="12"/>
          </p:nvPr>
        </p:nvSpPr>
        <p:spPr/>
        <p:txBody>
          <a:bodyPr/>
          <a:lstStyle/>
          <a:p>
            <a:fld id="{A2013065-5DFA-4EFE-AE2B-40999E7E990A}" type="slidenum">
              <a:rPr lang="en-GB" smtClean="0"/>
              <a:pPr/>
              <a:t>7</a:t>
            </a:fld>
            <a:endParaRPr lang="en-GB"/>
          </a:p>
        </p:txBody>
      </p:sp>
    </p:spTree>
    <p:extLst>
      <p:ext uri="{BB962C8B-B14F-4D97-AF65-F5344CB8AC3E}">
        <p14:creationId xmlns:p14="http://schemas.microsoft.com/office/powerpoint/2010/main" val="250824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BBE95-2C6B-666A-6906-369D13121762}"/>
              </a:ext>
            </a:extLst>
          </p:cNvPr>
          <p:cNvSpPr>
            <a:spLocks noGrp="1"/>
          </p:cNvSpPr>
          <p:nvPr>
            <p:ph type="title"/>
          </p:nvPr>
        </p:nvSpPr>
        <p:spPr/>
        <p:txBody>
          <a:bodyPr/>
          <a:lstStyle/>
          <a:p>
            <a:r>
              <a:rPr lang="en-GB" dirty="0">
                <a:cs typeface="Cairo"/>
              </a:rPr>
              <a:t>Who responded?</a:t>
            </a:r>
            <a:endParaRPr lang="en-GB" dirty="0"/>
          </a:p>
        </p:txBody>
      </p:sp>
      <p:sp>
        <p:nvSpPr>
          <p:cNvPr id="3" name="Content Placeholder 2">
            <a:extLst>
              <a:ext uri="{FF2B5EF4-FFF2-40B4-BE49-F238E27FC236}">
                <a16:creationId xmlns:a16="http://schemas.microsoft.com/office/drawing/2014/main" id="{D12F5FDF-ADE9-42AE-265B-D21F68AED4B1}"/>
              </a:ext>
            </a:extLst>
          </p:cNvPr>
          <p:cNvSpPr>
            <a:spLocks noGrp="1"/>
          </p:cNvSpPr>
          <p:nvPr>
            <p:ph idx="1"/>
          </p:nvPr>
        </p:nvSpPr>
        <p:spPr>
          <a:xfrm>
            <a:off x="838200" y="1825625"/>
            <a:ext cx="5252323" cy="4351338"/>
          </a:xfrm>
        </p:spPr>
        <p:txBody>
          <a:bodyPr vert="horz" lIns="91440" tIns="45720" rIns="91440" bIns="45720" rtlCol="0" anchor="t">
            <a:normAutofit/>
          </a:bodyPr>
          <a:lstStyle/>
          <a:p>
            <a:r>
              <a:rPr lang="en-GB" sz="2100" dirty="0">
                <a:ea typeface="+mn-lt"/>
                <a:cs typeface="+mn-lt"/>
              </a:rPr>
              <a:t>93% (n=7,258) of adult respondents reported living with a neurological condition</a:t>
            </a:r>
          </a:p>
          <a:p>
            <a:r>
              <a:rPr lang="en-GB" sz="2100" dirty="0">
                <a:ea typeface="+mn-lt"/>
                <a:cs typeface="+mn-lt"/>
              </a:rPr>
              <a:t>59% (n=4,509) of adult respondents reported having a condition other than their reported neurological condition(s)</a:t>
            </a:r>
            <a:endParaRPr lang="en-US" sz="2100" dirty="0">
              <a:ea typeface="+mn-lt"/>
              <a:cs typeface="+mn-lt"/>
            </a:endParaRPr>
          </a:p>
          <a:p>
            <a:r>
              <a:rPr lang="en-GB" sz="2100" dirty="0">
                <a:ea typeface="+mn-lt"/>
                <a:cs typeface="+mn-lt"/>
              </a:rPr>
              <a:t>In the adult survey, the most reported conditions were: </a:t>
            </a:r>
          </a:p>
          <a:p>
            <a:pPr marL="457200" indent="-457200">
              <a:buFont typeface="+mj-lt"/>
              <a:buAutoNum type="arabicPeriod"/>
            </a:pPr>
            <a:r>
              <a:rPr lang="en-GB" sz="1800" dirty="0">
                <a:ea typeface="+mn-lt"/>
                <a:cs typeface="+mn-lt"/>
              </a:rPr>
              <a:t>multiple sclerosis 16% (n=1,245)</a:t>
            </a:r>
          </a:p>
          <a:p>
            <a:pPr marL="457200" indent="-457200">
              <a:buFont typeface="+mj-lt"/>
              <a:buAutoNum type="arabicPeriod"/>
            </a:pPr>
            <a:r>
              <a:rPr lang="en-GB" sz="1800" dirty="0">
                <a:ea typeface="+mn-lt"/>
                <a:cs typeface="+mn-lt"/>
              </a:rPr>
              <a:t>epilepsy 13% (n=1,006) </a:t>
            </a:r>
          </a:p>
          <a:p>
            <a:pPr marL="457200" indent="-457200">
              <a:buFont typeface="+mj-lt"/>
              <a:buAutoNum type="arabicPeriod"/>
            </a:pPr>
            <a:r>
              <a:rPr lang="en-GB" sz="1800" dirty="0">
                <a:ea typeface="+mn-lt"/>
                <a:cs typeface="+mn-lt"/>
              </a:rPr>
              <a:t>= Migraine 11% (n=851)</a:t>
            </a:r>
          </a:p>
          <a:p>
            <a:pPr marL="0" indent="0">
              <a:buNone/>
            </a:pPr>
            <a:r>
              <a:rPr lang="en-GB" sz="1800" dirty="0">
                <a:ea typeface="+mn-lt"/>
                <a:cs typeface="+mn-lt"/>
              </a:rPr>
              <a:t>3.    = Functional Neurological Disorder 11% (n=849)</a:t>
            </a:r>
          </a:p>
        </p:txBody>
      </p:sp>
      <p:sp>
        <p:nvSpPr>
          <p:cNvPr id="4" name="Footer Placeholder 3">
            <a:extLst>
              <a:ext uri="{FF2B5EF4-FFF2-40B4-BE49-F238E27FC236}">
                <a16:creationId xmlns:a16="http://schemas.microsoft.com/office/drawing/2014/main" id="{722BC5F5-F064-137B-EE24-8B73C0B6172E}"/>
              </a:ext>
            </a:extLst>
          </p:cNvPr>
          <p:cNvSpPr>
            <a:spLocks noGrp="1"/>
          </p:cNvSpPr>
          <p:nvPr>
            <p:ph type="ftr" sz="quarter" idx="11"/>
          </p:nvPr>
        </p:nvSpPr>
        <p:spPr/>
        <p:txBody>
          <a:bodyPr/>
          <a:lstStyle/>
          <a:p>
            <a:r>
              <a:rPr lang="en-GB" err="1"/>
              <a:t>www.neural.org.uk</a:t>
            </a:r>
            <a:endParaRPr lang="en-GB"/>
          </a:p>
        </p:txBody>
      </p:sp>
      <p:sp>
        <p:nvSpPr>
          <p:cNvPr id="5" name="Slide Number Placeholder 4">
            <a:extLst>
              <a:ext uri="{FF2B5EF4-FFF2-40B4-BE49-F238E27FC236}">
                <a16:creationId xmlns:a16="http://schemas.microsoft.com/office/drawing/2014/main" id="{6D328778-6558-A9C9-ED5D-6F005A695FDE}"/>
              </a:ext>
            </a:extLst>
          </p:cNvPr>
          <p:cNvSpPr>
            <a:spLocks noGrp="1"/>
          </p:cNvSpPr>
          <p:nvPr>
            <p:ph type="sldNum" sz="quarter" idx="12"/>
          </p:nvPr>
        </p:nvSpPr>
        <p:spPr/>
        <p:txBody>
          <a:bodyPr/>
          <a:lstStyle/>
          <a:p>
            <a:fld id="{A2013065-5DFA-4EFE-AE2B-40999E7E990A}" type="slidenum">
              <a:rPr lang="en-GB" smtClean="0"/>
              <a:pPr/>
              <a:t>8</a:t>
            </a:fld>
            <a:endParaRPr lang="en-GB"/>
          </a:p>
        </p:txBody>
      </p:sp>
      <p:graphicFrame>
        <p:nvGraphicFramePr>
          <p:cNvPr id="7" name="Chart 6">
            <a:extLst>
              <a:ext uri="{FF2B5EF4-FFF2-40B4-BE49-F238E27FC236}">
                <a16:creationId xmlns:a16="http://schemas.microsoft.com/office/drawing/2014/main" id="{71BF4E77-B90F-DFC8-86B0-56AF383654CB}"/>
              </a:ext>
            </a:extLst>
          </p:cNvPr>
          <p:cNvGraphicFramePr>
            <a:graphicFrameLocks/>
          </p:cNvGraphicFramePr>
          <p:nvPr/>
        </p:nvGraphicFramePr>
        <p:xfrm>
          <a:off x="6446554" y="503434"/>
          <a:ext cx="4907244" cy="29671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1761C450-B824-F8B5-DB47-96DBDF2CA373}"/>
              </a:ext>
            </a:extLst>
          </p:cNvPr>
          <p:cNvGraphicFramePr>
            <a:graphicFrameLocks/>
          </p:cNvGraphicFramePr>
          <p:nvPr>
            <p:extLst>
              <p:ext uri="{D42A27DB-BD31-4B8C-83A1-F6EECF244321}">
                <p14:modId xmlns:p14="http://schemas.microsoft.com/office/powerpoint/2010/main" val="259427277"/>
              </p:ext>
            </p:extLst>
          </p:nvPr>
        </p:nvGraphicFramePr>
        <p:xfrm>
          <a:off x="6446554" y="3298953"/>
          <a:ext cx="5252323"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32761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01AB59-4674-4F2E-9C28-2D25432C33B2}"/>
              </a:ext>
            </a:extLst>
          </p:cNvPr>
          <p:cNvSpPr>
            <a:spLocks noGrp="1"/>
          </p:cNvSpPr>
          <p:nvPr>
            <p:ph type="title"/>
          </p:nvPr>
        </p:nvSpPr>
        <p:spPr>
          <a:xfrm>
            <a:off x="838201" y="18255"/>
            <a:ext cx="10515599" cy="1325563"/>
          </a:xfrm>
        </p:spPr>
        <p:txBody>
          <a:bodyPr>
            <a:normAutofit/>
          </a:bodyPr>
          <a:lstStyle/>
          <a:p>
            <a:r>
              <a:rPr lang="en-US" sz="3000" b="1" dirty="0"/>
              <a:t>Too many people are not being asked about, signposted or referred to support for their mental wellbeing</a:t>
            </a:r>
            <a:endParaRPr lang="en-GB" sz="3000" dirty="0"/>
          </a:p>
        </p:txBody>
      </p:sp>
      <p:graphicFrame>
        <p:nvGraphicFramePr>
          <p:cNvPr id="12" name="Content Placeholder 15">
            <a:extLst>
              <a:ext uri="{FF2B5EF4-FFF2-40B4-BE49-F238E27FC236}">
                <a16:creationId xmlns:a16="http://schemas.microsoft.com/office/drawing/2014/main" id="{9E677556-47A4-40D2-9B32-2EE497CEC4D6}"/>
              </a:ext>
            </a:extLst>
          </p:cNvPr>
          <p:cNvGraphicFramePr>
            <a:graphicFrameLocks noGrp="1"/>
          </p:cNvGraphicFramePr>
          <p:nvPr>
            <p:ph sz="half" idx="1"/>
          </p:nvPr>
        </p:nvGraphicFramePr>
        <p:xfrm>
          <a:off x="605928" y="2611709"/>
          <a:ext cx="5439849" cy="3480619"/>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10">
            <a:extLst>
              <a:ext uri="{FF2B5EF4-FFF2-40B4-BE49-F238E27FC236}">
                <a16:creationId xmlns:a16="http://schemas.microsoft.com/office/drawing/2014/main" id="{6AD4B9CB-9ED6-4EB9-9DF1-A6FCBC4527FF}"/>
              </a:ext>
            </a:extLst>
          </p:cNvPr>
          <p:cNvSpPr>
            <a:spLocks noGrp="1"/>
          </p:cNvSpPr>
          <p:nvPr>
            <p:ph sz="half" idx="2"/>
          </p:nvPr>
        </p:nvSpPr>
        <p:spPr>
          <a:xfrm>
            <a:off x="6094267" y="1532668"/>
            <a:ext cx="5181600" cy="1082856"/>
          </a:xfrm>
        </p:spPr>
        <p:txBody>
          <a:bodyPr>
            <a:normAutofit fontScale="92500" lnSpcReduction="20000"/>
          </a:bodyPr>
          <a:lstStyle/>
          <a:p>
            <a:pPr marL="0" indent="0">
              <a:buNone/>
            </a:pPr>
            <a:r>
              <a:rPr lang="en-US" sz="2400" dirty="0"/>
              <a:t>Have you been referred or directed to support for your mental wellbeing by a health professional within the last three years?</a:t>
            </a:r>
          </a:p>
          <a:p>
            <a:endParaRPr lang="en-GB" dirty="0"/>
          </a:p>
        </p:txBody>
      </p:sp>
      <p:sp>
        <p:nvSpPr>
          <p:cNvPr id="7" name="Footer Placeholder 6">
            <a:extLst>
              <a:ext uri="{FF2B5EF4-FFF2-40B4-BE49-F238E27FC236}">
                <a16:creationId xmlns:a16="http://schemas.microsoft.com/office/drawing/2014/main" id="{AFF17001-CD98-4D70-9EF2-1C422F875D22}"/>
              </a:ext>
            </a:extLst>
          </p:cNvPr>
          <p:cNvSpPr>
            <a:spLocks noGrp="1"/>
          </p:cNvSpPr>
          <p:nvPr>
            <p:ph type="ftr" sz="quarter" idx="11"/>
          </p:nvPr>
        </p:nvSpPr>
        <p:spPr/>
        <p:txBody>
          <a:bodyPr/>
          <a:lstStyle/>
          <a:p>
            <a:r>
              <a:rPr lang="en-GB"/>
              <a:t>www.neural.org.uk</a:t>
            </a:r>
          </a:p>
        </p:txBody>
      </p:sp>
      <p:sp>
        <p:nvSpPr>
          <p:cNvPr id="8" name="Slide Number Placeholder 7">
            <a:extLst>
              <a:ext uri="{FF2B5EF4-FFF2-40B4-BE49-F238E27FC236}">
                <a16:creationId xmlns:a16="http://schemas.microsoft.com/office/drawing/2014/main" id="{B4B0851A-69AA-4568-A4E4-0873999DFF48}"/>
              </a:ext>
            </a:extLst>
          </p:cNvPr>
          <p:cNvSpPr>
            <a:spLocks noGrp="1"/>
          </p:cNvSpPr>
          <p:nvPr>
            <p:ph type="sldNum" sz="quarter" idx="12"/>
          </p:nvPr>
        </p:nvSpPr>
        <p:spPr/>
        <p:txBody>
          <a:bodyPr/>
          <a:lstStyle/>
          <a:p>
            <a:fld id="{A2013065-5DFA-4EFE-AE2B-40999E7E990A}" type="slidenum">
              <a:rPr lang="en-GB" smtClean="0"/>
              <a:t>9</a:t>
            </a:fld>
            <a:endParaRPr lang="en-GB"/>
          </a:p>
        </p:txBody>
      </p:sp>
      <p:sp>
        <p:nvSpPr>
          <p:cNvPr id="14" name="TextBox 13">
            <a:extLst>
              <a:ext uri="{FF2B5EF4-FFF2-40B4-BE49-F238E27FC236}">
                <a16:creationId xmlns:a16="http://schemas.microsoft.com/office/drawing/2014/main" id="{4C3BB9A4-EB87-413B-848D-B405ABDFA99B}"/>
              </a:ext>
            </a:extLst>
          </p:cNvPr>
          <p:cNvSpPr txBox="1"/>
          <p:nvPr/>
        </p:nvSpPr>
        <p:spPr>
          <a:xfrm>
            <a:off x="864177" y="1607840"/>
            <a:ext cx="5181600" cy="1107996"/>
          </a:xfrm>
          <a:prstGeom prst="rect">
            <a:avLst/>
          </a:prstGeom>
          <a:noFill/>
        </p:spPr>
        <p:txBody>
          <a:bodyPr wrap="square">
            <a:spAutoFit/>
          </a:bodyPr>
          <a:lstStyle/>
          <a:p>
            <a:r>
              <a:rPr lang="en-GB" sz="2200" dirty="0"/>
              <a:t>Have you been asked</a:t>
            </a:r>
            <a:r>
              <a:rPr lang="en-GB" sz="2200" baseline="0" dirty="0"/>
              <a:t> about your mental wellbeing by a health or social care professional in the last three years?</a:t>
            </a:r>
            <a:endParaRPr lang="en-GB" sz="2200" dirty="0"/>
          </a:p>
        </p:txBody>
      </p:sp>
      <p:graphicFrame>
        <p:nvGraphicFramePr>
          <p:cNvPr id="15" name="Table 13">
            <a:extLst>
              <a:ext uri="{FF2B5EF4-FFF2-40B4-BE49-F238E27FC236}">
                <a16:creationId xmlns:a16="http://schemas.microsoft.com/office/drawing/2014/main" id="{F35DB21E-74AF-4E47-B31F-946166B7CA1E}"/>
              </a:ext>
            </a:extLst>
          </p:cNvPr>
          <p:cNvGraphicFramePr>
            <a:graphicFrameLocks noGrp="1"/>
          </p:cNvGraphicFramePr>
          <p:nvPr/>
        </p:nvGraphicFramePr>
        <p:xfrm>
          <a:off x="6276107" y="2906573"/>
          <a:ext cx="5439849" cy="2921349"/>
        </p:xfrm>
        <a:graphic>
          <a:graphicData uri="http://schemas.openxmlformats.org/drawingml/2006/table">
            <a:tbl>
              <a:tblPr firstRow="1" bandRow="1">
                <a:tableStyleId>{69012ECD-51FC-41F1-AA8D-1B2483CD663E}</a:tableStyleId>
              </a:tblPr>
              <a:tblGrid>
                <a:gridCol w="1741814">
                  <a:extLst>
                    <a:ext uri="{9D8B030D-6E8A-4147-A177-3AD203B41FA5}">
                      <a16:colId xmlns:a16="http://schemas.microsoft.com/office/drawing/2014/main" val="1416758787"/>
                    </a:ext>
                  </a:extLst>
                </a:gridCol>
                <a:gridCol w="1100189">
                  <a:extLst>
                    <a:ext uri="{9D8B030D-6E8A-4147-A177-3AD203B41FA5}">
                      <a16:colId xmlns:a16="http://schemas.microsoft.com/office/drawing/2014/main" val="430725348"/>
                    </a:ext>
                  </a:extLst>
                </a:gridCol>
                <a:gridCol w="890054">
                  <a:extLst>
                    <a:ext uri="{9D8B030D-6E8A-4147-A177-3AD203B41FA5}">
                      <a16:colId xmlns:a16="http://schemas.microsoft.com/office/drawing/2014/main" val="379064683"/>
                    </a:ext>
                  </a:extLst>
                </a:gridCol>
                <a:gridCol w="1707792">
                  <a:extLst>
                    <a:ext uri="{9D8B030D-6E8A-4147-A177-3AD203B41FA5}">
                      <a16:colId xmlns:a16="http://schemas.microsoft.com/office/drawing/2014/main" val="2008649929"/>
                    </a:ext>
                  </a:extLst>
                </a:gridCol>
              </a:tblGrid>
              <a:tr h="786716">
                <a:tc>
                  <a:txBody>
                    <a:bodyPr/>
                    <a:lstStyle/>
                    <a:p>
                      <a:endParaRPr lang="en-GB" sz="1600"/>
                    </a:p>
                  </a:txBody>
                  <a:tcPr>
                    <a:lnL w="12700">
                      <a:solidFill>
                        <a:schemeClr val="tx1"/>
                      </a:solidFill>
                    </a:lnL>
                    <a:lnR w="12700">
                      <a:solidFill>
                        <a:schemeClr val="tx1"/>
                      </a:solidFill>
                    </a:lnR>
                    <a:lnT w="12700">
                      <a:solidFill>
                        <a:schemeClr val="tx1"/>
                      </a:solidFill>
                    </a:lnT>
                    <a:lnB w="12700">
                      <a:solidFill>
                        <a:schemeClr val="tx1"/>
                      </a:solidFill>
                    </a:lnB>
                    <a:solidFill>
                      <a:srgbClr val="3A1772"/>
                    </a:solidFill>
                  </a:tcPr>
                </a:tc>
                <a:tc>
                  <a:txBody>
                    <a:bodyPr/>
                    <a:lstStyle/>
                    <a:p>
                      <a:r>
                        <a:rPr lang="en-US" sz="1600"/>
                        <a:t>Adults (%)</a:t>
                      </a:r>
                      <a:endParaRPr lang="en-GB" sz="1600"/>
                    </a:p>
                  </a:txBody>
                  <a:tcPr>
                    <a:lnL w="12700">
                      <a:solidFill>
                        <a:schemeClr val="tx1"/>
                      </a:solidFill>
                    </a:lnL>
                    <a:lnR w="12700">
                      <a:solidFill>
                        <a:schemeClr val="tx1"/>
                      </a:solidFill>
                    </a:lnR>
                    <a:lnT w="12700">
                      <a:solidFill>
                        <a:schemeClr val="tx1"/>
                      </a:solidFill>
                    </a:lnT>
                    <a:lnB w="12700">
                      <a:solidFill>
                        <a:schemeClr val="tx1"/>
                      </a:solidFill>
                    </a:lnB>
                    <a:solidFill>
                      <a:srgbClr val="3A1772"/>
                    </a:solidFill>
                  </a:tcPr>
                </a:tc>
                <a:tc>
                  <a:txBody>
                    <a:bodyPr/>
                    <a:lstStyle/>
                    <a:p>
                      <a:r>
                        <a:rPr lang="en-US" sz="1600"/>
                        <a:t>CYP (%)</a:t>
                      </a:r>
                      <a:endParaRPr lang="en-GB" sz="1600"/>
                    </a:p>
                  </a:txBody>
                  <a:tcPr>
                    <a:lnL w="12700">
                      <a:solidFill>
                        <a:schemeClr val="tx1"/>
                      </a:solidFill>
                    </a:lnL>
                    <a:lnR w="12700">
                      <a:solidFill>
                        <a:schemeClr val="tx1"/>
                      </a:solidFill>
                    </a:lnR>
                    <a:lnT w="12700">
                      <a:solidFill>
                        <a:schemeClr val="tx1"/>
                      </a:solidFill>
                    </a:lnT>
                    <a:lnB w="12700">
                      <a:solidFill>
                        <a:schemeClr val="tx1"/>
                      </a:solidFill>
                    </a:lnB>
                    <a:solidFill>
                      <a:srgbClr val="3A1772"/>
                    </a:solidFill>
                  </a:tcPr>
                </a:tc>
                <a:tc>
                  <a:txBody>
                    <a:bodyPr/>
                    <a:lstStyle/>
                    <a:p>
                      <a:r>
                        <a:rPr lang="en-US" sz="1600"/>
                        <a:t>2018/19 (%)</a:t>
                      </a:r>
                      <a:endParaRPr lang="en-GB" sz="1600"/>
                    </a:p>
                  </a:txBody>
                  <a:tcPr>
                    <a:lnL w="12700">
                      <a:solidFill>
                        <a:schemeClr val="tx1"/>
                      </a:solidFill>
                    </a:lnL>
                    <a:lnR w="12700">
                      <a:solidFill>
                        <a:schemeClr val="tx1"/>
                      </a:solidFill>
                    </a:lnR>
                    <a:lnT w="12700">
                      <a:solidFill>
                        <a:schemeClr val="tx1"/>
                      </a:solidFill>
                    </a:lnT>
                    <a:lnB w="12700">
                      <a:solidFill>
                        <a:schemeClr val="tx1"/>
                      </a:solidFill>
                    </a:lnB>
                    <a:solidFill>
                      <a:srgbClr val="3A1772"/>
                    </a:solidFill>
                  </a:tcPr>
                </a:tc>
                <a:extLst>
                  <a:ext uri="{0D108BD9-81ED-4DB2-BD59-A6C34878D82A}">
                    <a16:rowId xmlns:a16="http://schemas.microsoft.com/office/drawing/2014/main" val="2979430251"/>
                  </a:ext>
                </a:extLst>
              </a:tr>
              <a:tr h="488778">
                <a:tc>
                  <a:txBody>
                    <a:bodyPr/>
                    <a:lstStyle/>
                    <a:p>
                      <a:r>
                        <a:rPr lang="en-US" sz="1600"/>
                        <a:t>Yes</a:t>
                      </a:r>
                      <a:endParaRPr lang="en-GB" sz="1600"/>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a:t>23%</a:t>
                      </a:r>
                      <a:endParaRPr lang="en-GB" sz="1600"/>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a:t>39%</a:t>
                      </a:r>
                      <a:endParaRPr lang="en-GB" sz="1600"/>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a:t>26%</a:t>
                      </a:r>
                      <a:endParaRPr lang="en-GB" sz="1600"/>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604348232"/>
                  </a:ext>
                </a:extLst>
              </a:tr>
              <a:tr h="786716">
                <a:tc>
                  <a:txBody>
                    <a:bodyPr/>
                    <a:lstStyle/>
                    <a:p>
                      <a:r>
                        <a:rPr lang="en-US" sz="1600" b="1"/>
                        <a:t>No, but I would have liked this</a:t>
                      </a:r>
                      <a:endParaRPr lang="en-GB" sz="1600" b="1"/>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b="1"/>
                        <a:t>36%</a:t>
                      </a:r>
                      <a:endParaRPr lang="en-GB" sz="1600" b="1"/>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b="1"/>
                        <a:t>36%</a:t>
                      </a:r>
                      <a:endParaRPr lang="en-GB" sz="1600" b="1"/>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b="1"/>
                        <a:t>30%</a:t>
                      </a:r>
                      <a:endParaRPr lang="en-GB" sz="1600" b="1"/>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802857060"/>
                  </a:ext>
                </a:extLst>
              </a:tr>
              <a:tr h="859139">
                <a:tc>
                  <a:txBody>
                    <a:bodyPr/>
                    <a:lstStyle/>
                    <a:p>
                      <a:r>
                        <a:rPr lang="en-US" sz="1600"/>
                        <a:t>No, and I did not want/ need this</a:t>
                      </a:r>
                      <a:endParaRPr lang="en-GB" sz="1600"/>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a:t>41%</a:t>
                      </a:r>
                      <a:endParaRPr lang="en-GB" sz="1600"/>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a:t>25%</a:t>
                      </a:r>
                      <a:endParaRPr lang="en-GB" sz="1600"/>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dirty="0"/>
                        <a:t>44%</a:t>
                      </a:r>
                      <a:endParaRPr lang="en-GB" sz="1600" dirty="0"/>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013802654"/>
                  </a:ext>
                </a:extLst>
              </a:tr>
            </a:tbl>
          </a:graphicData>
        </a:graphic>
      </p:graphicFrame>
    </p:spTree>
    <p:extLst>
      <p:ext uri="{BB962C8B-B14F-4D97-AF65-F5344CB8AC3E}">
        <p14:creationId xmlns:p14="http://schemas.microsoft.com/office/powerpoint/2010/main" val="625987352"/>
      </p:ext>
    </p:extLst>
  </p:cSld>
  <p:clrMapOvr>
    <a:masterClrMapping/>
  </p:clrMapOvr>
</p:sld>
</file>

<file path=ppt/theme/theme1.xml><?xml version="1.0" encoding="utf-8"?>
<a:theme xmlns:a="http://schemas.openxmlformats.org/drawingml/2006/main" name="Office Theme">
  <a:themeElements>
    <a:clrScheme name="The Neurological Alliance FEB 2022">
      <a:dk1>
        <a:srgbClr val="000000"/>
      </a:dk1>
      <a:lt1>
        <a:srgbClr val="FFFFF0"/>
      </a:lt1>
      <a:dk2>
        <a:srgbClr val="3A1772"/>
      </a:dk2>
      <a:lt2>
        <a:srgbClr val="FFFFFF"/>
      </a:lt2>
      <a:accent1>
        <a:srgbClr val="806FAD"/>
      </a:accent1>
      <a:accent2>
        <a:srgbClr val="CEC8E2"/>
      </a:accent2>
      <a:accent3>
        <a:srgbClr val="A5A5A5"/>
      </a:accent3>
      <a:accent4>
        <a:srgbClr val="E7AE12"/>
      </a:accent4>
      <a:accent5>
        <a:srgbClr val="3C3C3C"/>
      </a:accent5>
      <a:accent6>
        <a:srgbClr val="A18FC4"/>
      </a:accent6>
      <a:hlink>
        <a:srgbClr val="E7AE12"/>
      </a:hlink>
      <a:folHlink>
        <a:srgbClr val="954F72"/>
      </a:folHlink>
    </a:clrScheme>
    <a:fontScheme name="Custom 1">
      <a:majorFont>
        <a:latin typeface="Cairo"/>
        <a:ea typeface=""/>
        <a:cs typeface=""/>
      </a:majorFont>
      <a:minorFont>
        <a:latin typeface="Cai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2022" id="{A62B7B93-FCB6-429B-A37D-2C69F6DEA7D2}" vid="{7DCB9507-798C-4852-A3E0-F840015739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45DE802413954EBD0F3660FAA6DB34" ma:contentTypeVersion="11" ma:contentTypeDescription="Create a new document." ma:contentTypeScope="" ma:versionID="c429d6fa31c808bb993467ab960f3bd3">
  <xsd:schema xmlns:xsd="http://www.w3.org/2001/XMLSchema" xmlns:xs="http://www.w3.org/2001/XMLSchema" xmlns:p="http://schemas.microsoft.com/office/2006/metadata/properties" xmlns:ns2="40b031c4-e369-4737-9dc3-9af51aa0611a" xmlns:ns3="7d609ca6-bb84-47f6-b8ea-5d00926bce3a" targetNamespace="http://schemas.microsoft.com/office/2006/metadata/properties" ma:root="true" ma:fieldsID="7e28d67ce0f36bd543901b5048984de1" ns2:_="" ns3:_="">
    <xsd:import namespace="40b031c4-e369-4737-9dc3-9af51aa0611a"/>
    <xsd:import namespace="7d609ca6-bb84-47f6-b8ea-5d00926bce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EventHashCode" minOccurs="0"/>
                <xsd:element ref="ns2:MediaServiceGenerationTime"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b031c4-e369-4737-9dc3-9af51aa0611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609ca6-bb84-47f6-b8ea-5d00926bce3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64F64C-D6B1-4229-A1F4-3D88D50754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b031c4-e369-4737-9dc3-9af51aa0611a"/>
    <ds:schemaRef ds:uri="7d609ca6-bb84-47f6-b8ea-5d00926bce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90AC9E-2146-445F-ADDC-DF2D0D05CE07}">
  <ds:schemaRefs>
    <ds:schemaRef ds:uri="http://www.w3.org/XML/1998/namespace"/>
    <ds:schemaRef ds:uri="http://purl.org/dc/dcmityp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purl.org/dc/elements/1.1/"/>
    <ds:schemaRef ds:uri="7d609ca6-bb84-47f6-b8ea-5d00926bce3a"/>
    <ds:schemaRef ds:uri="40b031c4-e369-4737-9dc3-9af51aa0611a"/>
    <ds:schemaRef ds:uri="http://purl.org/dc/terms/"/>
  </ds:schemaRefs>
</ds:datastoreItem>
</file>

<file path=customXml/itemProps3.xml><?xml version="1.0" encoding="utf-8"?>
<ds:datastoreItem xmlns:ds="http://schemas.openxmlformats.org/officeDocument/2006/customXml" ds:itemID="{57186D99-C67F-42D8-B184-4192C2F9A8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7257</TotalTime>
  <Words>1675</Words>
  <Application>Microsoft Office PowerPoint</Application>
  <PresentationFormat>Widescreen</PresentationFormat>
  <Paragraphs>179</Paragraphs>
  <Slides>20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Cairo Light</vt:lpstr>
      <vt:lpstr>Cairo</vt:lpstr>
      <vt:lpstr>Arial</vt:lpstr>
      <vt:lpstr>Calibri</vt:lpstr>
      <vt:lpstr>Office Theme</vt:lpstr>
      <vt:lpstr>The value of action: mitigating the impact of neurological conditions</vt:lpstr>
      <vt:lpstr>About the Neurological Alliance</vt:lpstr>
      <vt:lpstr>PowerPoint Presentation</vt:lpstr>
      <vt:lpstr>About neurological conditions</vt:lpstr>
      <vt:lpstr>Poll</vt:lpstr>
      <vt:lpstr>Estimating the economic impact of neuro conditions</vt:lpstr>
      <vt:lpstr>About My Neuro Survey </vt:lpstr>
      <vt:lpstr>Who responded?</vt:lpstr>
      <vt:lpstr>Too many people are not being asked about, signposted or referred to support for their mental wellbeing</vt:lpstr>
      <vt:lpstr>Key services are not always being offered</vt:lpstr>
      <vt:lpstr>Too many people continue to face long waits to see specialists and get a diagnosis</vt:lpstr>
      <vt:lpstr>Impact of neurological condition by deprivation</vt:lpstr>
      <vt:lpstr>Key public policy initiatives</vt:lpstr>
      <vt:lpstr>PowerPoint Presentation</vt:lpstr>
      <vt:lpstr>#BackThe1in6 and #NeuroChampions</vt:lpstr>
      <vt:lpstr>Delivering change - UK Neuro Forum</vt:lpstr>
      <vt:lpstr>Parliamentary Neuro Reception</vt:lpstr>
      <vt:lpstr>Brain health and public policy</vt:lpstr>
      <vt:lpstr>Final thoughts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Miranda Lloyd</dc:creator>
  <cp:lastModifiedBy>Georgina Carr</cp:lastModifiedBy>
  <cp:revision>18</cp:revision>
  <dcterms:created xsi:type="dcterms:W3CDTF">2022-02-15T10:14:25Z</dcterms:created>
  <dcterms:modified xsi:type="dcterms:W3CDTF">2025-03-12T17:58:41Z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0x0101002945DE802413954EBD0F3660FAA6DB34</vt:lpwstr>
  </property>
</Properties>
</file>