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49"/>
  </p:notesMasterIdLst>
  <p:sldIdLst>
    <p:sldId id="256" r:id="rId2"/>
    <p:sldId id="261" r:id="rId3"/>
    <p:sldId id="271" r:id="rId4"/>
    <p:sldId id="315" r:id="rId5"/>
    <p:sldId id="269" r:id="rId6"/>
    <p:sldId id="314" r:id="rId7"/>
    <p:sldId id="311" r:id="rId8"/>
    <p:sldId id="312" r:id="rId9"/>
    <p:sldId id="313" r:id="rId10"/>
    <p:sldId id="276" r:id="rId11"/>
    <p:sldId id="305" r:id="rId12"/>
    <p:sldId id="316" r:id="rId13"/>
    <p:sldId id="268" r:id="rId14"/>
    <p:sldId id="317" r:id="rId15"/>
    <p:sldId id="270" r:id="rId16"/>
    <p:sldId id="278" r:id="rId17"/>
    <p:sldId id="273" r:id="rId18"/>
    <p:sldId id="274" r:id="rId19"/>
    <p:sldId id="280" r:id="rId20"/>
    <p:sldId id="282" r:id="rId21"/>
    <p:sldId id="283" r:id="rId22"/>
    <p:sldId id="275" r:id="rId23"/>
    <p:sldId id="277" r:id="rId24"/>
    <p:sldId id="264" r:id="rId25"/>
    <p:sldId id="286" r:id="rId26"/>
    <p:sldId id="291" r:id="rId27"/>
    <p:sldId id="292" r:id="rId28"/>
    <p:sldId id="290" r:id="rId29"/>
    <p:sldId id="287" r:id="rId30"/>
    <p:sldId id="284" r:id="rId31"/>
    <p:sldId id="285" r:id="rId32"/>
    <p:sldId id="288" r:id="rId33"/>
    <p:sldId id="295" r:id="rId34"/>
    <p:sldId id="294" r:id="rId35"/>
    <p:sldId id="298" r:id="rId36"/>
    <p:sldId id="296" r:id="rId37"/>
    <p:sldId id="297" r:id="rId38"/>
    <p:sldId id="310" r:id="rId39"/>
    <p:sldId id="306" r:id="rId40"/>
    <p:sldId id="309" r:id="rId41"/>
    <p:sldId id="308" r:id="rId42"/>
    <p:sldId id="299" r:id="rId43"/>
    <p:sldId id="293" r:id="rId44"/>
    <p:sldId id="300" r:id="rId45"/>
    <p:sldId id="303" r:id="rId46"/>
    <p:sldId id="301" r:id="rId47"/>
    <p:sldId id="302" r:id="rId48"/>
  </p:sldIdLst>
  <p:sldSz cx="12192000" cy="6858000"/>
  <p:notesSz cx="6858000" cy="9144000"/>
  <p:embeddedFontLst>
    <p:embeddedFont>
      <p:font typeface="Lato" panose="020F050202020403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92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768906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1491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8037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8393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59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288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451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8059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794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1904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1975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232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159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634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4402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0472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5240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4811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1302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9352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8708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792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644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9088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6459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3629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1318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5112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1423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6263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5289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926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64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596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1542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6720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0320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9995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391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265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612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5104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275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3216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 name="Google Shape;13;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4" name="Google Shape;14;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5" name="Google Shape;15;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9" name="Google Shape;19;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20" name="Google Shape;20;p2"/>
          <p:cNvPicPr preferRelativeResize="0"/>
          <p:nvPr/>
        </p:nvPicPr>
        <p:blipFill rotWithShape="1">
          <a:blip r:embed="rId6">
            <a:alphaModFix/>
          </a:blip>
          <a:srcRect/>
          <a:stretch/>
        </p:blipFill>
        <p:spPr>
          <a:xfrm>
            <a:off x="402422" y="343373"/>
            <a:ext cx="3892160" cy="3886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0"/>
        <p:cNvGrpSpPr/>
        <p:nvPr/>
      </p:nvGrpSpPr>
      <p:grpSpPr>
        <a:xfrm>
          <a:off x="0" y="0"/>
          <a:ext cx="0" cy="0"/>
          <a:chOff x="0" y="0"/>
          <a:chExt cx="0" cy="0"/>
        </a:xfrm>
      </p:grpSpPr>
      <p:pic>
        <p:nvPicPr>
          <p:cNvPr id="51" name="Google Shape;51;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2" name="Google Shape;52;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53" name="Google Shape;53;p7"/>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55" name="Google Shape;55;p7"/>
          <p:cNvPicPr preferRelativeResize="0"/>
          <p:nvPr/>
        </p:nvPicPr>
        <p:blipFill rotWithShape="1">
          <a:blip r:embed="rId4">
            <a:alphaModFix/>
          </a:blip>
          <a:srcRect/>
          <a:stretch/>
        </p:blipFill>
        <p:spPr>
          <a:xfrm rot="-9311719">
            <a:off x="10164502" y="1227960"/>
            <a:ext cx="1342276" cy="1285674"/>
          </a:xfrm>
          <a:prstGeom prst="rect">
            <a:avLst/>
          </a:prstGeom>
          <a:noFill/>
          <a:ln>
            <a:noFill/>
          </a:ln>
        </p:spPr>
      </p:pic>
      <p:pic>
        <p:nvPicPr>
          <p:cNvPr id="56" name="Google Shape;56;p7"/>
          <p:cNvPicPr preferRelativeResize="0"/>
          <p:nvPr/>
        </p:nvPicPr>
        <p:blipFill rotWithShape="1">
          <a:blip r:embed="rId5">
            <a:alphaModFix/>
          </a:blip>
          <a:srcRect l="8151" b="33143"/>
          <a:stretch/>
        </p:blipFill>
        <p:spPr>
          <a:xfrm>
            <a:off x="1" y="4480660"/>
            <a:ext cx="3091180" cy="2377341"/>
          </a:xfrm>
          <a:prstGeom prst="rect">
            <a:avLst/>
          </a:prstGeom>
          <a:noFill/>
          <a:ln>
            <a:noFill/>
          </a:ln>
        </p:spPr>
      </p:pic>
      <p:pic>
        <p:nvPicPr>
          <p:cNvPr id="57" name="Google Shape;57;p7"/>
          <p:cNvPicPr preferRelativeResize="0"/>
          <p:nvPr/>
        </p:nvPicPr>
        <p:blipFill rotWithShape="1">
          <a:blip r:embed="rId6">
            <a:alphaModFix/>
          </a:blip>
          <a:srcRect/>
          <a:stretch/>
        </p:blipFill>
        <p:spPr>
          <a:xfrm>
            <a:off x="402422" y="343231"/>
            <a:ext cx="3892160" cy="3889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6"/>
        <p:cNvGrpSpPr/>
        <p:nvPr/>
      </p:nvGrpSpPr>
      <p:grpSpPr>
        <a:xfrm>
          <a:off x="0" y="0"/>
          <a:ext cx="0" cy="0"/>
          <a:chOff x="0" y="0"/>
          <a:chExt cx="0" cy="0"/>
        </a:xfrm>
      </p:grpSpPr>
      <p:pic>
        <p:nvPicPr>
          <p:cNvPr id="67" name="Google Shape;67;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8" name="Google Shape;68;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69" name="Google Shape;69;p9"/>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70" name="Google Shape;70;p9"/>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71" name="Google Shape;71;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73" name="Google Shape;73;p9"/>
          <p:cNvPicPr preferRelativeResize="0"/>
          <p:nvPr/>
        </p:nvPicPr>
        <p:blipFill rotWithShape="1">
          <a:blip r:embed="rId6">
            <a:alphaModFix/>
          </a:blip>
          <a:srcRect/>
          <a:stretch/>
        </p:blipFill>
        <p:spPr>
          <a:xfrm>
            <a:off x="402422" y="343231"/>
            <a:ext cx="3892160" cy="3889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6" name="Google Shape;76;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77" name="Google Shape;77;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78" name="Google Shape;78;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79" name="Google Shape;7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80" name="Google Shape;80;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1" name="Google Shape;81;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 name="Google Shape;82;p10"/>
          <p:cNvPicPr preferRelativeResize="0"/>
          <p:nvPr/>
        </p:nvPicPr>
        <p:blipFill rotWithShape="1">
          <a:blip r:embed="rId6">
            <a:alphaModFix/>
          </a:blip>
          <a:srcRect/>
          <a:stretch/>
        </p:blipFill>
        <p:spPr>
          <a:xfrm>
            <a:off x="402422" y="343373"/>
            <a:ext cx="3892160" cy="38864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rcnwc@liverpool.ac.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mailto:arcnwc@liveprool.ac.uk"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151555" y="5387964"/>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GB" sz="4800" b="1" dirty="0">
                <a:latin typeface="+mn-lt"/>
                <a:ea typeface="Lato"/>
                <a:cs typeface="Lato"/>
                <a:sym typeface="Lato"/>
              </a:rPr>
              <a:t>Welcome to the</a:t>
            </a:r>
            <a:br>
              <a:rPr lang="en-GB" sz="4800" b="1" dirty="0">
                <a:latin typeface="+mn-lt"/>
                <a:ea typeface="Lato"/>
                <a:cs typeface="Lato"/>
                <a:sym typeface="Lato"/>
              </a:rPr>
            </a:br>
            <a:br>
              <a:rPr lang="en-GB" sz="4800" b="1" dirty="0">
                <a:latin typeface="+mn-lt"/>
                <a:ea typeface="Lato"/>
                <a:cs typeface="Lato"/>
                <a:sym typeface="Lato"/>
              </a:rPr>
            </a:br>
            <a:r>
              <a:rPr lang="en-GB" sz="4800" b="1" dirty="0">
                <a:latin typeface="+mn-lt"/>
                <a:ea typeface="Lato"/>
                <a:cs typeface="Lato"/>
                <a:sym typeface="Lato"/>
              </a:rPr>
              <a:t>September 2024 ARCFEST!</a:t>
            </a:r>
            <a:br>
              <a:rPr lang="en-GB" sz="4800" b="1" dirty="0">
                <a:latin typeface="+mn-lt"/>
                <a:ea typeface="Lato"/>
                <a:cs typeface="Lato"/>
                <a:sym typeface="Lato"/>
              </a:rPr>
            </a:br>
            <a:br>
              <a:rPr lang="en-GB" sz="4800" b="1" dirty="0">
                <a:latin typeface="+mn-lt"/>
                <a:ea typeface="Lato"/>
                <a:cs typeface="Lato"/>
                <a:sym typeface="Lato"/>
              </a:rPr>
            </a:br>
            <a:br>
              <a:rPr lang="en-GB" sz="4800" b="1" dirty="0">
                <a:latin typeface="+mn-lt"/>
                <a:ea typeface="Lato"/>
                <a:cs typeface="Lato"/>
                <a:sym typeface="Lato"/>
              </a:rPr>
            </a:br>
            <a:r>
              <a:rPr lang="en-GB" sz="3200" b="1" dirty="0">
                <a:latin typeface="+mn-lt"/>
                <a:ea typeface="Lato"/>
                <a:cs typeface="Lato"/>
                <a:sym typeface="Lato"/>
              </a:rPr>
              <a:t>@arc_nwc</a:t>
            </a:r>
            <a:br>
              <a:rPr lang="en-GB" sz="4800" b="1" dirty="0">
                <a:latin typeface="+mn-lt"/>
                <a:ea typeface="Lato"/>
                <a:cs typeface="Lato"/>
                <a:sym typeface="Lato"/>
              </a:rPr>
            </a:br>
            <a:r>
              <a:rPr lang="en-GB" sz="3200" b="1" dirty="0">
                <a:latin typeface="+mn-lt"/>
                <a:ea typeface="Lato"/>
                <a:cs typeface="Lato"/>
                <a:sym typeface="Lato"/>
              </a:rPr>
              <a:t>#implementequity</a:t>
            </a:r>
            <a:br>
              <a:rPr lang="en-GB" sz="3200" b="1" dirty="0">
                <a:latin typeface="+mn-lt"/>
                <a:ea typeface="Lato"/>
                <a:cs typeface="Lato"/>
                <a:sym typeface="Lato"/>
              </a:rPr>
            </a:br>
            <a:endParaRPr sz="3200" b="1" dirty="0">
              <a:latin typeface="+mn-lt"/>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5B91462D-C50D-2474-B7F2-58EAEC654CB4}"/>
              </a:ext>
            </a:extLst>
          </p:cNvPr>
          <p:cNvSpPr>
            <a:spLocks noGrp="1"/>
          </p:cNvSpPr>
          <p:nvPr>
            <p:ph type="title"/>
          </p:nvPr>
        </p:nvSpPr>
        <p:spPr>
          <a:xfrm>
            <a:off x="1767310" y="1256927"/>
            <a:ext cx="9159240" cy="1325563"/>
          </a:xfrm>
        </p:spPr>
        <p:txBody>
          <a:bodyPr/>
          <a:lstStyle/>
          <a:p>
            <a:r>
              <a:rPr lang="en-US" sz="2800" b="1" dirty="0"/>
              <a:t>Updates from 2024 ARCFESTs</a:t>
            </a:r>
            <a:br>
              <a:rPr lang="en-US" sz="2800" b="1" dirty="0"/>
            </a:br>
            <a:r>
              <a:rPr lang="en-US" sz="2800" b="1" dirty="0"/>
              <a:t>June </a:t>
            </a:r>
            <a:r>
              <a:rPr lang="en-US" sz="2800" b="1" i="1" dirty="0"/>
              <a:t>2024 – Health Inequalities in Unplanned Care</a:t>
            </a:r>
            <a:br>
              <a:rPr lang="en-US" sz="3200" b="1" dirty="0"/>
            </a:br>
            <a:br>
              <a:rPr lang="en-US" sz="3200" b="1" dirty="0"/>
            </a:br>
            <a:endParaRPr lang="en-GB" sz="3200" b="1" dirty="0"/>
          </a:p>
        </p:txBody>
      </p:sp>
      <p:sp>
        <p:nvSpPr>
          <p:cNvPr id="5" name="TextBox 4">
            <a:extLst>
              <a:ext uri="{FF2B5EF4-FFF2-40B4-BE49-F238E27FC236}">
                <a16:creationId xmlns:a16="http://schemas.microsoft.com/office/drawing/2014/main" id="{ADC85E46-48AD-E091-4DD0-90DFF0C6A603}"/>
              </a:ext>
            </a:extLst>
          </p:cNvPr>
          <p:cNvSpPr txBox="1"/>
          <p:nvPr/>
        </p:nvSpPr>
        <p:spPr>
          <a:xfrm>
            <a:off x="1767310" y="2249424"/>
            <a:ext cx="9976104" cy="4608576"/>
          </a:xfrm>
          <a:prstGeom prst="rect">
            <a:avLst/>
          </a:prstGeom>
          <a:solidFill>
            <a:srgbClr val="ABDDDF"/>
          </a:solidFill>
        </p:spPr>
        <p:txBody>
          <a:bodyPr wrap="square" rtlCol="0">
            <a:spAutoFit/>
          </a:bodyPr>
          <a:lstStyle/>
          <a:p>
            <a:pPr lvl="1"/>
            <a:r>
              <a:rPr lang="en-GB" sz="2000" dirty="0">
                <a:solidFill>
                  <a:srgbClr val="193E72"/>
                </a:solidFill>
                <a:sym typeface="Lato"/>
              </a:rPr>
              <a:t>- Accident &amp; Emergency bypass pathway for people with special palliative care </a:t>
            </a:r>
            <a:r>
              <a:rPr lang="en-GB" sz="2000" dirty="0">
                <a:solidFill>
                  <a:srgbClr val="193E72"/>
                </a:solidFill>
              </a:rPr>
              <a:t>to link up with parallel work – </a:t>
            </a:r>
            <a:r>
              <a:rPr lang="en-GB" sz="2000" i="1" dirty="0">
                <a:solidFill>
                  <a:srgbClr val="193E72"/>
                </a:solidFill>
              </a:rPr>
              <a:t>“Care Planning assessments on the Emergency Floor”</a:t>
            </a:r>
          </a:p>
          <a:p>
            <a:pPr lvl="1"/>
            <a:endParaRPr lang="en-GB" sz="2000" dirty="0">
              <a:solidFill>
                <a:srgbClr val="193E72"/>
              </a:solidFill>
            </a:endParaRPr>
          </a:p>
          <a:p>
            <a:pPr lvl="1"/>
            <a:r>
              <a:rPr lang="en-GB" sz="2000" dirty="0">
                <a:solidFill>
                  <a:srgbClr val="193E72"/>
                </a:solidFill>
              </a:rPr>
              <a:t>- Focusing on how palliative care staff can integrate with A&amp;E staff now being discussed at Specialist Palliative Care Review for St Helens and Merseyside Trust </a:t>
            </a:r>
          </a:p>
          <a:p>
            <a:pPr lvl="1"/>
            <a:endParaRPr lang="en-GB" sz="2000" dirty="0">
              <a:solidFill>
                <a:srgbClr val="193E72"/>
              </a:solidFill>
            </a:endParaRPr>
          </a:p>
          <a:p>
            <a:pPr lvl="1"/>
            <a:r>
              <a:rPr lang="en-GB" sz="2000" dirty="0">
                <a:solidFill>
                  <a:srgbClr val="193E72"/>
                </a:solidFill>
              </a:rPr>
              <a:t>- Halton &amp; Warrington NHS keen to be involved in any future work</a:t>
            </a:r>
          </a:p>
          <a:p>
            <a:pPr lvl="1"/>
            <a:endParaRPr lang="en-GB" sz="2000" dirty="0">
              <a:solidFill>
                <a:srgbClr val="193E72"/>
              </a:solidFill>
            </a:endParaRPr>
          </a:p>
          <a:p>
            <a:pPr lvl="1"/>
            <a:r>
              <a:rPr lang="en-GB" sz="2000" dirty="0">
                <a:solidFill>
                  <a:srgbClr val="193E72"/>
                </a:solidFill>
              </a:rPr>
              <a:t>- Correct “coding” in community palliative care could trigger a pathway</a:t>
            </a:r>
          </a:p>
          <a:p>
            <a:pPr lvl="1"/>
            <a:endParaRPr lang="en-GB" sz="2000" dirty="0">
              <a:solidFill>
                <a:srgbClr val="193E72"/>
              </a:solidFill>
            </a:endParaRPr>
          </a:p>
          <a:p>
            <a:pPr lvl="1"/>
            <a:r>
              <a:rPr lang="en-GB" sz="2000" dirty="0">
                <a:solidFill>
                  <a:srgbClr val="193E72"/>
                </a:solidFill>
              </a:rPr>
              <a:t>- Development outcomes: providing information for families/carers on “what dying looks like”, better patient care and safety, reducing burden on carers, increase the number of people dying in the place of their choice.</a:t>
            </a:r>
          </a:p>
          <a:p>
            <a:endParaRPr lang="en-GB" sz="24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6362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6" name="Title 4"/>
          <p:cNvSpPr>
            <a:spLocks noGrp="1"/>
          </p:cNvSpPr>
          <p:nvPr>
            <p:ph type="title"/>
          </p:nvPr>
        </p:nvSpPr>
        <p:spPr>
          <a:xfrm>
            <a:off x="-347472" y="3794760"/>
            <a:ext cx="12207240" cy="1325563"/>
          </a:xfrm>
        </p:spPr>
        <p:txBody>
          <a:bodyPr>
            <a:noAutofit/>
          </a:bodyPr>
          <a:lstStyle/>
          <a:p>
            <a:pPr lvl="0" algn="ctr"/>
            <a:r>
              <a:rPr lang="en-GB" sz="2800" b="1" dirty="0"/>
              <a:t>Next ARCFEST </a:t>
            </a:r>
            <a:br>
              <a:rPr lang="en-GB" sz="2800" b="1" dirty="0"/>
            </a:br>
            <a:br>
              <a:rPr lang="en-GB" sz="2800" b="1" dirty="0"/>
            </a:br>
            <a:r>
              <a:rPr lang="en-GB" sz="2800" b="1" dirty="0"/>
              <a:t>10</a:t>
            </a:r>
            <a:r>
              <a:rPr lang="en-GB" sz="2800" b="1" baseline="30000" dirty="0"/>
              <a:t>th</a:t>
            </a:r>
            <a:r>
              <a:rPr lang="en-GB" sz="2800" b="1" dirty="0"/>
              <a:t> December 2024 in Runcorn (hybrid)</a:t>
            </a:r>
            <a:br>
              <a:rPr lang="en-GB" sz="2800" b="1" dirty="0"/>
            </a:br>
            <a:br>
              <a:rPr lang="en-GB" sz="2800" b="1" dirty="0"/>
            </a:br>
            <a:r>
              <a:rPr lang="en-GB" sz="2800" b="1" dirty="0"/>
              <a:t>BRAIN HEALTH</a:t>
            </a:r>
            <a:br>
              <a:rPr lang="en-GB" sz="2800" b="1" dirty="0"/>
            </a:br>
            <a:br>
              <a:rPr lang="en-GB" sz="2800" b="1" dirty="0"/>
            </a:br>
            <a:r>
              <a:rPr lang="en-GB" sz="2400" b="1" dirty="0"/>
              <a:t>Please get in touch with your ideas</a:t>
            </a:r>
            <a:br>
              <a:rPr lang="en-GB" sz="2400" b="1" dirty="0"/>
            </a:br>
            <a:br>
              <a:rPr lang="en-GB" sz="2400" b="1" dirty="0"/>
            </a:br>
            <a:r>
              <a:rPr lang="en-GB" sz="2400" b="1" dirty="0">
                <a:hlinkClick r:id="rId3"/>
              </a:rPr>
              <a:t>arcnwc@liverpool.ac.uk</a:t>
            </a:r>
            <a:r>
              <a:rPr lang="en-GB" sz="2400" b="1" dirty="0"/>
              <a:t> </a:t>
            </a:r>
            <a:br>
              <a:rPr lang="en-GB" sz="2800" b="1" dirty="0"/>
            </a:br>
            <a:br>
              <a:rPr lang="en-GB" sz="2400" b="1" dirty="0"/>
            </a:br>
            <a:br>
              <a:rPr lang="en-GB" dirty="0"/>
            </a:br>
            <a:endParaRPr lang="en-GB" sz="2400" dirty="0"/>
          </a:p>
        </p:txBody>
      </p:sp>
    </p:spTree>
    <p:extLst>
      <p:ext uri="{BB962C8B-B14F-4D97-AF65-F5344CB8AC3E}">
        <p14:creationId xmlns:p14="http://schemas.microsoft.com/office/powerpoint/2010/main" val="1342321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616714"/>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US" sz="4800" b="1" dirty="0">
                <a:latin typeface="+mn-lt"/>
                <a:ea typeface="Lato"/>
                <a:cs typeface="Lato"/>
                <a:sym typeface="Lato"/>
              </a:rPr>
              <a:t>Priorities for ARC NWC until end March 2026</a:t>
            </a:r>
            <a:br>
              <a:rPr lang="en-US" sz="4800" b="1" dirty="0">
                <a:latin typeface="+mn-lt"/>
                <a:ea typeface="Lato"/>
                <a:cs typeface="Lato"/>
                <a:sym typeface="Lato"/>
              </a:rPr>
            </a:br>
            <a:endParaRPr sz="4800" b="1" dirty="0">
              <a:latin typeface="+mn-lt"/>
              <a:ea typeface="Lato"/>
              <a:cs typeface="Lato"/>
              <a:sym typeface="Lato"/>
            </a:endParaRPr>
          </a:p>
        </p:txBody>
      </p:sp>
    </p:spTree>
    <p:extLst>
      <p:ext uri="{BB962C8B-B14F-4D97-AF65-F5344CB8AC3E}">
        <p14:creationId xmlns:p14="http://schemas.microsoft.com/office/powerpoint/2010/main" val="362293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6" name="Title 4"/>
          <p:cNvSpPr>
            <a:spLocks noGrp="1"/>
          </p:cNvSpPr>
          <p:nvPr>
            <p:ph type="title"/>
          </p:nvPr>
        </p:nvSpPr>
        <p:spPr>
          <a:xfrm>
            <a:off x="1835266" y="3140209"/>
            <a:ext cx="10098116" cy="1325563"/>
          </a:xfrm>
        </p:spPr>
        <p:txBody>
          <a:bodyPr>
            <a:noAutofit/>
          </a:bodyPr>
          <a:lstStyle/>
          <a:p>
            <a:pPr lvl="0"/>
            <a:br>
              <a:rPr lang="en-GB" sz="2400" b="1" dirty="0"/>
            </a:br>
            <a:r>
              <a:rPr lang="en-GB" sz="2800" dirty="0"/>
              <a:t>- Speeding up Implementation of our findings</a:t>
            </a:r>
            <a:br>
              <a:rPr lang="en-GB" sz="2800" dirty="0"/>
            </a:br>
            <a:br>
              <a:rPr lang="en-GB" sz="2800" dirty="0"/>
            </a:br>
            <a:r>
              <a:rPr lang="en-GB" sz="2800" dirty="0"/>
              <a:t>- Disseminating the Impact of our work for wider uptake</a:t>
            </a:r>
            <a:br>
              <a:rPr lang="en-GB" sz="2800" dirty="0"/>
            </a:br>
            <a:br>
              <a:rPr lang="en-GB" sz="2800" dirty="0"/>
            </a:br>
            <a:r>
              <a:rPr lang="en-GB" sz="2800" dirty="0"/>
              <a:t>- Demonstrating the value of ARC NWC to stakeholders</a:t>
            </a:r>
            <a:br>
              <a:rPr lang="en-GB" sz="2800" dirty="0"/>
            </a:br>
            <a:br>
              <a:rPr lang="en-GB" sz="2800" dirty="0"/>
            </a:br>
            <a:r>
              <a:rPr lang="en-GB" sz="2800" dirty="0"/>
              <a:t>- Legacy that continues to reduce health inequalities for the region on a long-term basis</a:t>
            </a:r>
            <a:br>
              <a:rPr lang="en-GB" sz="2800" dirty="0"/>
            </a:br>
            <a:br>
              <a:rPr lang="en-GB" sz="2800" dirty="0"/>
            </a:br>
            <a:r>
              <a:rPr lang="en-GB" sz="2800" dirty="0"/>
              <a:t>- Legacy of capacity building achievements in organisations and successful PHD students</a:t>
            </a:r>
            <a:br>
              <a:rPr lang="en-GB" dirty="0"/>
            </a:br>
            <a:endParaRPr lang="en-GB" sz="2400" dirty="0"/>
          </a:p>
        </p:txBody>
      </p:sp>
    </p:spTree>
    <p:extLst>
      <p:ext uri="{BB962C8B-B14F-4D97-AF65-F5344CB8AC3E}">
        <p14:creationId xmlns:p14="http://schemas.microsoft.com/office/powerpoint/2010/main" val="2095255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616714"/>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US" sz="4800" b="1" dirty="0">
                <a:latin typeface="+mn-lt"/>
                <a:ea typeface="Lato"/>
                <a:cs typeface="Lato"/>
                <a:sym typeface="Lato"/>
              </a:rPr>
              <a:t>“Intention to fund” ARC2 round information released by NIHR</a:t>
            </a:r>
            <a:br>
              <a:rPr lang="en-US" sz="4800" b="1" dirty="0">
                <a:latin typeface="+mn-lt"/>
                <a:ea typeface="Lato"/>
                <a:cs typeface="Lato"/>
                <a:sym typeface="Lato"/>
              </a:rPr>
            </a:br>
            <a:endParaRPr sz="4800" b="1" dirty="0">
              <a:latin typeface="+mn-lt"/>
              <a:ea typeface="Lato"/>
              <a:cs typeface="Lato"/>
              <a:sym typeface="Lato"/>
            </a:endParaRPr>
          </a:p>
        </p:txBody>
      </p:sp>
    </p:spTree>
    <p:extLst>
      <p:ext uri="{BB962C8B-B14F-4D97-AF65-F5344CB8AC3E}">
        <p14:creationId xmlns:p14="http://schemas.microsoft.com/office/powerpoint/2010/main" val="14330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extBox 1">
            <a:extLst>
              <a:ext uri="{FF2B5EF4-FFF2-40B4-BE49-F238E27FC236}">
                <a16:creationId xmlns:a16="http://schemas.microsoft.com/office/drawing/2014/main" id="{B3895AE1-FDAB-5797-6B4D-AC28DDC02664}"/>
              </a:ext>
            </a:extLst>
          </p:cNvPr>
          <p:cNvSpPr txBox="1"/>
          <p:nvPr/>
        </p:nvSpPr>
        <p:spPr>
          <a:xfrm>
            <a:off x="1753152" y="1830627"/>
            <a:ext cx="9875521" cy="4093428"/>
          </a:xfrm>
          <a:prstGeom prst="rect">
            <a:avLst/>
          </a:prstGeom>
          <a:noFill/>
        </p:spPr>
        <p:txBody>
          <a:bodyPr wrap="square" rtlCol="0">
            <a:spAutoFit/>
          </a:bodyPr>
          <a:lstStyle/>
          <a:p>
            <a:r>
              <a:rPr lang="en-US" sz="2000" b="1" i="0" dirty="0">
                <a:solidFill>
                  <a:srgbClr val="003366"/>
                </a:solidFill>
                <a:effectLst/>
                <a:latin typeface="+mn-lt"/>
              </a:rPr>
              <a:t>1 April 2026 to 31 March 2031 new </a:t>
            </a:r>
            <a:r>
              <a:rPr lang="en-US" sz="2000" b="1" dirty="0">
                <a:solidFill>
                  <a:srgbClr val="003366"/>
                </a:solidFill>
                <a:latin typeface="+mn-lt"/>
              </a:rPr>
              <a:t>A</a:t>
            </a:r>
            <a:r>
              <a:rPr lang="en-US" sz="2000" b="1" i="0" dirty="0">
                <a:solidFill>
                  <a:srgbClr val="003366"/>
                </a:solidFill>
                <a:effectLst/>
                <a:latin typeface="+mn-lt"/>
              </a:rPr>
              <a:t>RCs will be required to undertake high-quality applied health and care research at a regional and national level. </a:t>
            </a:r>
          </a:p>
          <a:p>
            <a:endParaRPr lang="en-US" sz="2000" b="1" dirty="0">
              <a:solidFill>
                <a:srgbClr val="003366"/>
              </a:solidFill>
              <a:latin typeface="+mn-lt"/>
            </a:endParaRPr>
          </a:p>
          <a:p>
            <a:r>
              <a:rPr lang="en-US" sz="2000" b="1" dirty="0">
                <a:solidFill>
                  <a:srgbClr val="003366"/>
                </a:solidFill>
                <a:latin typeface="+mn-lt"/>
              </a:rPr>
              <a:t>Funding of up to £16.3m for each ARC over five years to include support of knowledge mobilisation and implementation of research-based evidence to</a:t>
            </a:r>
            <a:br>
              <a:rPr lang="en-US" sz="2000" b="1" dirty="0">
                <a:solidFill>
                  <a:srgbClr val="003366"/>
                </a:solidFill>
                <a:latin typeface="+mn-lt"/>
              </a:rPr>
            </a:br>
            <a:endParaRPr lang="en-US" sz="2000" b="1" dirty="0">
              <a:latin typeface="Lato" panose="020F0502020204030203" pitchFamily="34" charset="0"/>
            </a:endParaRPr>
          </a:p>
          <a:p>
            <a:r>
              <a:rPr lang="en-US" sz="2000" b="1" dirty="0">
                <a:solidFill>
                  <a:srgbClr val="003366"/>
                </a:solidFill>
                <a:latin typeface="+mn-lt"/>
              </a:rPr>
              <a:t>Alignment with Health Innovation Network configuration (HIN NWC)</a:t>
            </a:r>
          </a:p>
          <a:p>
            <a:r>
              <a:rPr lang="en-US" sz="2000" b="1" i="1" dirty="0">
                <a:solidFill>
                  <a:srgbClr val="003366"/>
                </a:solidFill>
                <a:latin typeface="+mn-lt"/>
              </a:rPr>
              <a:t>(North West Coast Region / Innovation Agency). </a:t>
            </a:r>
          </a:p>
          <a:p>
            <a:endParaRPr lang="en-US" sz="2000" b="1" i="1" dirty="0">
              <a:solidFill>
                <a:srgbClr val="003366"/>
              </a:solidFill>
              <a:latin typeface="+mn-lt"/>
            </a:endParaRPr>
          </a:p>
          <a:p>
            <a:r>
              <a:rPr lang="en-US" sz="2000" b="1" dirty="0">
                <a:solidFill>
                  <a:srgbClr val="003366"/>
                </a:solidFill>
                <a:latin typeface="+mn-lt"/>
              </a:rPr>
              <a:t>No formal timetable or invite to apply released yet, expected imminently. </a:t>
            </a:r>
          </a:p>
          <a:p>
            <a:endParaRPr lang="en-US" sz="2000" b="1" dirty="0">
              <a:solidFill>
                <a:srgbClr val="003366"/>
              </a:solidFill>
              <a:latin typeface="+mn-lt"/>
            </a:endParaRPr>
          </a:p>
          <a:p>
            <a:r>
              <a:rPr lang="en-US" sz="2000" b="1" dirty="0">
                <a:solidFill>
                  <a:srgbClr val="003366"/>
                </a:solidFill>
                <a:latin typeface="+mn-lt"/>
              </a:rPr>
              <a:t>2 stages with feedback then interview if shortlisted ~ 5 months in total</a:t>
            </a:r>
          </a:p>
          <a:p>
            <a:endParaRPr lang="en-US" sz="2000" dirty="0">
              <a:solidFill>
                <a:srgbClr val="003366"/>
              </a:solidFill>
              <a:latin typeface="+mn-lt"/>
            </a:endParaRPr>
          </a:p>
        </p:txBody>
      </p:sp>
    </p:spTree>
    <p:extLst>
      <p:ext uri="{BB962C8B-B14F-4D97-AF65-F5344CB8AC3E}">
        <p14:creationId xmlns:p14="http://schemas.microsoft.com/office/powerpoint/2010/main" val="287211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65EAB058-2486-2BC1-FD7A-57F971063DF7}"/>
              </a:ext>
            </a:extLst>
          </p:cNvPr>
          <p:cNvSpPr>
            <a:spLocks noGrp="1"/>
          </p:cNvSpPr>
          <p:nvPr>
            <p:ph type="title"/>
          </p:nvPr>
        </p:nvSpPr>
        <p:spPr>
          <a:xfrm>
            <a:off x="1865512" y="3584448"/>
            <a:ext cx="9919115" cy="1325563"/>
          </a:xfrm>
        </p:spPr>
        <p:txBody>
          <a:bodyPr/>
          <a:lstStyle/>
          <a:p>
            <a:r>
              <a:rPr lang="en-US" sz="2800" b="1" dirty="0">
                <a:solidFill>
                  <a:srgbClr val="003366"/>
                </a:solidFill>
                <a:latin typeface="+mn-lt"/>
              </a:rPr>
              <a:t>C</a:t>
            </a:r>
            <a:r>
              <a:rPr lang="en-US" sz="2800" b="1" i="0" dirty="0">
                <a:solidFill>
                  <a:srgbClr val="003366"/>
                </a:solidFill>
                <a:effectLst/>
                <a:latin typeface="+mn-lt"/>
              </a:rPr>
              <a:t>ontext</a:t>
            </a:r>
            <a:r>
              <a:rPr lang="en-US" sz="2800" b="1" dirty="0">
                <a:solidFill>
                  <a:srgbClr val="003366"/>
                </a:solidFill>
                <a:latin typeface="+mn-lt"/>
              </a:rPr>
              <a:t> - Evolution, not revolution</a:t>
            </a:r>
            <a:br>
              <a:rPr lang="en-US" sz="1800" b="1" dirty="0">
                <a:solidFill>
                  <a:srgbClr val="003366"/>
                </a:solidFill>
                <a:latin typeface="+mn-lt"/>
              </a:rPr>
            </a:br>
            <a:br>
              <a:rPr lang="en-US" sz="1800" b="1" dirty="0">
                <a:solidFill>
                  <a:srgbClr val="003366"/>
                </a:solidFill>
                <a:latin typeface="+mn-lt"/>
              </a:rPr>
            </a:br>
            <a:r>
              <a:rPr lang="en-GB" sz="2000" dirty="0"/>
              <a:t>Five years (not seven as anticipated)</a:t>
            </a:r>
            <a:br>
              <a:rPr lang="en-GB" sz="2000" dirty="0"/>
            </a:br>
            <a:br>
              <a:rPr lang="en-GB" sz="2000" dirty="0"/>
            </a:br>
            <a:r>
              <a:rPr lang="en-GB" sz="2000" dirty="0"/>
              <a:t>Up to £3.26m per year</a:t>
            </a:r>
            <a:br>
              <a:rPr lang="en-GB" sz="2000" dirty="0"/>
            </a:br>
            <a:br>
              <a:rPr lang="en-GB" sz="2000" dirty="0"/>
            </a:br>
            <a:r>
              <a:rPr lang="en-GB" sz="2000" dirty="0"/>
              <a:t>Maximum 7 themes including cross-cutting themes in addition to Core offer:</a:t>
            </a:r>
            <a:br>
              <a:rPr lang="en-GB" sz="2000" dirty="0"/>
            </a:br>
            <a:br>
              <a:rPr lang="en-GB" sz="2000" dirty="0"/>
            </a:br>
            <a:r>
              <a:rPr lang="en-GB" sz="2000" dirty="0"/>
              <a:t>Structure: Director and Co-Director(s), themes to have senior academic and Mid career research co-leads- should we retain professionals and PA leads in themes too?</a:t>
            </a:r>
            <a:br>
              <a:rPr lang="en-GB" sz="2000" dirty="0"/>
            </a:br>
            <a:br>
              <a:rPr lang="en-GB" sz="2000" dirty="0"/>
            </a:br>
            <a:r>
              <a:rPr lang="en-GB" sz="2000" dirty="0"/>
              <a:t>Other leads to be appointed </a:t>
            </a:r>
            <a:br>
              <a:rPr lang="en-GB" sz="2000" dirty="0"/>
            </a:br>
            <a:r>
              <a:rPr lang="en-GB" sz="2000" dirty="0"/>
              <a:t>Knowledge Mobilisation (2 (+) posts at least 80% FTE total)</a:t>
            </a:r>
            <a:br>
              <a:rPr lang="en-GB" sz="2000" dirty="0"/>
            </a:br>
            <a:br>
              <a:rPr lang="en-GB" sz="2000" dirty="0"/>
            </a:br>
            <a:r>
              <a:rPr lang="en-GB" sz="2000" dirty="0"/>
              <a:t>Public Engagement &amp; Research Inclusion lead</a:t>
            </a:r>
            <a:br>
              <a:rPr lang="en-GB" sz="2000" dirty="0"/>
            </a:br>
            <a:br>
              <a:rPr lang="en-GB" sz="2000" dirty="0"/>
            </a:br>
            <a:r>
              <a:rPr lang="en-GB" sz="2000" dirty="0"/>
              <a:t>Implementation and Academic Career Development lead</a:t>
            </a:r>
            <a:br>
              <a:rPr lang="en-GB" sz="2000" dirty="0"/>
            </a:br>
            <a:br>
              <a:rPr lang="en-GB" sz="2000" dirty="0"/>
            </a:br>
            <a:br>
              <a:rPr lang="en-GB" sz="2000" dirty="0"/>
            </a:br>
            <a:br>
              <a:rPr lang="en-US" sz="2000" b="0" i="0" dirty="0">
                <a:solidFill>
                  <a:srgbClr val="000000"/>
                </a:solidFill>
                <a:effectLst/>
                <a:latin typeface="+mn-lt"/>
              </a:rPr>
            </a:br>
            <a:br>
              <a:rPr lang="en-US" sz="2000" b="0" i="0" dirty="0">
                <a:solidFill>
                  <a:srgbClr val="000000"/>
                </a:solidFill>
                <a:effectLst/>
                <a:latin typeface="+mn-lt"/>
              </a:rPr>
            </a:br>
            <a:endParaRPr lang="en-GB" sz="2000" b="1" dirty="0">
              <a:latin typeface="+mn-lt"/>
            </a:endParaRPr>
          </a:p>
        </p:txBody>
      </p:sp>
    </p:spTree>
    <p:extLst>
      <p:ext uri="{BB962C8B-B14F-4D97-AF65-F5344CB8AC3E}">
        <p14:creationId xmlns:p14="http://schemas.microsoft.com/office/powerpoint/2010/main" val="59684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65EAB058-2486-2BC1-FD7A-57F971063DF7}"/>
              </a:ext>
            </a:extLst>
          </p:cNvPr>
          <p:cNvSpPr>
            <a:spLocks noGrp="1"/>
          </p:cNvSpPr>
          <p:nvPr>
            <p:ph type="title"/>
          </p:nvPr>
        </p:nvSpPr>
        <p:spPr>
          <a:xfrm>
            <a:off x="1874656" y="3892869"/>
            <a:ext cx="9975967" cy="1325563"/>
          </a:xfrm>
        </p:spPr>
        <p:txBody>
          <a:bodyPr/>
          <a:lstStyle/>
          <a:p>
            <a:r>
              <a:rPr lang="en-US" sz="2800" b="1" dirty="0">
                <a:solidFill>
                  <a:srgbClr val="003366"/>
                </a:solidFill>
                <a:latin typeface="+mn-lt"/>
              </a:rPr>
              <a:t>C</a:t>
            </a:r>
            <a:r>
              <a:rPr lang="en-US" sz="2800" b="1" i="0" dirty="0">
                <a:solidFill>
                  <a:srgbClr val="003366"/>
                </a:solidFill>
                <a:effectLst/>
                <a:latin typeface="+mn-lt"/>
              </a:rPr>
              <a:t>ontext</a:t>
            </a:r>
            <a:br>
              <a:rPr lang="en-US" sz="1800" b="1" i="0" dirty="0">
                <a:solidFill>
                  <a:srgbClr val="003366"/>
                </a:solidFill>
                <a:effectLst/>
                <a:latin typeface="+mn-lt"/>
              </a:rPr>
            </a:br>
            <a:br>
              <a:rPr lang="en-US" sz="1800" b="1" dirty="0">
                <a:solidFill>
                  <a:srgbClr val="003366"/>
                </a:solidFill>
                <a:latin typeface="+mn-lt"/>
              </a:rPr>
            </a:br>
            <a:r>
              <a:rPr lang="en-US" sz="2000" i="0" dirty="0">
                <a:solidFill>
                  <a:srgbClr val="003366"/>
                </a:solidFill>
                <a:effectLst/>
                <a:latin typeface="+mn-lt"/>
              </a:rPr>
              <a:t>ARCs will respond to the needs of the health and care system</a:t>
            </a:r>
            <a:br>
              <a:rPr lang="en-US" sz="2000" i="0" dirty="0">
                <a:solidFill>
                  <a:srgbClr val="003366"/>
                </a:solidFill>
                <a:effectLst/>
                <a:latin typeface="+mn-lt"/>
              </a:rPr>
            </a:br>
            <a:br>
              <a:rPr lang="en-US" sz="2000" dirty="0">
                <a:solidFill>
                  <a:srgbClr val="003366"/>
                </a:solidFill>
                <a:latin typeface="+mn-lt"/>
              </a:rPr>
            </a:br>
            <a:r>
              <a:rPr lang="en-US" sz="2000" dirty="0">
                <a:solidFill>
                  <a:srgbClr val="003366"/>
                </a:solidFill>
                <a:latin typeface="+mn-lt"/>
              </a:rPr>
              <a:t>Conduct </a:t>
            </a:r>
            <a:r>
              <a:rPr lang="en-US" sz="2000" i="0" dirty="0">
                <a:solidFill>
                  <a:srgbClr val="003366"/>
                </a:solidFill>
                <a:effectLst/>
                <a:latin typeface="+mn-lt"/>
              </a:rPr>
              <a:t>research in the areas where people are living with the greatest burden of disease/care needs, and develop inclusive research with under-served communities.</a:t>
            </a:r>
            <a:br>
              <a:rPr lang="en-US" sz="2000" i="0" dirty="0">
                <a:solidFill>
                  <a:srgbClr val="003366"/>
                </a:solidFill>
                <a:effectLst/>
                <a:latin typeface="+mn-lt"/>
              </a:rPr>
            </a:br>
            <a:br>
              <a:rPr lang="en-US" sz="2000" i="0" dirty="0">
                <a:solidFill>
                  <a:srgbClr val="003366"/>
                </a:solidFill>
                <a:effectLst/>
                <a:latin typeface="+mn-lt"/>
              </a:rPr>
            </a:br>
            <a:r>
              <a:rPr lang="en-US" sz="2000" dirty="0">
                <a:solidFill>
                  <a:srgbClr val="003366"/>
                </a:solidFill>
                <a:latin typeface="+mn-lt"/>
              </a:rPr>
              <a:t>A</a:t>
            </a:r>
            <a:r>
              <a:rPr lang="en-US" sz="2000" i="0" dirty="0">
                <a:solidFill>
                  <a:srgbClr val="003366"/>
                </a:solidFill>
                <a:effectLst/>
                <a:latin typeface="+mn-lt"/>
              </a:rPr>
              <a:t>warded to a single NHS organisation on behalf of a collaboration. The NHS organisation will identify a primary university partner who would form part of the designated ARC.</a:t>
            </a:r>
            <a:br>
              <a:rPr lang="en-US" sz="2000" i="0" dirty="0">
                <a:solidFill>
                  <a:srgbClr val="003366"/>
                </a:solidFill>
                <a:effectLst/>
                <a:latin typeface="+mn-lt"/>
              </a:rPr>
            </a:br>
            <a:br>
              <a:rPr lang="en-US" sz="2000" dirty="0">
                <a:solidFill>
                  <a:srgbClr val="003366"/>
                </a:solidFill>
                <a:latin typeface="+mn-lt"/>
              </a:rPr>
            </a:br>
            <a:r>
              <a:rPr lang="en-GB" sz="2000" dirty="0"/>
              <a:t>Expectation of close working with NIHR infrastructures and HIN</a:t>
            </a:r>
            <a:br>
              <a:rPr lang="en-GB" sz="2000" dirty="0"/>
            </a:br>
            <a:r>
              <a:rPr lang="en-GB" sz="2000" dirty="0"/>
              <a:t>ICSs, Local Government, Health and Care providers, Community and VCFE groups</a:t>
            </a:r>
            <a:br>
              <a:rPr lang="en-GB" sz="2000" dirty="0"/>
            </a:br>
            <a:br>
              <a:rPr lang="en-GB" sz="2000" dirty="0"/>
            </a:br>
            <a:r>
              <a:rPr lang="en-GB" sz="2000" dirty="0"/>
              <a:t>No minimum co-funding guarantee set out so far</a:t>
            </a:r>
            <a:br>
              <a:rPr lang="en-GB" sz="2000" dirty="0"/>
            </a:br>
            <a:br>
              <a:rPr lang="en-GB" sz="2000" dirty="0"/>
            </a:br>
            <a:r>
              <a:rPr lang="en-GB" sz="2000" dirty="0"/>
              <a:t>Cross System working, national integration and collaboration</a:t>
            </a:r>
            <a:br>
              <a:rPr lang="en-GB" sz="2000" dirty="0"/>
            </a:br>
            <a:br>
              <a:rPr lang="en-US" sz="2000" dirty="0">
                <a:solidFill>
                  <a:srgbClr val="003366"/>
                </a:solidFill>
                <a:latin typeface="+mn-lt"/>
              </a:rPr>
            </a:br>
            <a:br>
              <a:rPr lang="en-US" sz="2000" b="1" dirty="0">
                <a:solidFill>
                  <a:srgbClr val="003366"/>
                </a:solidFill>
                <a:latin typeface="+mn-lt"/>
              </a:rPr>
            </a:br>
            <a:br>
              <a:rPr lang="en-US" sz="2000" b="1" dirty="0">
                <a:solidFill>
                  <a:srgbClr val="003366"/>
                </a:solidFill>
                <a:latin typeface="+mn-lt"/>
              </a:rPr>
            </a:br>
            <a:br>
              <a:rPr lang="en-US" sz="2000" b="0" i="0" dirty="0">
                <a:solidFill>
                  <a:srgbClr val="000000"/>
                </a:solidFill>
                <a:effectLst/>
                <a:latin typeface="+mn-lt"/>
              </a:rPr>
            </a:br>
            <a:br>
              <a:rPr lang="en-US" sz="2000" b="0" i="0" dirty="0">
                <a:solidFill>
                  <a:srgbClr val="000000"/>
                </a:solidFill>
                <a:effectLst/>
                <a:latin typeface="+mn-lt"/>
              </a:rPr>
            </a:br>
            <a:endParaRPr lang="en-GB" sz="2000" b="1" dirty="0">
              <a:latin typeface="+mn-lt"/>
            </a:endParaRPr>
          </a:p>
        </p:txBody>
      </p:sp>
    </p:spTree>
    <p:extLst>
      <p:ext uri="{BB962C8B-B14F-4D97-AF65-F5344CB8AC3E}">
        <p14:creationId xmlns:p14="http://schemas.microsoft.com/office/powerpoint/2010/main" val="321313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65EAB058-2486-2BC1-FD7A-57F971063DF7}"/>
              </a:ext>
            </a:extLst>
          </p:cNvPr>
          <p:cNvSpPr>
            <a:spLocks noGrp="1"/>
          </p:cNvSpPr>
          <p:nvPr>
            <p:ph type="title"/>
          </p:nvPr>
        </p:nvSpPr>
        <p:spPr>
          <a:xfrm>
            <a:off x="1810186" y="3738715"/>
            <a:ext cx="9811838" cy="1325563"/>
          </a:xfrm>
        </p:spPr>
        <p:txBody>
          <a:bodyPr/>
          <a:lstStyle/>
          <a:p>
            <a:r>
              <a:rPr lang="en-US" sz="3200" b="1" dirty="0">
                <a:solidFill>
                  <a:srgbClr val="003366"/>
                </a:solidFill>
                <a:latin typeface="+mn-lt"/>
              </a:rPr>
              <a:t>Subject focus for ARC 2 bid</a:t>
            </a:r>
            <a:br>
              <a:rPr lang="en-US" sz="3200" b="1" dirty="0">
                <a:solidFill>
                  <a:srgbClr val="003366"/>
                </a:solidFill>
                <a:latin typeface="+mn-lt"/>
              </a:rPr>
            </a:br>
            <a:br>
              <a:rPr lang="en-US" sz="3200" b="1" dirty="0">
                <a:solidFill>
                  <a:srgbClr val="003366"/>
                </a:solidFill>
                <a:latin typeface="+mn-lt"/>
              </a:rPr>
            </a:br>
            <a:r>
              <a:rPr lang="en-US" sz="2400" dirty="0">
                <a:solidFill>
                  <a:srgbClr val="003366"/>
                </a:solidFill>
                <a:latin typeface="+mn-lt"/>
              </a:rPr>
              <a:t>Responds to national health and care challenges, including emerging needs, and support effective interventions </a:t>
            </a:r>
            <a:br>
              <a:rPr lang="en-US" sz="2400" dirty="0">
                <a:solidFill>
                  <a:srgbClr val="003366"/>
                </a:solidFill>
                <a:latin typeface="+mn-lt"/>
              </a:rPr>
            </a:br>
            <a:br>
              <a:rPr lang="en-US" sz="2400" dirty="0">
                <a:solidFill>
                  <a:srgbClr val="003366"/>
                </a:solidFill>
                <a:latin typeface="+mn-lt"/>
              </a:rPr>
            </a:br>
            <a:r>
              <a:rPr lang="en-US" sz="2400" dirty="0">
                <a:solidFill>
                  <a:srgbClr val="003366"/>
                </a:solidFill>
                <a:latin typeface="+mn-lt"/>
              </a:rPr>
              <a:t>Responding to DHSC and NHS England priorities</a:t>
            </a:r>
            <a:br>
              <a:rPr lang="en-US" sz="2400" dirty="0">
                <a:solidFill>
                  <a:srgbClr val="003366"/>
                </a:solidFill>
                <a:latin typeface="+mn-lt"/>
              </a:rPr>
            </a:br>
            <a:br>
              <a:rPr lang="en-US" sz="2400" dirty="0">
                <a:solidFill>
                  <a:srgbClr val="003366"/>
                </a:solidFill>
                <a:latin typeface="+mn-lt"/>
              </a:rPr>
            </a:br>
            <a:r>
              <a:rPr lang="en-GB" sz="2400" dirty="0">
                <a:latin typeface="+mn-lt"/>
              </a:rPr>
              <a:t>Generalisable research (national, include under-served populations)- priority needs</a:t>
            </a:r>
            <a:br>
              <a:rPr lang="en-GB" sz="2400" dirty="0">
                <a:latin typeface="+mn-lt"/>
              </a:rPr>
            </a:br>
            <a:br>
              <a:rPr lang="en-GB" sz="2400" dirty="0">
                <a:latin typeface="+mn-lt"/>
              </a:rPr>
            </a:br>
            <a:r>
              <a:rPr lang="en-GB" sz="2400" dirty="0">
                <a:latin typeface="+mn-lt"/>
              </a:rPr>
              <a:t>Knowledge Mobilisation to support Implementation at scale</a:t>
            </a:r>
            <a:br>
              <a:rPr lang="en-GB" sz="2400" dirty="0">
                <a:latin typeface="+mn-lt"/>
              </a:rPr>
            </a:br>
            <a:br>
              <a:rPr lang="en-GB" sz="2400" dirty="0">
                <a:latin typeface="+mn-lt"/>
              </a:rPr>
            </a:br>
            <a:r>
              <a:rPr lang="en-GB" sz="2400" dirty="0">
                <a:latin typeface="+mn-lt"/>
              </a:rPr>
              <a:t>Health Inequalities, Equity and co-production embedded throughout</a:t>
            </a:r>
            <a:br>
              <a:rPr lang="en-GB" sz="2400" dirty="0">
                <a:latin typeface="+mn-lt"/>
              </a:rPr>
            </a:br>
            <a:br>
              <a:rPr lang="en-GB" sz="2400" dirty="0">
                <a:latin typeface="+mn-lt"/>
              </a:rPr>
            </a:br>
            <a:br>
              <a:rPr lang="en-GB" sz="2000" dirty="0"/>
            </a:br>
            <a:br>
              <a:rPr lang="en-US" sz="2000" dirty="0">
                <a:solidFill>
                  <a:srgbClr val="003366"/>
                </a:solidFill>
              </a:rPr>
            </a:br>
            <a:br>
              <a:rPr lang="en-US" sz="2000" dirty="0">
                <a:solidFill>
                  <a:srgbClr val="000000"/>
                </a:solidFill>
              </a:rPr>
            </a:br>
            <a:br>
              <a:rPr lang="en-US" sz="2400" dirty="0">
                <a:solidFill>
                  <a:srgbClr val="003366"/>
                </a:solidFill>
                <a:latin typeface="+mn-lt"/>
              </a:rPr>
            </a:br>
            <a:br>
              <a:rPr lang="en-GB" sz="2400" b="1" dirty="0">
                <a:solidFill>
                  <a:srgbClr val="003366"/>
                </a:solidFill>
                <a:latin typeface="+mn-lt"/>
              </a:rPr>
            </a:br>
            <a:endParaRPr lang="en-GB" sz="1800" b="1" dirty="0">
              <a:latin typeface="+mn-lt"/>
            </a:endParaRPr>
          </a:p>
        </p:txBody>
      </p:sp>
    </p:spTree>
    <p:extLst>
      <p:ext uri="{BB962C8B-B14F-4D97-AF65-F5344CB8AC3E}">
        <p14:creationId xmlns:p14="http://schemas.microsoft.com/office/powerpoint/2010/main" val="57224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65EAB058-2486-2BC1-FD7A-57F971063DF7}"/>
              </a:ext>
            </a:extLst>
          </p:cNvPr>
          <p:cNvSpPr>
            <a:spLocks noGrp="1"/>
          </p:cNvSpPr>
          <p:nvPr>
            <p:ph type="title"/>
          </p:nvPr>
        </p:nvSpPr>
        <p:spPr>
          <a:xfrm>
            <a:off x="1874194" y="3122834"/>
            <a:ext cx="9811838" cy="1325563"/>
          </a:xfrm>
        </p:spPr>
        <p:txBody>
          <a:bodyPr/>
          <a:lstStyle/>
          <a:p>
            <a:r>
              <a:rPr lang="en-US" sz="3200" b="1" dirty="0">
                <a:solidFill>
                  <a:srgbClr val="003366"/>
                </a:solidFill>
                <a:latin typeface="+mn-lt"/>
              </a:rPr>
              <a:t>Subject focus </a:t>
            </a:r>
            <a:br>
              <a:rPr lang="en-US" sz="3200" b="1" dirty="0">
                <a:solidFill>
                  <a:srgbClr val="003366"/>
                </a:solidFill>
                <a:latin typeface="+mn-lt"/>
              </a:rPr>
            </a:br>
            <a:br>
              <a:rPr lang="en-US" sz="3200" b="1" dirty="0">
                <a:solidFill>
                  <a:srgbClr val="003366"/>
                </a:solidFill>
                <a:latin typeface="+mn-lt"/>
              </a:rPr>
            </a:br>
            <a:r>
              <a:rPr lang="en-GB" sz="2400" dirty="0"/>
              <a:t>Increased capacity and capability- in under-represented professions</a:t>
            </a:r>
            <a:br>
              <a:rPr lang="en-GB" sz="2400" dirty="0"/>
            </a:br>
            <a:br>
              <a:rPr lang="en-GB" sz="2400" dirty="0"/>
            </a:br>
            <a:r>
              <a:rPr lang="en-GB" sz="2400" dirty="0"/>
              <a:t>Real world methods development</a:t>
            </a:r>
            <a:br>
              <a:rPr lang="en-GB" sz="2400" dirty="0"/>
            </a:br>
            <a:br>
              <a:rPr lang="en-GB" sz="2400" dirty="0"/>
            </a:br>
            <a:r>
              <a:rPr lang="en-GB" sz="2400" dirty="0"/>
              <a:t>Broader Economic Gain</a:t>
            </a:r>
            <a:br>
              <a:rPr lang="en-GB" sz="2400" dirty="0">
                <a:latin typeface="+mn-lt"/>
              </a:rPr>
            </a:br>
            <a:br>
              <a:rPr lang="en-GB" sz="2400" dirty="0">
                <a:latin typeface="+mn-lt"/>
              </a:rPr>
            </a:br>
            <a:r>
              <a:rPr lang="en-GB" sz="2400" dirty="0">
                <a:latin typeface="+mn-lt"/>
              </a:rPr>
              <a:t>Collaboration with other ARCs for maximum impact and scaling</a:t>
            </a:r>
            <a:br>
              <a:rPr lang="en-GB" sz="2400" dirty="0">
                <a:latin typeface="+mn-lt"/>
              </a:rPr>
            </a:br>
            <a:br>
              <a:rPr lang="en-GB" sz="2000" dirty="0"/>
            </a:br>
            <a:br>
              <a:rPr lang="en-US" sz="2000" dirty="0">
                <a:solidFill>
                  <a:srgbClr val="003366"/>
                </a:solidFill>
              </a:rPr>
            </a:br>
            <a:br>
              <a:rPr lang="en-US" sz="2000" dirty="0">
                <a:solidFill>
                  <a:srgbClr val="000000"/>
                </a:solidFill>
              </a:rPr>
            </a:br>
            <a:br>
              <a:rPr lang="en-US" sz="2400" dirty="0">
                <a:solidFill>
                  <a:srgbClr val="003366"/>
                </a:solidFill>
                <a:latin typeface="+mn-lt"/>
              </a:rPr>
            </a:br>
            <a:br>
              <a:rPr lang="en-GB" sz="2400" b="1" dirty="0">
                <a:solidFill>
                  <a:srgbClr val="003366"/>
                </a:solidFill>
                <a:latin typeface="+mn-lt"/>
              </a:rPr>
            </a:br>
            <a:endParaRPr lang="en-GB" sz="1800" b="1" dirty="0">
              <a:latin typeface="+mn-lt"/>
            </a:endParaRPr>
          </a:p>
        </p:txBody>
      </p:sp>
    </p:spTree>
    <p:extLst>
      <p:ext uri="{BB962C8B-B14F-4D97-AF65-F5344CB8AC3E}">
        <p14:creationId xmlns:p14="http://schemas.microsoft.com/office/powerpoint/2010/main" val="407531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57915" y="1933398"/>
            <a:ext cx="3218967" cy="4279763"/>
          </a:xfrm>
          <a:prstGeom prst="rect">
            <a:avLst/>
          </a:prstGeom>
        </p:spPr>
      </p:pic>
      <p:sp>
        <p:nvSpPr>
          <p:cNvPr id="117" name="Google Shape;117;p16"/>
          <p:cNvSpPr txBox="1">
            <a:spLocks noGrp="1"/>
          </p:cNvSpPr>
          <p:nvPr>
            <p:ph type="ctrTitle" idx="4294967295"/>
          </p:nvPr>
        </p:nvSpPr>
        <p:spPr>
          <a:xfrm>
            <a:off x="437494" y="739548"/>
            <a:ext cx="9144000" cy="2387700"/>
          </a:xfrm>
          <a:prstGeom prst="rect">
            <a:avLst/>
          </a:prstGeom>
          <a:noFill/>
          <a:ln>
            <a:noFill/>
          </a:ln>
        </p:spPr>
        <p:txBody>
          <a:bodyPr spcFirstLastPara="1" wrap="square" lIns="91425" tIns="45700" rIns="91425" bIns="45700" anchor="b" anchorCtr="0">
            <a:noAutofit/>
          </a:bodyPr>
          <a:lstStyle/>
          <a:p>
            <a:pPr lvl="0">
              <a:buClr>
                <a:schemeClr val="lt1"/>
              </a:buClr>
              <a:buSzPts val="6000"/>
            </a:pPr>
            <a:r>
              <a:rPr lang="en-GB" b="1" dirty="0">
                <a:solidFill>
                  <a:srgbClr val="002060"/>
                </a:solidFill>
              </a:rPr>
              <a:t>Professor Mark Gabbay</a:t>
            </a:r>
            <a:br>
              <a:rPr lang="en-GB" b="1" dirty="0">
                <a:solidFill>
                  <a:srgbClr val="002060"/>
                </a:solidFill>
              </a:rPr>
            </a:br>
            <a:r>
              <a:rPr lang="en-GB" b="1" dirty="0">
                <a:solidFill>
                  <a:srgbClr val="002060"/>
                </a:solidFill>
              </a:rPr>
              <a:t>Director, ARC NWC</a:t>
            </a:r>
            <a:endParaRPr sz="4400" b="0" i="0" u="none" strike="noStrike" cap="none" dirty="0">
              <a:solidFill>
                <a:srgbClr val="002060"/>
              </a:solidFill>
              <a:latin typeface="Lato"/>
              <a:ea typeface="Lato"/>
              <a:cs typeface="Lato"/>
              <a:sym typeface="Lato"/>
            </a:endParaRPr>
          </a:p>
        </p:txBody>
      </p:sp>
      <p:sp>
        <p:nvSpPr>
          <p:cNvPr id="2" name="Title 4">
            <a:extLst>
              <a:ext uri="{FF2B5EF4-FFF2-40B4-BE49-F238E27FC236}">
                <a16:creationId xmlns:a16="http://schemas.microsoft.com/office/drawing/2014/main" id="{926EFE1B-B443-EF50-ECC8-C9E989472B0D}"/>
              </a:ext>
            </a:extLst>
          </p:cNvPr>
          <p:cNvSpPr txBox="1">
            <a:spLocks/>
          </p:cNvSpPr>
          <p:nvPr/>
        </p:nvSpPr>
        <p:spPr>
          <a:xfrm>
            <a:off x="680790" y="3219610"/>
            <a:ext cx="5415210" cy="2387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3600" b="1" i="1" dirty="0">
                <a:solidFill>
                  <a:srgbClr val="002060"/>
                </a:solidFill>
              </a:rPr>
              <a:t>Housekeeping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65EAB058-2486-2BC1-FD7A-57F971063DF7}"/>
              </a:ext>
            </a:extLst>
          </p:cNvPr>
          <p:cNvSpPr>
            <a:spLocks noGrp="1"/>
          </p:cNvSpPr>
          <p:nvPr>
            <p:ph type="title"/>
          </p:nvPr>
        </p:nvSpPr>
        <p:spPr>
          <a:xfrm>
            <a:off x="2170048" y="3934579"/>
            <a:ext cx="9811838" cy="1325563"/>
          </a:xfrm>
        </p:spPr>
        <p:txBody>
          <a:bodyPr/>
          <a:lstStyle/>
          <a:p>
            <a:r>
              <a:rPr lang="en-US" sz="3200" b="1" dirty="0">
                <a:solidFill>
                  <a:srgbClr val="003366"/>
                </a:solidFill>
                <a:latin typeface="+mn-lt"/>
              </a:rPr>
              <a:t>Priorities we need to consider</a:t>
            </a:r>
            <a:br>
              <a:rPr lang="en-GB" sz="2400" dirty="0"/>
            </a:br>
            <a:br>
              <a:rPr lang="en-GB" sz="2400" dirty="0"/>
            </a:br>
            <a:r>
              <a:rPr lang="en-GB" sz="2400" dirty="0"/>
              <a:t>Demographic pressures: Dementia, Frailty, MLTCs</a:t>
            </a:r>
            <a:br>
              <a:rPr lang="en-GB" sz="2400" dirty="0"/>
            </a:br>
            <a:br>
              <a:rPr lang="en-GB" sz="2400" dirty="0"/>
            </a:br>
            <a:r>
              <a:rPr lang="en-GB" sz="2400" dirty="0"/>
              <a:t>Social Care Challenges </a:t>
            </a:r>
            <a:br>
              <a:rPr lang="en-GB" sz="2400" dirty="0"/>
            </a:br>
            <a:br>
              <a:rPr lang="en-GB" sz="2400" dirty="0"/>
            </a:br>
            <a:r>
              <a:rPr lang="en-GB" sz="2400" dirty="0"/>
              <a:t>Tackling HI and Wider determinants, Equity, Inclusion</a:t>
            </a:r>
            <a:br>
              <a:rPr lang="en-GB" sz="2400" dirty="0"/>
            </a:br>
            <a:br>
              <a:rPr lang="en-GB" sz="2400" dirty="0"/>
            </a:br>
            <a:r>
              <a:rPr lang="en-GB" sz="2400" dirty="0"/>
              <a:t>Improving maternal and child health as part of Lifecourse</a:t>
            </a:r>
            <a:br>
              <a:rPr lang="en-GB" sz="2400" dirty="0"/>
            </a:br>
            <a:br>
              <a:rPr lang="en-GB" sz="2400" dirty="0"/>
            </a:br>
            <a:r>
              <a:rPr lang="en-GB" sz="2400" dirty="0"/>
              <a:t>Environmental/Lifestyle: Air Pollution, Obesity, smoking, Inactivity</a:t>
            </a:r>
            <a:br>
              <a:rPr lang="en-GB" sz="2400" dirty="0"/>
            </a:br>
            <a:br>
              <a:rPr lang="en-GB" sz="2400" dirty="0"/>
            </a:br>
            <a:r>
              <a:rPr lang="en-GB" sz="2400" dirty="0"/>
              <a:t>Global Challenges: climate change, infections, pandemics. AMR</a:t>
            </a:r>
            <a:br>
              <a:rPr lang="en-GB" sz="2400" dirty="0"/>
            </a:br>
            <a:br>
              <a:rPr lang="en-GB" sz="2400" dirty="0"/>
            </a:br>
            <a:r>
              <a:rPr lang="en-GB" sz="2400" dirty="0"/>
              <a:t>Post Pandemic lessons </a:t>
            </a:r>
            <a:br>
              <a:rPr lang="en-GB" sz="2400" dirty="0"/>
            </a:br>
            <a:br>
              <a:rPr lang="en-GB" sz="2400" dirty="0"/>
            </a:br>
            <a:r>
              <a:rPr lang="en-GB" sz="2400" b="1" dirty="0">
                <a:solidFill>
                  <a:srgbClr val="FF0000"/>
                </a:solidFill>
              </a:rPr>
              <a:t>Plus those in Bid Document</a:t>
            </a:r>
            <a:br>
              <a:rPr lang="en-GB" sz="2000" dirty="0"/>
            </a:br>
            <a:br>
              <a:rPr lang="en-US" sz="2000" dirty="0">
                <a:solidFill>
                  <a:srgbClr val="003366"/>
                </a:solidFill>
              </a:rPr>
            </a:br>
            <a:br>
              <a:rPr lang="en-US" sz="2000" dirty="0">
                <a:solidFill>
                  <a:srgbClr val="000000"/>
                </a:solidFill>
              </a:rPr>
            </a:br>
            <a:br>
              <a:rPr lang="en-US" sz="2400" dirty="0">
                <a:solidFill>
                  <a:srgbClr val="003366"/>
                </a:solidFill>
                <a:latin typeface="+mn-lt"/>
              </a:rPr>
            </a:br>
            <a:br>
              <a:rPr lang="en-GB" sz="2400" b="1" dirty="0">
                <a:solidFill>
                  <a:srgbClr val="003366"/>
                </a:solidFill>
                <a:latin typeface="+mn-lt"/>
              </a:rPr>
            </a:br>
            <a:endParaRPr lang="en-GB" sz="1800" b="1" dirty="0">
              <a:latin typeface="+mn-lt"/>
            </a:endParaRPr>
          </a:p>
        </p:txBody>
      </p:sp>
    </p:spTree>
    <p:extLst>
      <p:ext uri="{BB962C8B-B14F-4D97-AF65-F5344CB8AC3E}">
        <p14:creationId xmlns:p14="http://schemas.microsoft.com/office/powerpoint/2010/main" val="264321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65EAB058-2486-2BC1-FD7A-57F971063DF7}"/>
              </a:ext>
            </a:extLst>
          </p:cNvPr>
          <p:cNvSpPr>
            <a:spLocks noGrp="1"/>
          </p:cNvSpPr>
          <p:nvPr>
            <p:ph type="title"/>
          </p:nvPr>
        </p:nvSpPr>
        <p:spPr>
          <a:xfrm>
            <a:off x="2380162" y="3909788"/>
            <a:ext cx="9811838" cy="1325563"/>
          </a:xfrm>
        </p:spPr>
        <p:txBody>
          <a:bodyPr/>
          <a:lstStyle/>
          <a:p>
            <a:r>
              <a:rPr lang="en-US" sz="3200" b="1" dirty="0">
                <a:solidFill>
                  <a:srgbClr val="003366"/>
                </a:solidFill>
                <a:latin typeface="+mn-lt"/>
              </a:rPr>
              <a:t>Additional Priorities to consider</a:t>
            </a:r>
            <a:br>
              <a:rPr lang="en-GB" sz="2400" dirty="0"/>
            </a:br>
            <a:br>
              <a:rPr lang="en-GB" sz="2400" dirty="0"/>
            </a:br>
            <a:r>
              <a:rPr lang="en-GB" sz="2400" dirty="0"/>
              <a:t>Cardiovascular incl Stroke and Type 2 Diabetes, Hypertension, </a:t>
            </a:r>
            <a:br>
              <a:rPr lang="en-GB" sz="2400" dirty="0"/>
            </a:br>
            <a:r>
              <a:rPr lang="en-GB" sz="2400" dirty="0"/>
              <a:t>Kidney Disease</a:t>
            </a:r>
            <a:br>
              <a:rPr lang="en-GB" sz="2400" dirty="0"/>
            </a:br>
            <a:br>
              <a:rPr lang="en-GB" sz="2400" dirty="0"/>
            </a:br>
            <a:r>
              <a:rPr lang="en-GB" sz="2400" dirty="0"/>
              <a:t>Cancer –prevention, earlier diagnosis</a:t>
            </a:r>
            <a:br>
              <a:rPr lang="en-GB" sz="2400" dirty="0"/>
            </a:br>
            <a:br>
              <a:rPr lang="en-GB" sz="2400" dirty="0"/>
            </a:br>
            <a:r>
              <a:rPr lang="en-GB" sz="2400" dirty="0"/>
              <a:t>Mental Health &amp; Dementia</a:t>
            </a:r>
            <a:br>
              <a:rPr lang="en-GB" sz="2400" dirty="0"/>
            </a:br>
            <a:br>
              <a:rPr lang="en-GB" sz="2400" dirty="0"/>
            </a:br>
            <a:r>
              <a:rPr lang="en-GB" sz="2400" dirty="0"/>
              <a:t>Chronic Respiratory (COPD)</a:t>
            </a:r>
            <a:br>
              <a:rPr lang="en-GB" sz="2400" dirty="0"/>
            </a:br>
            <a:br>
              <a:rPr lang="en-GB" sz="2400" dirty="0"/>
            </a:br>
            <a:r>
              <a:rPr lang="en-GB" sz="2400" dirty="0"/>
              <a:t>Musculoskeletal</a:t>
            </a:r>
            <a:br>
              <a:rPr lang="en-GB" sz="2400" dirty="0"/>
            </a:br>
            <a:br>
              <a:rPr lang="en-GB" sz="2400" dirty="0"/>
            </a:br>
            <a:r>
              <a:rPr lang="en-GB" sz="2400" dirty="0"/>
              <a:t>Neurological and sense organ diseases</a:t>
            </a:r>
            <a:br>
              <a:rPr lang="en-GB" sz="2400" dirty="0"/>
            </a:br>
            <a:br>
              <a:rPr lang="en-GB" sz="2400" dirty="0"/>
            </a:br>
            <a:r>
              <a:rPr lang="en-GB" sz="2400" dirty="0"/>
              <a:t>Health in an Ageing Society </a:t>
            </a:r>
            <a:br>
              <a:rPr lang="en-GB" sz="2400" dirty="0"/>
            </a:br>
            <a:br>
              <a:rPr lang="en-US" sz="2000" dirty="0">
                <a:solidFill>
                  <a:srgbClr val="003366"/>
                </a:solidFill>
              </a:rPr>
            </a:br>
            <a:br>
              <a:rPr lang="en-US" sz="2000" dirty="0">
                <a:solidFill>
                  <a:srgbClr val="000000"/>
                </a:solidFill>
              </a:rPr>
            </a:br>
            <a:br>
              <a:rPr lang="en-US" sz="2400" dirty="0">
                <a:solidFill>
                  <a:srgbClr val="003366"/>
                </a:solidFill>
                <a:latin typeface="+mn-lt"/>
              </a:rPr>
            </a:br>
            <a:br>
              <a:rPr lang="en-GB" sz="2400" b="1" dirty="0">
                <a:solidFill>
                  <a:srgbClr val="003366"/>
                </a:solidFill>
                <a:latin typeface="+mn-lt"/>
              </a:rPr>
            </a:br>
            <a:endParaRPr lang="en-GB" sz="1800" b="1" dirty="0">
              <a:latin typeface="+mn-lt"/>
            </a:endParaRPr>
          </a:p>
        </p:txBody>
      </p:sp>
    </p:spTree>
    <p:extLst>
      <p:ext uri="{BB962C8B-B14F-4D97-AF65-F5344CB8AC3E}">
        <p14:creationId xmlns:p14="http://schemas.microsoft.com/office/powerpoint/2010/main" val="321324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65EAB058-2486-2BC1-FD7A-57F971063DF7}"/>
              </a:ext>
            </a:extLst>
          </p:cNvPr>
          <p:cNvSpPr>
            <a:spLocks noGrp="1"/>
          </p:cNvSpPr>
          <p:nvPr>
            <p:ph type="title"/>
          </p:nvPr>
        </p:nvSpPr>
        <p:spPr>
          <a:xfrm>
            <a:off x="1911236" y="3429000"/>
            <a:ext cx="9438132" cy="1325563"/>
          </a:xfrm>
        </p:spPr>
        <p:txBody>
          <a:bodyPr/>
          <a:lstStyle/>
          <a:p>
            <a:pPr fontAlgn="base"/>
            <a:r>
              <a:rPr lang="en-US" sz="3200" b="1" dirty="0">
                <a:solidFill>
                  <a:srgbClr val="003366"/>
                </a:solidFill>
                <a:latin typeface="+mn-lt"/>
              </a:rPr>
              <a:t>Successful bids for ARC 2 will include:</a:t>
            </a:r>
            <a:br>
              <a:rPr lang="en-US" sz="3200" b="1" i="0" dirty="0">
                <a:solidFill>
                  <a:srgbClr val="003366"/>
                </a:solidFill>
                <a:effectLst/>
                <a:latin typeface="+mn-lt"/>
              </a:rPr>
            </a:br>
            <a:br>
              <a:rPr lang="en-US" sz="800" b="0" i="0" dirty="0">
                <a:solidFill>
                  <a:srgbClr val="000000"/>
                </a:solidFill>
                <a:effectLst/>
                <a:latin typeface="Lato" panose="020F0502020204030203" pitchFamily="34" charset="0"/>
              </a:rPr>
            </a:br>
            <a:br>
              <a:rPr lang="en-US" sz="800" b="0" i="0" dirty="0">
                <a:solidFill>
                  <a:srgbClr val="000000"/>
                </a:solidFill>
                <a:effectLst/>
                <a:latin typeface="Lato" panose="020F0502020204030203" pitchFamily="34" charset="0"/>
              </a:rPr>
            </a:br>
            <a:br>
              <a:rPr lang="en-US" sz="800" b="0" i="0" dirty="0">
                <a:solidFill>
                  <a:srgbClr val="000000"/>
                </a:solidFill>
                <a:effectLst/>
                <a:latin typeface="Lato" panose="020F0502020204030203" pitchFamily="34" charset="0"/>
              </a:rPr>
            </a:br>
            <a:r>
              <a:rPr lang="en-US" sz="2400" b="0" i="0" dirty="0">
                <a:solidFill>
                  <a:srgbClr val="003366"/>
                </a:solidFill>
                <a:effectLst/>
                <a:latin typeface="+mn-lt"/>
              </a:rPr>
              <a:t>A </a:t>
            </a:r>
            <a:r>
              <a:rPr lang="en-US" sz="2400" b="0" i="0" u="sng" dirty="0">
                <a:solidFill>
                  <a:srgbClr val="003366"/>
                </a:solidFill>
                <a:effectLst/>
                <a:latin typeface="+mn-lt"/>
              </a:rPr>
              <a:t>strong strategic plan</a:t>
            </a:r>
            <a:r>
              <a:rPr lang="en-US" sz="2400" b="0" i="0" dirty="0">
                <a:solidFill>
                  <a:srgbClr val="003366"/>
                </a:solidFill>
                <a:effectLst/>
                <a:latin typeface="+mn-lt"/>
              </a:rPr>
              <a:t> outlining leadership and governance arrangements; ability and flexibility to meet national and regional priorities working with DHSC, NHS England and ICSs. </a:t>
            </a:r>
            <a:br>
              <a:rPr lang="en-US" sz="2400" b="0" i="0" dirty="0">
                <a:solidFill>
                  <a:srgbClr val="003366"/>
                </a:solidFill>
                <a:effectLst/>
                <a:latin typeface="+mn-lt"/>
              </a:rPr>
            </a:br>
            <a:br>
              <a:rPr lang="en-US" sz="2400" b="0" i="0" dirty="0">
                <a:solidFill>
                  <a:srgbClr val="003366"/>
                </a:solidFill>
                <a:effectLst/>
                <a:latin typeface="+mn-lt"/>
              </a:rPr>
            </a:br>
            <a:r>
              <a:rPr lang="en-US" sz="2400" b="0" i="0" dirty="0">
                <a:solidFill>
                  <a:srgbClr val="003366"/>
                </a:solidFill>
                <a:effectLst/>
                <a:latin typeface="+mn-lt"/>
              </a:rPr>
              <a:t>- demonstration of patient and public involvement and engagement </a:t>
            </a:r>
            <a:br>
              <a:rPr lang="en-US" sz="2400" b="0" i="0" dirty="0">
                <a:solidFill>
                  <a:srgbClr val="003366"/>
                </a:solidFill>
                <a:effectLst/>
                <a:latin typeface="+mn-lt"/>
              </a:rPr>
            </a:br>
            <a:br>
              <a:rPr lang="en-US" sz="2400" b="0" i="0" dirty="0">
                <a:solidFill>
                  <a:srgbClr val="003366"/>
                </a:solidFill>
                <a:effectLst/>
                <a:latin typeface="+mn-lt"/>
              </a:rPr>
            </a:br>
            <a:r>
              <a:rPr lang="en-US" sz="2400" b="0" i="0" dirty="0">
                <a:solidFill>
                  <a:srgbClr val="003366"/>
                </a:solidFill>
                <a:effectLst/>
                <a:latin typeface="+mn-lt"/>
              </a:rPr>
              <a:t>- plans to embed health equity and research inclusion </a:t>
            </a:r>
            <a:br>
              <a:rPr lang="en-US" sz="2400" b="0" i="0" dirty="0">
                <a:solidFill>
                  <a:srgbClr val="003366"/>
                </a:solidFill>
                <a:effectLst/>
                <a:latin typeface="+mn-lt"/>
              </a:rPr>
            </a:br>
            <a:br>
              <a:rPr lang="en-US" sz="2400" b="0" i="0" dirty="0">
                <a:solidFill>
                  <a:srgbClr val="003366"/>
                </a:solidFill>
                <a:effectLst/>
                <a:latin typeface="+mn-lt"/>
              </a:rPr>
            </a:br>
            <a:r>
              <a:rPr lang="en-US" sz="2400" b="0" i="0" dirty="0">
                <a:solidFill>
                  <a:srgbClr val="003366"/>
                </a:solidFill>
                <a:effectLst/>
                <a:latin typeface="+mn-lt"/>
              </a:rPr>
              <a:t>- plans to embed knowledge mobilisation and implementation, including partnership working with a wide range of practitioners from across the HINs, ICSs, local authorities, primary care, community and social care settings to deliver changes in practice.</a:t>
            </a:r>
            <a:br>
              <a:rPr lang="en-US" sz="2400" b="0" i="0" dirty="0">
                <a:solidFill>
                  <a:srgbClr val="003366"/>
                </a:solidFill>
                <a:effectLst/>
                <a:latin typeface="+mn-lt"/>
              </a:rPr>
            </a:br>
            <a:br>
              <a:rPr lang="en-US" sz="2400" b="0" i="0" dirty="0">
                <a:solidFill>
                  <a:srgbClr val="003366"/>
                </a:solidFill>
                <a:effectLst/>
                <a:latin typeface="+mn-lt"/>
              </a:rPr>
            </a:br>
            <a:br>
              <a:rPr lang="en-US" sz="2400" b="0" i="0" dirty="0">
                <a:solidFill>
                  <a:srgbClr val="003366"/>
                </a:solidFill>
                <a:effectLst/>
                <a:latin typeface="+mn-lt"/>
              </a:rPr>
            </a:br>
            <a:endParaRPr lang="en-GB" sz="2400" b="1" dirty="0">
              <a:solidFill>
                <a:srgbClr val="003366"/>
              </a:solidFill>
              <a:latin typeface="+mn-lt"/>
            </a:endParaRPr>
          </a:p>
        </p:txBody>
      </p:sp>
    </p:spTree>
    <p:extLst>
      <p:ext uri="{BB962C8B-B14F-4D97-AF65-F5344CB8AC3E}">
        <p14:creationId xmlns:p14="http://schemas.microsoft.com/office/powerpoint/2010/main" val="3556584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65EAB058-2486-2BC1-FD7A-57F971063DF7}"/>
              </a:ext>
            </a:extLst>
          </p:cNvPr>
          <p:cNvSpPr>
            <a:spLocks noGrp="1"/>
          </p:cNvSpPr>
          <p:nvPr>
            <p:ph type="title"/>
          </p:nvPr>
        </p:nvSpPr>
        <p:spPr>
          <a:xfrm>
            <a:off x="1837344" y="3429000"/>
            <a:ext cx="9438132" cy="1325563"/>
          </a:xfrm>
        </p:spPr>
        <p:txBody>
          <a:bodyPr/>
          <a:lstStyle/>
          <a:p>
            <a:pPr fontAlgn="base"/>
            <a:r>
              <a:rPr lang="en-US" sz="3200" b="1" dirty="0">
                <a:solidFill>
                  <a:srgbClr val="003366"/>
                </a:solidFill>
                <a:latin typeface="+mn-lt"/>
              </a:rPr>
              <a:t>Successful bids for ARC 2 will include:</a:t>
            </a:r>
            <a:br>
              <a:rPr lang="en-US" sz="3200" b="1" i="0" dirty="0">
                <a:solidFill>
                  <a:srgbClr val="003366"/>
                </a:solidFill>
                <a:effectLst/>
                <a:latin typeface="+mn-lt"/>
              </a:rPr>
            </a:br>
            <a:br>
              <a:rPr lang="en-US" sz="800" b="0" i="0" dirty="0">
                <a:solidFill>
                  <a:srgbClr val="000000"/>
                </a:solidFill>
                <a:effectLst/>
                <a:latin typeface="Lato" panose="020F0502020204030203" pitchFamily="34" charset="0"/>
              </a:rPr>
            </a:br>
            <a:br>
              <a:rPr lang="en-US" sz="800" b="0" i="0" dirty="0">
                <a:solidFill>
                  <a:srgbClr val="000000"/>
                </a:solidFill>
                <a:effectLst/>
                <a:latin typeface="Lato" panose="020F0502020204030203" pitchFamily="34" charset="0"/>
              </a:rPr>
            </a:br>
            <a:br>
              <a:rPr lang="en-US" sz="800" b="0" i="0" dirty="0">
                <a:solidFill>
                  <a:srgbClr val="000000"/>
                </a:solidFill>
                <a:effectLst/>
                <a:latin typeface="Lato" panose="020F0502020204030203" pitchFamily="34" charset="0"/>
              </a:rPr>
            </a:br>
            <a:r>
              <a:rPr lang="en-US" sz="2400" b="0" i="0" dirty="0">
                <a:solidFill>
                  <a:srgbClr val="003366"/>
                </a:solidFill>
                <a:effectLst/>
                <a:latin typeface="+mn-lt"/>
              </a:rPr>
              <a:t>The </a:t>
            </a:r>
            <a:r>
              <a:rPr lang="en-US" sz="2400" b="1" dirty="0">
                <a:solidFill>
                  <a:srgbClr val="003366"/>
                </a:solidFill>
                <a:effectLst/>
                <a:latin typeface="+mn-lt"/>
              </a:rPr>
              <a:t>strength of the strategic partnerships/collaborations</a:t>
            </a:r>
            <a:r>
              <a:rPr lang="en-US" sz="2400" b="0" dirty="0">
                <a:solidFill>
                  <a:srgbClr val="003366"/>
                </a:solidFill>
                <a:effectLst/>
                <a:latin typeface="+mn-lt"/>
              </a:rPr>
              <a:t> </a:t>
            </a:r>
            <a:r>
              <a:rPr lang="en-US" sz="2400" b="0" i="0" dirty="0">
                <a:solidFill>
                  <a:srgbClr val="003366"/>
                </a:solidFill>
                <a:effectLst/>
                <a:latin typeface="+mn-lt"/>
              </a:rPr>
              <a:t>and evidence of a </a:t>
            </a:r>
            <a:r>
              <a:rPr lang="en-US" sz="2400" i="0" dirty="0">
                <a:solidFill>
                  <a:srgbClr val="003366"/>
                </a:solidFill>
                <a:effectLst/>
                <a:latin typeface="+mn-lt"/>
              </a:rPr>
              <a:t>commitment to collaborative working across the NIHR infrastructure and health and care system </a:t>
            </a:r>
            <a:br>
              <a:rPr lang="en-US" sz="2400" b="0" i="0" dirty="0">
                <a:solidFill>
                  <a:srgbClr val="003366"/>
                </a:solidFill>
                <a:effectLst/>
                <a:latin typeface="+mn-lt"/>
              </a:rPr>
            </a:br>
            <a:br>
              <a:rPr lang="en-US" sz="2400" b="0" i="0" dirty="0">
                <a:solidFill>
                  <a:srgbClr val="003366"/>
                </a:solidFill>
                <a:effectLst/>
                <a:latin typeface="+mn-lt"/>
              </a:rPr>
            </a:br>
            <a:r>
              <a:rPr lang="en-US" sz="2400" b="0" i="0" dirty="0">
                <a:solidFill>
                  <a:srgbClr val="003366"/>
                </a:solidFill>
                <a:effectLst/>
                <a:latin typeface="+mn-lt"/>
              </a:rPr>
              <a:t>Clear evidence of how to </a:t>
            </a:r>
            <a:r>
              <a:rPr lang="en-US" sz="2400" b="1" dirty="0">
                <a:solidFill>
                  <a:srgbClr val="003366"/>
                </a:solidFill>
                <a:effectLst/>
                <a:latin typeface="+mn-lt"/>
              </a:rPr>
              <a:t>support translation of effective interventions and models of care into health and care practice</a:t>
            </a:r>
            <a:r>
              <a:rPr lang="en-US" sz="2400" b="0" dirty="0">
                <a:solidFill>
                  <a:srgbClr val="003366"/>
                </a:solidFill>
                <a:effectLst/>
                <a:latin typeface="+mn-lt"/>
              </a:rPr>
              <a:t> </a:t>
            </a:r>
            <a:br>
              <a:rPr lang="en-US" sz="2400" b="0" i="0" dirty="0">
                <a:solidFill>
                  <a:srgbClr val="003366"/>
                </a:solidFill>
                <a:effectLst/>
                <a:latin typeface="+mn-lt"/>
              </a:rPr>
            </a:br>
            <a:br>
              <a:rPr lang="en-US" sz="2400" b="0" i="0" dirty="0">
                <a:solidFill>
                  <a:srgbClr val="003366"/>
                </a:solidFill>
                <a:effectLst/>
                <a:latin typeface="+mn-lt"/>
              </a:rPr>
            </a:br>
            <a:r>
              <a:rPr lang="en-US" sz="2400" b="0" i="0" dirty="0">
                <a:solidFill>
                  <a:srgbClr val="003366"/>
                </a:solidFill>
                <a:effectLst/>
                <a:latin typeface="+mn-lt"/>
              </a:rPr>
              <a:t>Clear plans to enhance </a:t>
            </a:r>
            <a:r>
              <a:rPr lang="en-US" sz="2400" b="1" dirty="0">
                <a:solidFill>
                  <a:srgbClr val="003366"/>
                </a:solidFill>
                <a:effectLst/>
                <a:latin typeface="+mn-lt"/>
              </a:rPr>
              <a:t>capacity and capability </a:t>
            </a:r>
            <a:r>
              <a:rPr lang="en-US" sz="2400" b="0" i="0" dirty="0">
                <a:solidFill>
                  <a:srgbClr val="003366"/>
                </a:solidFill>
                <a:effectLst/>
                <a:latin typeface="+mn-lt"/>
              </a:rPr>
              <a:t>to conduct high quality applied health and care research, including through provision of training which supports diverse career paths and promotes inclusion.</a:t>
            </a:r>
            <a:br>
              <a:rPr lang="en-US" sz="2400" b="0" i="0" dirty="0">
                <a:solidFill>
                  <a:srgbClr val="000000"/>
                </a:solidFill>
                <a:effectLst/>
                <a:latin typeface="+mn-lt"/>
              </a:rPr>
            </a:br>
            <a:br>
              <a:rPr lang="en-US" sz="2400" b="0" i="0" dirty="0">
                <a:solidFill>
                  <a:srgbClr val="000000"/>
                </a:solidFill>
                <a:effectLst/>
                <a:latin typeface="+mn-lt"/>
              </a:rPr>
            </a:br>
            <a:r>
              <a:rPr lang="en-US" sz="2400" b="0" i="0" dirty="0">
                <a:solidFill>
                  <a:srgbClr val="000000"/>
                </a:solidFill>
                <a:effectLst/>
                <a:latin typeface="+mn-lt"/>
              </a:rPr>
              <a:t> </a:t>
            </a:r>
            <a:br>
              <a:rPr lang="en-US" sz="2400" b="0" i="0" dirty="0">
                <a:solidFill>
                  <a:srgbClr val="000000"/>
                </a:solidFill>
                <a:effectLst/>
                <a:latin typeface="+mn-lt"/>
              </a:rPr>
            </a:br>
            <a:endParaRPr lang="en-GB" sz="2400" b="1" dirty="0">
              <a:latin typeface="+mn-lt"/>
            </a:endParaRPr>
          </a:p>
        </p:txBody>
      </p:sp>
    </p:spTree>
    <p:extLst>
      <p:ext uri="{BB962C8B-B14F-4D97-AF65-F5344CB8AC3E}">
        <p14:creationId xmlns:p14="http://schemas.microsoft.com/office/powerpoint/2010/main" val="17016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616714"/>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US" sz="4800" b="1" dirty="0">
                <a:latin typeface="+mn-lt"/>
                <a:ea typeface="Lato"/>
                <a:cs typeface="Lato"/>
                <a:sym typeface="Lato"/>
              </a:rPr>
              <a:t>Update from our Themes</a:t>
            </a:r>
            <a:br>
              <a:rPr lang="en-US" sz="4800" b="1" dirty="0">
                <a:latin typeface="+mn-lt"/>
                <a:ea typeface="Lato"/>
                <a:cs typeface="Lato"/>
                <a:sym typeface="Lato"/>
              </a:rPr>
            </a:br>
            <a:br>
              <a:rPr lang="en-US" sz="4800" b="1" dirty="0">
                <a:latin typeface="+mn-lt"/>
                <a:ea typeface="Lato"/>
                <a:cs typeface="Lato"/>
                <a:sym typeface="Lato"/>
              </a:rPr>
            </a:br>
            <a:r>
              <a:rPr lang="en-US" sz="4800" b="1" dirty="0">
                <a:latin typeface="+mn-lt"/>
                <a:ea typeface="Lato"/>
                <a:cs typeface="Lato"/>
                <a:sym typeface="Lato"/>
              </a:rPr>
              <a:t>Making an impact</a:t>
            </a:r>
            <a:endParaRPr sz="4800" b="1" dirty="0">
              <a:latin typeface="+mn-lt"/>
              <a:ea typeface="Lato"/>
              <a:cs typeface="Lato"/>
              <a:sym typeface="Lato"/>
            </a:endParaRPr>
          </a:p>
        </p:txBody>
      </p:sp>
    </p:spTree>
    <p:extLst>
      <p:ext uri="{BB962C8B-B14F-4D97-AF65-F5344CB8AC3E}">
        <p14:creationId xmlns:p14="http://schemas.microsoft.com/office/powerpoint/2010/main" val="278808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620556" y="2952600"/>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US" sz="4800" b="1" dirty="0">
                <a:latin typeface="+mn-lt"/>
                <a:ea typeface="Lato"/>
                <a:cs typeface="Lato"/>
                <a:sym typeface="Lato"/>
              </a:rPr>
              <a:t>ARC NWC - Collaboration feedback to date for ARC 2</a:t>
            </a:r>
            <a:endParaRPr sz="4800" b="1" dirty="0">
              <a:latin typeface="+mn-lt"/>
              <a:ea typeface="Lato"/>
              <a:cs typeface="Lato"/>
              <a:sym typeface="Lato"/>
            </a:endParaRPr>
          </a:p>
        </p:txBody>
      </p:sp>
    </p:spTree>
    <p:extLst>
      <p:ext uri="{BB962C8B-B14F-4D97-AF65-F5344CB8AC3E}">
        <p14:creationId xmlns:p14="http://schemas.microsoft.com/office/powerpoint/2010/main" val="905750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8DED3690-A221-2DE8-E82E-9540717D78CE}"/>
              </a:ext>
            </a:extLst>
          </p:cNvPr>
          <p:cNvSpPr>
            <a:spLocks noGrp="1"/>
          </p:cNvSpPr>
          <p:nvPr>
            <p:ph type="title"/>
          </p:nvPr>
        </p:nvSpPr>
        <p:spPr>
          <a:xfrm>
            <a:off x="1482749" y="3634581"/>
            <a:ext cx="11036808" cy="1325563"/>
          </a:xfrm>
        </p:spPr>
        <p:txBody>
          <a:bodyPr/>
          <a:lstStyle/>
          <a:p>
            <a:r>
              <a:rPr lang="en-US" sz="3200" b="1" dirty="0"/>
              <a:t>Suggestions for improved working for ARC 2</a:t>
            </a:r>
            <a:br>
              <a:rPr lang="en-US" sz="3200" b="1" dirty="0"/>
            </a:br>
            <a:r>
              <a:rPr lang="en-US" sz="3200" b="1" dirty="0"/>
              <a:t>from previous exercises - do these fit still with brief?</a:t>
            </a:r>
            <a:br>
              <a:rPr lang="en-US" sz="3200" b="1" dirty="0"/>
            </a:br>
            <a:r>
              <a:rPr lang="en-US" sz="3200" b="1" dirty="0"/>
              <a:t>Are they widely supported to get critical mass of engagement across ARC?</a:t>
            </a:r>
            <a:br>
              <a:rPr lang="en-US" sz="3200" b="1" dirty="0"/>
            </a:br>
            <a:br>
              <a:rPr lang="en-US" sz="1000" b="0" i="0" dirty="0">
                <a:solidFill>
                  <a:srgbClr val="000000"/>
                </a:solidFill>
                <a:effectLst/>
                <a:latin typeface="Times New Roman" panose="02020603050405020304" pitchFamily="18" charset="0"/>
              </a:rPr>
            </a:br>
            <a:br>
              <a:rPr lang="en-US" sz="1000" b="0" i="0" dirty="0">
                <a:solidFill>
                  <a:srgbClr val="000000"/>
                </a:solidFill>
                <a:effectLst/>
                <a:latin typeface="Times New Roman" panose="02020603050405020304" pitchFamily="18" charset="0"/>
              </a:rPr>
            </a:br>
            <a:r>
              <a:rPr lang="en-US" sz="2800" dirty="0">
                <a:solidFill>
                  <a:srgbClr val="003366"/>
                </a:solidFill>
                <a:latin typeface="+mn-lt"/>
              </a:rPr>
              <a:t>· </a:t>
            </a:r>
            <a:r>
              <a:rPr lang="en-US" sz="2400" dirty="0">
                <a:solidFill>
                  <a:srgbClr val="003366"/>
                </a:solidFill>
                <a:latin typeface="+mn-lt"/>
              </a:rPr>
              <a:t>More visits to member organisations – for capacity building opportunities</a:t>
            </a:r>
            <a:br>
              <a:rPr lang="en-US" sz="2400" dirty="0">
                <a:solidFill>
                  <a:srgbClr val="003366"/>
                </a:solidFill>
                <a:latin typeface="+mn-lt"/>
              </a:rPr>
            </a:br>
            <a:r>
              <a:rPr lang="en-US" sz="2400" dirty="0">
                <a:solidFill>
                  <a:srgbClr val="003366"/>
                </a:solidFill>
                <a:latin typeface="+mn-lt"/>
              </a:rPr>
              <a:t>· Communities - more engagement and opportunities for residents in research</a:t>
            </a:r>
            <a:br>
              <a:rPr lang="en-US" sz="2400" dirty="0">
                <a:solidFill>
                  <a:srgbClr val="003366"/>
                </a:solidFill>
                <a:latin typeface="+mn-lt"/>
              </a:rPr>
            </a:br>
            <a:r>
              <a:rPr lang="en-US" sz="2400" dirty="0">
                <a:solidFill>
                  <a:srgbClr val="003366"/>
                </a:solidFill>
                <a:latin typeface="+mn-lt"/>
              </a:rPr>
              <a:t>· Public led involvement in research and planning from outset</a:t>
            </a:r>
            <a:br>
              <a:rPr lang="en-US" sz="2400" dirty="0">
                <a:solidFill>
                  <a:srgbClr val="003366"/>
                </a:solidFill>
                <a:latin typeface="+mn-lt"/>
              </a:rPr>
            </a:br>
            <a:r>
              <a:rPr lang="en-US" sz="2400" dirty="0">
                <a:solidFill>
                  <a:srgbClr val="003366"/>
                </a:solidFill>
                <a:latin typeface="+mn-lt"/>
              </a:rPr>
              <a:t>· Improve the process of turning ideas into research projects</a:t>
            </a:r>
            <a:br>
              <a:rPr lang="en-US" sz="2400" dirty="0">
                <a:solidFill>
                  <a:srgbClr val="003366"/>
                </a:solidFill>
                <a:latin typeface="+mn-lt"/>
              </a:rPr>
            </a:br>
            <a:r>
              <a:rPr lang="en-US" sz="2400" dirty="0">
                <a:solidFill>
                  <a:srgbClr val="003366"/>
                </a:solidFill>
                <a:latin typeface="+mn-lt"/>
              </a:rPr>
              <a:t>· Refining the application processes for internships</a:t>
            </a:r>
            <a:br>
              <a:rPr lang="en-US" sz="2400" dirty="0">
                <a:solidFill>
                  <a:srgbClr val="003366"/>
                </a:solidFill>
                <a:latin typeface="+mn-lt"/>
              </a:rPr>
            </a:br>
            <a:r>
              <a:rPr lang="en-US" sz="2400" dirty="0">
                <a:solidFill>
                  <a:srgbClr val="003366"/>
                </a:solidFill>
                <a:latin typeface="+mn-lt"/>
              </a:rPr>
              <a:t>· Focus our efforts onto fewer topics to maximise impact</a:t>
            </a:r>
            <a:br>
              <a:rPr lang="en-US" sz="2400" dirty="0">
                <a:solidFill>
                  <a:srgbClr val="003366"/>
                </a:solidFill>
                <a:latin typeface="+mn-lt"/>
              </a:rPr>
            </a:br>
            <a:r>
              <a:rPr lang="en-US" sz="2400" dirty="0">
                <a:solidFill>
                  <a:srgbClr val="003366"/>
                </a:solidFill>
                <a:latin typeface="+mn-lt"/>
              </a:rPr>
              <a:t>· Expansion of Research Development Networks</a:t>
            </a:r>
            <a:br>
              <a:rPr lang="en-GB" sz="2400" b="0" i="0" dirty="0">
                <a:solidFill>
                  <a:srgbClr val="000000"/>
                </a:solidFill>
                <a:effectLst/>
                <a:latin typeface="Times New Roman" panose="02020603050405020304" pitchFamily="18" charset="0"/>
              </a:rPr>
            </a:br>
            <a:br>
              <a:rPr lang="en-US" sz="3200" b="1" dirty="0"/>
            </a:br>
            <a:br>
              <a:rPr lang="en-US" sz="2400" dirty="0"/>
            </a:br>
            <a:br>
              <a:rPr lang="en-GB" sz="2400" dirty="0"/>
            </a:br>
            <a:endParaRPr lang="en-GB" sz="2400" b="1" dirty="0"/>
          </a:p>
        </p:txBody>
      </p:sp>
    </p:spTree>
    <p:extLst>
      <p:ext uri="{BB962C8B-B14F-4D97-AF65-F5344CB8AC3E}">
        <p14:creationId xmlns:p14="http://schemas.microsoft.com/office/powerpoint/2010/main" val="101201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8DED3690-A221-2DE8-E82E-9540717D78CE}"/>
              </a:ext>
            </a:extLst>
          </p:cNvPr>
          <p:cNvSpPr>
            <a:spLocks noGrp="1"/>
          </p:cNvSpPr>
          <p:nvPr>
            <p:ph type="title"/>
          </p:nvPr>
        </p:nvSpPr>
        <p:spPr>
          <a:xfrm>
            <a:off x="1792224" y="3780530"/>
            <a:ext cx="11219688" cy="1325563"/>
          </a:xfrm>
        </p:spPr>
        <p:txBody>
          <a:bodyPr/>
          <a:lstStyle/>
          <a:p>
            <a:pPr algn="l"/>
            <a:r>
              <a:rPr lang="en-US" sz="3200" b="1" dirty="0"/>
              <a:t>Feedback on what we should do more of</a:t>
            </a:r>
            <a:br>
              <a:rPr lang="en-US" sz="3200" b="1" dirty="0"/>
            </a:br>
            <a:br>
              <a:rPr lang="en-US" sz="2000" b="0" i="0" dirty="0">
                <a:solidFill>
                  <a:srgbClr val="000000"/>
                </a:solidFill>
                <a:effectLst/>
                <a:latin typeface="Times New Roman" panose="02020603050405020304" pitchFamily="18" charset="0"/>
              </a:rPr>
            </a:br>
            <a:br>
              <a:rPr lang="en-US" sz="2400" i="0" dirty="0">
                <a:solidFill>
                  <a:srgbClr val="003366"/>
                </a:solidFill>
                <a:effectLst/>
                <a:latin typeface="+mn-lt"/>
              </a:rPr>
            </a:br>
            <a:r>
              <a:rPr lang="en-US" sz="2400" i="0" dirty="0">
                <a:solidFill>
                  <a:srgbClr val="003366"/>
                </a:solidFill>
                <a:effectLst/>
                <a:latin typeface="+mn-lt"/>
              </a:rPr>
              <a:t>· </a:t>
            </a:r>
            <a:r>
              <a:rPr lang="en-US" sz="2400" dirty="0">
                <a:solidFill>
                  <a:srgbClr val="003366"/>
                </a:solidFill>
                <a:latin typeface="+mn-lt"/>
              </a:rPr>
              <a:t>R</a:t>
            </a:r>
            <a:r>
              <a:rPr lang="en-US" sz="2400" i="0" dirty="0">
                <a:solidFill>
                  <a:srgbClr val="003366"/>
                </a:solidFill>
                <a:effectLst/>
                <a:latin typeface="+mn-lt"/>
              </a:rPr>
              <a:t>esearch focusing on communities of underrepresented groups</a:t>
            </a:r>
            <a:br>
              <a:rPr lang="en-US" sz="2400" i="0" dirty="0">
                <a:solidFill>
                  <a:srgbClr val="003366"/>
                </a:solidFill>
                <a:effectLst/>
                <a:latin typeface="+mn-lt"/>
              </a:rPr>
            </a:br>
            <a:br>
              <a:rPr lang="en-US" sz="2400" i="0" dirty="0">
                <a:solidFill>
                  <a:srgbClr val="003366"/>
                </a:solidFill>
                <a:effectLst/>
                <a:latin typeface="+mn-lt"/>
              </a:rPr>
            </a:br>
            <a:r>
              <a:rPr lang="en-US" sz="2400" i="0" dirty="0">
                <a:solidFill>
                  <a:srgbClr val="003366"/>
                </a:solidFill>
                <a:effectLst/>
                <a:latin typeface="+mn-lt"/>
              </a:rPr>
              <a:t>· Mentor and support academic capacity building and career progression, particularly from under-represented professional groups and specialties</a:t>
            </a:r>
            <a:br>
              <a:rPr lang="en-US" sz="2400" i="0" dirty="0">
                <a:solidFill>
                  <a:srgbClr val="003366"/>
                </a:solidFill>
                <a:effectLst/>
                <a:latin typeface="+mn-lt"/>
              </a:rPr>
            </a:br>
            <a:br>
              <a:rPr lang="en-US" sz="2400" i="0" dirty="0">
                <a:solidFill>
                  <a:srgbClr val="003366"/>
                </a:solidFill>
                <a:effectLst/>
                <a:latin typeface="+mn-lt"/>
              </a:rPr>
            </a:br>
            <a:r>
              <a:rPr lang="en-US" sz="2400" i="0" dirty="0">
                <a:solidFill>
                  <a:srgbClr val="003366"/>
                </a:solidFill>
                <a:effectLst/>
                <a:latin typeface="+mn-lt"/>
              </a:rPr>
              <a:t>· Share skills to empower people in communities to have the knowledge to  </a:t>
            </a:r>
            <a:br>
              <a:rPr lang="en-US" sz="2400" i="0" dirty="0">
                <a:solidFill>
                  <a:srgbClr val="003366"/>
                </a:solidFill>
                <a:effectLst/>
                <a:latin typeface="+mn-lt"/>
              </a:rPr>
            </a:br>
            <a:r>
              <a:rPr lang="en-US" sz="2400" i="0" dirty="0">
                <a:solidFill>
                  <a:srgbClr val="003366"/>
                </a:solidFill>
                <a:effectLst/>
                <a:latin typeface="+mn-lt"/>
              </a:rPr>
              <a:t>  co-produce, instigate and co-lead </a:t>
            </a:r>
            <a:br>
              <a:rPr lang="en-US" sz="2400" i="0" dirty="0">
                <a:solidFill>
                  <a:srgbClr val="003366"/>
                </a:solidFill>
                <a:effectLst/>
                <a:latin typeface="+mn-lt"/>
              </a:rPr>
            </a:br>
            <a:br>
              <a:rPr lang="en-US" sz="2400" i="0" dirty="0">
                <a:solidFill>
                  <a:srgbClr val="003366"/>
                </a:solidFill>
                <a:effectLst/>
                <a:latin typeface="+mn-lt"/>
              </a:rPr>
            </a:br>
            <a:r>
              <a:rPr lang="en-US" sz="2400" i="0" dirty="0">
                <a:solidFill>
                  <a:srgbClr val="003366"/>
                </a:solidFill>
                <a:effectLst/>
                <a:latin typeface="+mn-lt"/>
              </a:rPr>
              <a:t>· Extend internship scheme</a:t>
            </a:r>
            <a:br>
              <a:rPr lang="en-US" sz="2400" i="0" dirty="0">
                <a:solidFill>
                  <a:srgbClr val="003366"/>
                </a:solidFill>
                <a:effectLst/>
                <a:latin typeface="+mn-lt"/>
              </a:rPr>
            </a:br>
            <a:br>
              <a:rPr lang="en-US" sz="2400" i="0" dirty="0">
                <a:solidFill>
                  <a:srgbClr val="003366"/>
                </a:solidFill>
                <a:effectLst/>
                <a:latin typeface="+mn-lt"/>
              </a:rPr>
            </a:br>
            <a:r>
              <a:rPr lang="en-US" sz="2400" i="0" dirty="0">
                <a:solidFill>
                  <a:srgbClr val="003366"/>
                </a:solidFill>
                <a:effectLst/>
                <a:latin typeface="+mn-lt"/>
              </a:rPr>
              <a:t>  Conduct more research with social care workforce </a:t>
            </a:r>
            <a:br>
              <a:rPr lang="en-US" sz="2400" b="0" i="0" dirty="0">
                <a:solidFill>
                  <a:srgbClr val="000000"/>
                </a:solidFill>
                <a:effectLst/>
                <a:latin typeface="+mn-lt"/>
              </a:rPr>
            </a:br>
            <a:r>
              <a:rPr lang="en-US" sz="2000" b="0" i="0" dirty="0">
                <a:solidFill>
                  <a:srgbClr val="000000"/>
                </a:solidFill>
                <a:effectLst/>
                <a:latin typeface="Times New Roman" panose="02020603050405020304" pitchFamily="18" charset="0"/>
              </a:rPr>
              <a:t>  </a:t>
            </a:r>
            <a:br>
              <a:rPr lang="en-US" sz="1000" b="0" i="0" dirty="0">
                <a:solidFill>
                  <a:srgbClr val="000000"/>
                </a:solidFill>
                <a:effectLst/>
                <a:latin typeface="Times New Roman" panose="02020603050405020304" pitchFamily="18" charset="0"/>
              </a:rPr>
            </a:br>
            <a:br>
              <a:rPr lang="en-GB" sz="2400" b="0" i="0" dirty="0">
                <a:solidFill>
                  <a:srgbClr val="000000"/>
                </a:solidFill>
                <a:effectLst/>
                <a:latin typeface="Times New Roman" panose="02020603050405020304" pitchFamily="18" charset="0"/>
              </a:rPr>
            </a:br>
            <a:br>
              <a:rPr lang="en-US" sz="3200" b="1" dirty="0"/>
            </a:br>
            <a:br>
              <a:rPr lang="en-US" sz="2400" dirty="0"/>
            </a:br>
            <a:br>
              <a:rPr lang="en-GB" sz="2400" dirty="0"/>
            </a:br>
            <a:endParaRPr lang="en-GB" sz="2400" b="1" dirty="0"/>
          </a:p>
        </p:txBody>
      </p:sp>
    </p:spTree>
    <p:extLst>
      <p:ext uri="{BB962C8B-B14F-4D97-AF65-F5344CB8AC3E}">
        <p14:creationId xmlns:p14="http://schemas.microsoft.com/office/powerpoint/2010/main" val="3074763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8DED3690-A221-2DE8-E82E-9540717D78CE}"/>
              </a:ext>
            </a:extLst>
          </p:cNvPr>
          <p:cNvSpPr>
            <a:spLocks noGrp="1"/>
          </p:cNvSpPr>
          <p:nvPr>
            <p:ph type="title"/>
          </p:nvPr>
        </p:nvSpPr>
        <p:spPr>
          <a:xfrm>
            <a:off x="744082" y="3167882"/>
            <a:ext cx="6126110" cy="1325563"/>
          </a:xfrm>
        </p:spPr>
        <p:txBody>
          <a:bodyPr/>
          <a:lstStyle/>
          <a:p>
            <a:pPr algn="l"/>
            <a:br>
              <a:rPr lang="en-US" sz="3200" b="1" dirty="0"/>
            </a:br>
            <a:br>
              <a:rPr lang="en-US" sz="3200" b="1" dirty="0"/>
            </a:br>
            <a:br>
              <a:rPr lang="en-GB" sz="2400" b="0" i="0" dirty="0">
                <a:solidFill>
                  <a:srgbClr val="000000"/>
                </a:solidFill>
                <a:effectLst/>
                <a:latin typeface="Times New Roman" panose="02020603050405020304" pitchFamily="18" charset="0"/>
              </a:rPr>
            </a:br>
            <a:r>
              <a:rPr lang="en-GB" sz="2400" b="0" i="0" dirty="0">
                <a:solidFill>
                  <a:srgbClr val="003366"/>
                </a:solidFill>
                <a:effectLst/>
                <a:latin typeface="+mn-lt"/>
              </a:rPr>
              <a:t>· Social prescribing evaluation</a:t>
            </a:r>
            <a:br>
              <a:rPr lang="en-GB" sz="2400" b="0" i="0" dirty="0">
                <a:solidFill>
                  <a:srgbClr val="003366"/>
                </a:solidFill>
                <a:effectLst/>
                <a:latin typeface="+mn-lt"/>
              </a:rPr>
            </a:br>
            <a:r>
              <a:rPr lang="en-GB" sz="2400" b="0" i="0" dirty="0">
                <a:solidFill>
                  <a:srgbClr val="003366"/>
                </a:solidFill>
                <a:effectLst/>
                <a:latin typeface="+mn-lt"/>
              </a:rPr>
              <a:t>· Nutrition and healthy eating</a:t>
            </a:r>
            <a:br>
              <a:rPr lang="en-GB" sz="2400" b="0" i="0" dirty="0">
                <a:solidFill>
                  <a:srgbClr val="003366"/>
                </a:solidFill>
                <a:effectLst/>
                <a:latin typeface="+mn-lt"/>
              </a:rPr>
            </a:br>
            <a:r>
              <a:rPr lang="en-GB" sz="2400" b="0" i="0" dirty="0">
                <a:solidFill>
                  <a:srgbClr val="003366"/>
                </a:solidFill>
                <a:effectLst/>
                <a:latin typeface="+mn-lt"/>
              </a:rPr>
              <a:t>· Healthcare access for Asylum Seekers</a:t>
            </a:r>
            <a:br>
              <a:rPr lang="en-GB" sz="2400" b="0" i="0" dirty="0">
                <a:solidFill>
                  <a:srgbClr val="003366"/>
                </a:solidFill>
                <a:effectLst/>
                <a:latin typeface="+mn-lt"/>
              </a:rPr>
            </a:br>
            <a:r>
              <a:rPr lang="en-GB" sz="2400" b="0" i="0" dirty="0">
                <a:solidFill>
                  <a:srgbClr val="003366"/>
                </a:solidFill>
                <a:effectLst/>
                <a:latin typeface="+mn-lt"/>
              </a:rPr>
              <a:t>· Weight management via social prescribing </a:t>
            </a:r>
            <a:br>
              <a:rPr lang="en-GB" sz="2400" b="0" i="0" dirty="0">
                <a:solidFill>
                  <a:srgbClr val="003366"/>
                </a:solidFill>
                <a:effectLst/>
                <a:latin typeface="+mn-lt"/>
              </a:rPr>
            </a:br>
            <a:r>
              <a:rPr lang="en-GB" sz="2400" b="0" i="0" dirty="0">
                <a:solidFill>
                  <a:srgbClr val="003366"/>
                </a:solidFill>
                <a:effectLst/>
                <a:latin typeface="+mn-lt"/>
              </a:rPr>
              <a:t>· Tech enabled care</a:t>
            </a:r>
            <a:br>
              <a:rPr lang="en-GB" sz="2400" b="0" i="0" dirty="0">
                <a:solidFill>
                  <a:srgbClr val="003366"/>
                </a:solidFill>
                <a:effectLst/>
                <a:latin typeface="+mn-lt"/>
              </a:rPr>
            </a:br>
            <a:r>
              <a:rPr lang="en-GB" sz="2400" b="0" i="0" dirty="0">
                <a:solidFill>
                  <a:srgbClr val="003366"/>
                </a:solidFill>
                <a:effectLst/>
                <a:latin typeface="+mn-lt"/>
              </a:rPr>
              <a:t>· Sharing Data with community pharmacists</a:t>
            </a:r>
            <a:br>
              <a:rPr lang="en-GB" sz="2400" b="0" i="0" dirty="0">
                <a:solidFill>
                  <a:srgbClr val="003366"/>
                </a:solidFill>
                <a:effectLst/>
                <a:latin typeface="+mn-lt"/>
              </a:rPr>
            </a:br>
            <a:r>
              <a:rPr lang="en-GB" sz="2400" b="0" i="0" dirty="0">
                <a:solidFill>
                  <a:srgbClr val="003366"/>
                </a:solidFill>
                <a:effectLst/>
                <a:latin typeface="+mn-lt"/>
              </a:rPr>
              <a:t>· Artificial Intelligence impact on health</a:t>
            </a:r>
            <a:br>
              <a:rPr lang="en-GB" sz="2400" b="0" i="0" dirty="0">
                <a:solidFill>
                  <a:srgbClr val="000000"/>
                </a:solidFill>
                <a:effectLst/>
                <a:latin typeface="Times New Roman" panose="02020603050405020304" pitchFamily="18" charset="0"/>
              </a:rPr>
            </a:br>
            <a:br>
              <a:rPr lang="en-GB" sz="2400" b="0" i="0" dirty="0">
                <a:solidFill>
                  <a:srgbClr val="000000"/>
                </a:solidFill>
                <a:effectLst/>
                <a:latin typeface="Times New Roman" panose="02020603050405020304" pitchFamily="18" charset="0"/>
              </a:rPr>
            </a:br>
            <a:br>
              <a:rPr lang="en-US" sz="3200" b="1" dirty="0"/>
            </a:br>
            <a:br>
              <a:rPr lang="en-US" sz="2400" dirty="0"/>
            </a:br>
            <a:br>
              <a:rPr lang="en-GB" sz="2400" dirty="0"/>
            </a:br>
            <a:endParaRPr lang="en-GB" sz="2400" b="1" dirty="0"/>
          </a:p>
        </p:txBody>
      </p:sp>
      <p:sp>
        <p:nvSpPr>
          <p:cNvPr id="2" name="TextBox 1">
            <a:extLst>
              <a:ext uri="{FF2B5EF4-FFF2-40B4-BE49-F238E27FC236}">
                <a16:creationId xmlns:a16="http://schemas.microsoft.com/office/drawing/2014/main" id="{7ADC9040-A707-E6D9-6F8C-6C8F9969FC85}"/>
              </a:ext>
            </a:extLst>
          </p:cNvPr>
          <p:cNvSpPr txBox="1"/>
          <p:nvPr/>
        </p:nvSpPr>
        <p:spPr>
          <a:xfrm>
            <a:off x="6870192" y="2268180"/>
            <a:ext cx="4956048" cy="3416320"/>
          </a:xfrm>
          <a:prstGeom prst="rect">
            <a:avLst/>
          </a:prstGeom>
          <a:noFill/>
        </p:spPr>
        <p:txBody>
          <a:bodyPr wrap="square" rtlCol="0">
            <a:spAutoFit/>
          </a:bodyPr>
          <a:lstStyle/>
          <a:p>
            <a:r>
              <a:rPr lang="en-GB" sz="2400" b="0" i="0" dirty="0">
                <a:solidFill>
                  <a:srgbClr val="003366"/>
                </a:solidFill>
                <a:effectLst/>
                <a:latin typeface="+mn-lt"/>
              </a:rPr>
              <a:t>· Social care workforce &amp; research</a:t>
            </a:r>
            <a:br>
              <a:rPr lang="en-GB" sz="2400" b="0" i="0" dirty="0">
                <a:solidFill>
                  <a:srgbClr val="003366"/>
                </a:solidFill>
                <a:effectLst/>
                <a:latin typeface="+mn-lt"/>
              </a:rPr>
            </a:br>
            <a:r>
              <a:rPr lang="en-GB" sz="2400" b="0" i="0" dirty="0">
                <a:solidFill>
                  <a:srgbClr val="003366"/>
                </a:solidFill>
                <a:effectLst/>
                <a:latin typeface="+mn-lt"/>
              </a:rPr>
              <a:t>· Falls</a:t>
            </a:r>
            <a:br>
              <a:rPr lang="en-GB" sz="2400" b="0" i="0" dirty="0">
                <a:solidFill>
                  <a:srgbClr val="003366"/>
                </a:solidFill>
                <a:effectLst/>
                <a:latin typeface="+mn-lt"/>
              </a:rPr>
            </a:br>
            <a:r>
              <a:rPr lang="en-GB" sz="2400" b="0" i="0" dirty="0">
                <a:solidFill>
                  <a:srgbClr val="003366"/>
                </a:solidFill>
                <a:effectLst/>
                <a:latin typeface="+mn-lt"/>
              </a:rPr>
              <a:t>· Fibromyalgia</a:t>
            </a:r>
            <a:br>
              <a:rPr lang="en-GB" sz="2400" b="0" i="0" dirty="0">
                <a:solidFill>
                  <a:srgbClr val="003366"/>
                </a:solidFill>
                <a:effectLst/>
                <a:latin typeface="+mn-lt"/>
              </a:rPr>
            </a:br>
            <a:r>
              <a:rPr lang="en-GB" sz="2400" b="0" i="0" dirty="0">
                <a:solidFill>
                  <a:srgbClr val="003366"/>
                </a:solidFill>
                <a:effectLst/>
                <a:latin typeface="+mn-lt"/>
              </a:rPr>
              <a:t>· County lines </a:t>
            </a:r>
            <a:br>
              <a:rPr lang="en-GB" sz="2400" b="0" i="0" dirty="0">
                <a:solidFill>
                  <a:srgbClr val="003366"/>
                </a:solidFill>
                <a:effectLst/>
                <a:latin typeface="+mn-lt"/>
              </a:rPr>
            </a:br>
            <a:r>
              <a:rPr lang="en-GB" sz="2400" b="0" i="0" dirty="0">
                <a:solidFill>
                  <a:srgbClr val="003366"/>
                </a:solidFill>
                <a:effectLst/>
                <a:latin typeface="+mn-lt"/>
              </a:rPr>
              <a:t>· Chronic inflammation</a:t>
            </a:r>
            <a:br>
              <a:rPr lang="en-GB" sz="2400" b="0" i="0" dirty="0">
                <a:solidFill>
                  <a:srgbClr val="003366"/>
                </a:solidFill>
                <a:effectLst/>
                <a:latin typeface="+mn-lt"/>
              </a:rPr>
            </a:br>
            <a:r>
              <a:rPr lang="en-GB" sz="2400" b="0" i="0" dirty="0">
                <a:solidFill>
                  <a:srgbClr val="003366"/>
                </a:solidFill>
                <a:effectLst/>
                <a:latin typeface="+mn-lt"/>
              </a:rPr>
              <a:t>· Digital Exclusion</a:t>
            </a:r>
            <a:br>
              <a:rPr lang="en-GB" sz="2400" b="0" i="0" dirty="0">
                <a:solidFill>
                  <a:srgbClr val="003366"/>
                </a:solidFill>
                <a:effectLst/>
                <a:latin typeface="+mn-lt"/>
              </a:rPr>
            </a:br>
            <a:r>
              <a:rPr lang="en-GB" sz="2400" b="0" i="0" dirty="0">
                <a:solidFill>
                  <a:srgbClr val="003366"/>
                </a:solidFill>
                <a:effectLst/>
                <a:latin typeface="+mn-lt"/>
              </a:rPr>
              <a:t>· Disability and access inequalities</a:t>
            </a:r>
            <a:br>
              <a:rPr lang="en-GB" sz="2400" b="0" i="0" dirty="0">
                <a:solidFill>
                  <a:srgbClr val="003366"/>
                </a:solidFill>
                <a:effectLst/>
                <a:latin typeface="+mn-lt"/>
              </a:rPr>
            </a:br>
            <a:r>
              <a:rPr lang="en-GB" sz="2400" b="0" i="0" dirty="0">
                <a:solidFill>
                  <a:srgbClr val="003366"/>
                </a:solidFill>
                <a:effectLst/>
                <a:latin typeface="+mn-lt"/>
              </a:rPr>
              <a:t>· Domestic violence prevention</a:t>
            </a:r>
          </a:p>
          <a:p>
            <a:r>
              <a:rPr lang="en-GB" sz="2400" dirty="0">
                <a:solidFill>
                  <a:srgbClr val="003366"/>
                </a:solidFill>
                <a:latin typeface="+mn-lt"/>
              </a:rPr>
              <a:t>  Radiotherapy</a:t>
            </a:r>
          </a:p>
        </p:txBody>
      </p:sp>
      <p:sp>
        <p:nvSpPr>
          <p:cNvPr id="4" name="TextBox 3">
            <a:extLst>
              <a:ext uri="{FF2B5EF4-FFF2-40B4-BE49-F238E27FC236}">
                <a16:creationId xmlns:a16="http://schemas.microsoft.com/office/drawing/2014/main" id="{5754E225-21F5-A86A-21B5-CD1F30E0EECB}"/>
              </a:ext>
            </a:extLst>
          </p:cNvPr>
          <p:cNvSpPr txBox="1"/>
          <p:nvPr/>
        </p:nvSpPr>
        <p:spPr>
          <a:xfrm>
            <a:off x="941832" y="963188"/>
            <a:ext cx="9656064" cy="1077218"/>
          </a:xfrm>
          <a:prstGeom prst="rect">
            <a:avLst/>
          </a:prstGeom>
          <a:noFill/>
        </p:spPr>
        <p:txBody>
          <a:bodyPr wrap="square" rtlCol="0">
            <a:spAutoFit/>
          </a:bodyPr>
          <a:lstStyle/>
          <a:p>
            <a:r>
              <a:rPr lang="en-US" sz="3200" b="1" dirty="0">
                <a:solidFill>
                  <a:srgbClr val="003366"/>
                </a:solidFill>
              </a:rPr>
              <a:t>Individual topics collaboration has suggested for consideration in ARC 2</a:t>
            </a:r>
            <a:endParaRPr lang="en-GB" sz="3200" dirty="0">
              <a:solidFill>
                <a:srgbClr val="003366"/>
              </a:solidFill>
            </a:endParaRPr>
          </a:p>
        </p:txBody>
      </p:sp>
    </p:spTree>
    <p:extLst>
      <p:ext uri="{BB962C8B-B14F-4D97-AF65-F5344CB8AC3E}">
        <p14:creationId xmlns:p14="http://schemas.microsoft.com/office/powerpoint/2010/main" val="250043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812580" y="3031498"/>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US" sz="4800" b="1" dirty="0">
                <a:latin typeface="+mn-lt"/>
                <a:ea typeface="Lato"/>
                <a:cs typeface="Lato"/>
                <a:sym typeface="Lato"/>
              </a:rPr>
              <a:t>Complimenting existing national plans for ARC 2</a:t>
            </a:r>
            <a:endParaRPr sz="4800" b="1" dirty="0">
              <a:latin typeface="+mn-lt"/>
              <a:ea typeface="Lato"/>
              <a:cs typeface="Lato"/>
              <a:sym typeface="Lato"/>
            </a:endParaRPr>
          </a:p>
        </p:txBody>
      </p:sp>
    </p:spTree>
    <p:extLst>
      <p:ext uri="{BB962C8B-B14F-4D97-AF65-F5344CB8AC3E}">
        <p14:creationId xmlns:p14="http://schemas.microsoft.com/office/powerpoint/2010/main" val="350104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8" name="Title 7">
            <a:extLst>
              <a:ext uri="{FF2B5EF4-FFF2-40B4-BE49-F238E27FC236}">
                <a16:creationId xmlns:a16="http://schemas.microsoft.com/office/drawing/2014/main" id="{48126D2E-0BB6-4EF2-A1C0-09D6DBDD34B1}"/>
              </a:ext>
            </a:extLst>
          </p:cNvPr>
          <p:cNvSpPr>
            <a:spLocks noGrp="1"/>
          </p:cNvSpPr>
          <p:nvPr>
            <p:ph type="title"/>
          </p:nvPr>
        </p:nvSpPr>
        <p:spPr>
          <a:xfrm>
            <a:off x="348673" y="1112194"/>
            <a:ext cx="9159240" cy="1325563"/>
          </a:xfrm>
        </p:spPr>
        <p:txBody>
          <a:bodyPr/>
          <a:lstStyle/>
          <a:p>
            <a:r>
              <a:rPr lang="en-US" dirty="0"/>
              <a:t> </a:t>
            </a:r>
            <a:endParaRPr lang="en-GB" dirty="0"/>
          </a:p>
        </p:txBody>
      </p:sp>
      <p:sp>
        <p:nvSpPr>
          <p:cNvPr id="10" name="TextBox 9">
            <a:extLst>
              <a:ext uri="{FF2B5EF4-FFF2-40B4-BE49-F238E27FC236}">
                <a16:creationId xmlns:a16="http://schemas.microsoft.com/office/drawing/2014/main" id="{DCC92FDF-A3A0-8B5E-DAE8-618B29F25623}"/>
              </a:ext>
            </a:extLst>
          </p:cNvPr>
          <p:cNvSpPr txBox="1"/>
          <p:nvPr/>
        </p:nvSpPr>
        <p:spPr>
          <a:xfrm>
            <a:off x="1774132" y="1473072"/>
            <a:ext cx="10180187" cy="4462760"/>
          </a:xfrm>
          <a:prstGeom prst="rect">
            <a:avLst/>
          </a:prstGeom>
          <a:noFill/>
        </p:spPr>
        <p:txBody>
          <a:bodyPr wrap="square">
            <a:spAutoFit/>
          </a:bodyPr>
          <a:lstStyle/>
          <a:p>
            <a:r>
              <a:rPr kumimoji="0" lang="en-GB" sz="3200" b="1" u="none" strike="noStrike" kern="0" cap="none" spc="0" normalizeH="0" baseline="0" noProof="0" dirty="0">
                <a:ln>
                  <a:noFill/>
                </a:ln>
                <a:solidFill>
                  <a:srgbClr val="003366"/>
                </a:solidFill>
                <a:effectLst/>
                <a:uLnTx/>
                <a:uFillTx/>
                <a:latin typeface="Arial"/>
                <a:cs typeface="Arial"/>
                <a:sym typeface="Arial"/>
              </a:rPr>
              <a:t>Plan for the day</a:t>
            </a:r>
          </a:p>
          <a:p>
            <a:endParaRPr lang="en-GB" sz="2800" b="1" dirty="0">
              <a:solidFill>
                <a:srgbClr val="003366"/>
              </a:solidFill>
            </a:endParaRPr>
          </a:p>
          <a:p>
            <a:r>
              <a:rPr lang="en-GB" sz="2800" dirty="0">
                <a:solidFill>
                  <a:srgbClr val="003366"/>
                </a:solidFill>
              </a:rPr>
              <a:t>- Deliver RaCES / RaCEEs workshops for our stakeholders</a:t>
            </a:r>
          </a:p>
          <a:p>
            <a:r>
              <a:rPr lang="en-GB" sz="2800" dirty="0">
                <a:solidFill>
                  <a:srgbClr val="003366"/>
                </a:solidFill>
              </a:rPr>
              <a:t>- Update on priorities for remainder of ARC / 2024 ARCFESTs </a:t>
            </a:r>
          </a:p>
          <a:p>
            <a:r>
              <a:rPr lang="en-GB" sz="2800" dirty="0">
                <a:solidFill>
                  <a:srgbClr val="003366"/>
                </a:solidFill>
              </a:rPr>
              <a:t>- Inform all on latest ARC 2 developments / discussion </a:t>
            </a:r>
          </a:p>
          <a:p>
            <a:r>
              <a:rPr lang="en-GB" sz="2800" dirty="0">
                <a:solidFill>
                  <a:srgbClr val="003366"/>
                </a:solidFill>
              </a:rPr>
              <a:t>- Spotlight on featured examples of our work</a:t>
            </a:r>
          </a:p>
          <a:p>
            <a:r>
              <a:rPr lang="en-GB" sz="2800" dirty="0">
                <a:solidFill>
                  <a:srgbClr val="003366"/>
                </a:solidFill>
              </a:rPr>
              <a:t>- Gain your input into research subjects for ARC 2</a:t>
            </a:r>
          </a:p>
          <a:p>
            <a:r>
              <a:rPr lang="en-GB" sz="2800" dirty="0">
                <a:solidFill>
                  <a:srgbClr val="003366"/>
                </a:solidFill>
              </a:rPr>
              <a:t>- Engage with our themes to discuss ARC 2 possibilities </a:t>
            </a:r>
          </a:p>
          <a:p>
            <a:r>
              <a:rPr lang="en-GB" sz="2800" dirty="0">
                <a:solidFill>
                  <a:srgbClr val="003366"/>
                </a:solidFill>
              </a:rPr>
              <a:t>- HaCAL Theme meeting</a:t>
            </a:r>
          </a:p>
          <a:p>
            <a:r>
              <a:rPr lang="en-GB" sz="2800" dirty="0">
                <a:solidFill>
                  <a:srgbClr val="003366"/>
                </a:solidFill>
              </a:rPr>
              <a:t>- Network and collaborate with each other </a:t>
            </a:r>
          </a:p>
        </p:txBody>
      </p:sp>
    </p:spTree>
    <p:extLst>
      <p:ext uri="{BB962C8B-B14F-4D97-AF65-F5344CB8AC3E}">
        <p14:creationId xmlns:p14="http://schemas.microsoft.com/office/powerpoint/2010/main" val="3610713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8DED3690-A221-2DE8-E82E-9540717D78CE}"/>
              </a:ext>
            </a:extLst>
          </p:cNvPr>
          <p:cNvSpPr>
            <a:spLocks noGrp="1"/>
          </p:cNvSpPr>
          <p:nvPr>
            <p:ph type="title"/>
          </p:nvPr>
        </p:nvSpPr>
        <p:spPr>
          <a:xfrm>
            <a:off x="1813930" y="726434"/>
            <a:ext cx="9159240" cy="1325563"/>
          </a:xfrm>
        </p:spPr>
        <p:txBody>
          <a:bodyPr/>
          <a:lstStyle/>
          <a:p>
            <a:r>
              <a:rPr lang="en-US" sz="3200" b="1" dirty="0"/>
              <a:t>Complimenting existing national plans</a:t>
            </a:r>
            <a:endParaRPr lang="en-GB" sz="3200" b="1" dirty="0"/>
          </a:p>
        </p:txBody>
      </p:sp>
      <p:sp>
        <p:nvSpPr>
          <p:cNvPr id="2" name="TextBox 1">
            <a:extLst>
              <a:ext uri="{FF2B5EF4-FFF2-40B4-BE49-F238E27FC236}">
                <a16:creationId xmlns:a16="http://schemas.microsoft.com/office/drawing/2014/main" id="{69D0FD34-0450-6F67-CD41-21369CCDC5E8}"/>
              </a:ext>
            </a:extLst>
          </p:cNvPr>
          <p:cNvSpPr txBox="1"/>
          <p:nvPr/>
        </p:nvSpPr>
        <p:spPr>
          <a:xfrm>
            <a:off x="1813930" y="1802110"/>
            <a:ext cx="9981830" cy="4401205"/>
          </a:xfrm>
          <a:prstGeom prst="rect">
            <a:avLst/>
          </a:prstGeom>
          <a:noFill/>
        </p:spPr>
        <p:txBody>
          <a:bodyPr wrap="square" rtlCol="0">
            <a:spAutoFit/>
          </a:bodyPr>
          <a:lstStyle/>
          <a:p>
            <a:r>
              <a:rPr lang="en-US" sz="2400" b="0" i="0" dirty="0">
                <a:solidFill>
                  <a:srgbClr val="003366"/>
                </a:solidFill>
                <a:effectLst/>
                <a:latin typeface="+mn-lt"/>
              </a:rPr>
              <a:t>Core20PLUS5 is a national NHS England approach to inform action to reduce healthcare inequalities at both national and system level. The approach defines a target population – the ‘Core20PLUS’ – and identifies ‘5’ focus clinical areas requiring accelerated improvement</a:t>
            </a:r>
            <a:r>
              <a:rPr lang="en-US" sz="3200" b="0" i="0" dirty="0">
                <a:solidFill>
                  <a:srgbClr val="003366"/>
                </a:solidFill>
                <a:effectLst/>
                <a:latin typeface="+mn-lt"/>
              </a:rPr>
              <a:t>.</a:t>
            </a:r>
          </a:p>
          <a:p>
            <a:endParaRPr lang="en-US" sz="2400" dirty="0">
              <a:solidFill>
                <a:srgbClr val="202A30"/>
              </a:solidFill>
              <a:latin typeface="-apple-system"/>
            </a:endParaRPr>
          </a:p>
          <a:p>
            <a:pPr lvl="1"/>
            <a:r>
              <a:rPr lang="en-GB" sz="2400" dirty="0">
                <a:solidFill>
                  <a:srgbClr val="003366"/>
                </a:solidFill>
              </a:rPr>
              <a:t>- Maternity poorer outcomes and experiences</a:t>
            </a:r>
          </a:p>
          <a:p>
            <a:pPr lvl="1"/>
            <a:r>
              <a:rPr lang="en-GB" sz="2400" dirty="0">
                <a:solidFill>
                  <a:srgbClr val="003366"/>
                </a:solidFill>
              </a:rPr>
              <a:t>- Severe mental illness and poorer associated physical health</a:t>
            </a:r>
          </a:p>
          <a:p>
            <a:pPr lvl="1"/>
            <a:r>
              <a:rPr lang="en-GB" sz="2400" dirty="0">
                <a:solidFill>
                  <a:srgbClr val="003366"/>
                </a:solidFill>
              </a:rPr>
              <a:t>- Chronic Obstructive Pulmonary Disease</a:t>
            </a:r>
          </a:p>
          <a:p>
            <a:pPr lvl="1"/>
            <a:r>
              <a:rPr lang="en-GB" sz="2400" dirty="0">
                <a:solidFill>
                  <a:srgbClr val="003366"/>
                </a:solidFill>
              </a:rPr>
              <a:t>- Late cancer diagnosis</a:t>
            </a:r>
          </a:p>
          <a:p>
            <a:pPr lvl="1"/>
            <a:r>
              <a:rPr lang="en-GB" sz="2400" dirty="0">
                <a:solidFill>
                  <a:srgbClr val="003366"/>
                </a:solidFill>
              </a:rPr>
              <a:t>- Hypertension not diagnosed/managed; smoking</a:t>
            </a:r>
          </a:p>
          <a:p>
            <a:endParaRPr lang="en-GB" sz="2400" i="1" dirty="0">
              <a:solidFill>
                <a:srgbClr val="003366"/>
              </a:solidFill>
              <a:latin typeface="+mn-lt"/>
            </a:endParaRPr>
          </a:p>
        </p:txBody>
      </p:sp>
    </p:spTree>
    <p:extLst>
      <p:ext uri="{BB962C8B-B14F-4D97-AF65-F5344CB8AC3E}">
        <p14:creationId xmlns:p14="http://schemas.microsoft.com/office/powerpoint/2010/main" val="1263975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8DED3690-A221-2DE8-E82E-9540717D78CE}"/>
              </a:ext>
            </a:extLst>
          </p:cNvPr>
          <p:cNvSpPr>
            <a:spLocks noGrp="1"/>
          </p:cNvSpPr>
          <p:nvPr>
            <p:ph type="title"/>
          </p:nvPr>
        </p:nvSpPr>
        <p:spPr>
          <a:xfrm>
            <a:off x="1841362" y="3231890"/>
            <a:ext cx="9159240" cy="1325563"/>
          </a:xfrm>
        </p:spPr>
        <p:txBody>
          <a:bodyPr/>
          <a:lstStyle/>
          <a:p>
            <a:r>
              <a:rPr lang="en-US" sz="3200" b="1" dirty="0"/>
              <a:t>Complimenting existing national plans</a:t>
            </a:r>
            <a:br>
              <a:rPr lang="en-US" sz="3200" b="1" dirty="0"/>
            </a:br>
            <a:br>
              <a:rPr lang="en-US" sz="2400" dirty="0"/>
            </a:br>
            <a:r>
              <a:rPr lang="en-US" sz="2400" dirty="0"/>
              <a:t>PLUS5 </a:t>
            </a:r>
            <a:r>
              <a:rPr lang="en-GB" sz="2400" dirty="0"/>
              <a:t>Inclusion of those at greater risk as a result of protected characteristics:</a:t>
            </a:r>
            <a:br>
              <a:rPr lang="en-GB" sz="2400" dirty="0"/>
            </a:br>
            <a:br>
              <a:rPr lang="en-GB" sz="2400" dirty="0"/>
            </a:br>
            <a:r>
              <a:rPr lang="en-GB" sz="2400" dirty="0"/>
              <a:t>Ethnic Minorities (migrants)</a:t>
            </a:r>
            <a:br>
              <a:rPr lang="en-GB" sz="2400" dirty="0"/>
            </a:br>
            <a:br>
              <a:rPr lang="en-GB" sz="2400" dirty="0"/>
            </a:br>
            <a:r>
              <a:rPr lang="en-GB" sz="2400" dirty="0"/>
              <a:t>Learning Disability</a:t>
            </a:r>
            <a:br>
              <a:rPr lang="en-GB" sz="2400" dirty="0"/>
            </a:br>
            <a:br>
              <a:rPr lang="en-GB" sz="2400" dirty="0"/>
            </a:br>
            <a:r>
              <a:rPr lang="en-GB" sz="2400" dirty="0"/>
              <a:t>Neurodiversity</a:t>
            </a:r>
            <a:br>
              <a:rPr lang="en-GB" sz="2400" dirty="0"/>
            </a:br>
            <a:br>
              <a:rPr lang="en-GB" sz="2400" dirty="0"/>
            </a:br>
            <a:r>
              <a:rPr lang="en-GB" sz="2400" dirty="0"/>
              <a:t>Multiple long-term diseases</a:t>
            </a:r>
            <a:br>
              <a:rPr lang="en-GB" sz="2400" dirty="0"/>
            </a:br>
            <a:br>
              <a:rPr lang="en-GB" sz="2400" dirty="0"/>
            </a:br>
            <a:r>
              <a:rPr lang="en-GB" sz="2400" dirty="0"/>
              <a:t>Inclusion Health- Homeless; Roma, gypsies, travellers; Sex </a:t>
            </a:r>
            <a:br>
              <a:rPr lang="en-GB" sz="2400" dirty="0"/>
            </a:br>
            <a:r>
              <a:rPr lang="en-GB" sz="2400" dirty="0"/>
              <a:t>Workers; contacts with Justice system</a:t>
            </a:r>
            <a:br>
              <a:rPr lang="en-GB" sz="2400" dirty="0"/>
            </a:br>
            <a:endParaRPr lang="en-GB" sz="2400" b="1" dirty="0"/>
          </a:p>
        </p:txBody>
      </p:sp>
    </p:spTree>
    <p:extLst>
      <p:ext uri="{BB962C8B-B14F-4D97-AF65-F5344CB8AC3E}">
        <p14:creationId xmlns:p14="http://schemas.microsoft.com/office/powerpoint/2010/main" val="3765748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242348" y="6049018"/>
            <a:ext cx="10018200" cy="952800"/>
          </a:xfrm>
          <a:prstGeom prst="rect">
            <a:avLst/>
          </a:prstGeom>
          <a:noFill/>
          <a:ln>
            <a:noFill/>
          </a:ln>
        </p:spPr>
        <p:txBody>
          <a:bodyPr spcFirstLastPara="1" wrap="square" lIns="91425" tIns="45700" rIns="91425" bIns="45700" anchor="b" anchorCtr="0">
            <a:noAutofit/>
          </a:bodyPr>
          <a:lstStyle/>
          <a:p>
            <a:pPr lvl="0"/>
            <a:r>
              <a:rPr lang="en-US" sz="4800" b="1" dirty="0">
                <a:latin typeface="+mn-lt"/>
                <a:ea typeface="Lato"/>
                <a:cs typeface="Lato"/>
                <a:sym typeface="Lato"/>
              </a:rPr>
              <a:t>Discussion</a:t>
            </a:r>
            <a:br>
              <a:rPr lang="en-US" sz="4800" b="1" dirty="0">
                <a:latin typeface="+mn-lt"/>
                <a:ea typeface="Lato"/>
                <a:cs typeface="Lato"/>
                <a:sym typeface="Lato"/>
              </a:rPr>
            </a:br>
            <a:br>
              <a:rPr lang="en-US" sz="4800" b="1" dirty="0">
                <a:latin typeface="+mn-lt"/>
                <a:ea typeface="Lato"/>
                <a:cs typeface="Lato"/>
                <a:sym typeface="Lato"/>
              </a:rPr>
            </a:br>
            <a:r>
              <a:rPr lang="en-US" sz="4800" b="1" dirty="0">
                <a:latin typeface="+mn-lt"/>
                <a:ea typeface="Lato"/>
                <a:cs typeface="Lato"/>
                <a:sym typeface="Lato"/>
              </a:rPr>
              <a:t>Please complete forms provided to you earlier and let us know your views about specific topics you feel should be in ARC2</a:t>
            </a:r>
            <a:br>
              <a:rPr lang="en-US" sz="4800" b="1" dirty="0">
                <a:latin typeface="+mn-lt"/>
                <a:ea typeface="Lato"/>
                <a:cs typeface="Lato"/>
                <a:sym typeface="Lato"/>
              </a:rPr>
            </a:br>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Tree>
    <p:extLst>
      <p:ext uri="{BB962C8B-B14F-4D97-AF65-F5344CB8AC3E}">
        <p14:creationId xmlns:p14="http://schemas.microsoft.com/office/powerpoint/2010/main" val="98440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891034"/>
            <a:ext cx="10018200" cy="952800"/>
          </a:xfrm>
          <a:prstGeom prst="rect">
            <a:avLst/>
          </a:prstGeom>
          <a:noFill/>
          <a:ln>
            <a:noFill/>
          </a:ln>
        </p:spPr>
        <p:txBody>
          <a:bodyPr spcFirstLastPara="1" wrap="square" lIns="91425" tIns="45700" rIns="91425" bIns="45700" anchor="b" anchorCtr="0">
            <a:noAutofit/>
          </a:bodyPr>
          <a:lstStyle/>
          <a:p>
            <a:pPr lvl="0"/>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
        <p:nvSpPr>
          <p:cNvPr id="2" name="TextBox 1">
            <a:extLst>
              <a:ext uri="{FF2B5EF4-FFF2-40B4-BE49-F238E27FC236}">
                <a16:creationId xmlns:a16="http://schemas.microsoft.com/office/drawing/2014/main" id="{953FE14C-BC18-5619-1A79-D13CF02F8099}"/>
              </a:ext>
            </a:extLst>
          </p:cNvPr>
          <p:cNvSpPr txBox="1"/>
          <p:nvPr/>
        </p:nvSpPr>
        <p:spPr>
          <a:xfrm>
            <a:off x="374904" y="1351508"/>
            <a:ext cx="10945368" cy="4154984"/>
          </a:xfrm>
          <a:prstGeom prst="rect">
            <a:avLst/>
          </a:prstGeom>
          <a:noFill/>
        </p:spPr>
        <p:txBody>
          <a:bodyPr wrap="square" rtlCol="0">
            <a:spAutoFit/>
          </a:bodyPr>
          <a:lstStyle/>
          <a:p>
            <a:pPr algn="ctr"/>
            <a:r>
              <a:rPr lang="en-US" sz="4800" b="1" dirty="0">
                <a:solidFill>
                  <a:schemeClr val="bg1"/>
                </a:solidFill>
              </a:rPr>
              <a:t>Break for 10 minutes</a:t>
            </a:r>
          </a:p>
          <a:p>
            <a:pPr algn="ctr"/>
            <a:endParaRPr lang="en-US" sz="4800" b="1" dirty="0">
              <a:solidFill>
                <a:schemeClr val="bg1"/>
              </a:solidFill>
            </a:endParaRPr>
          </a:p>
          <a:p>
            <a:pPr algn="ctr"/>
            <a:r>
              <a:rPr lang="en-US" sz="2800" b="1" dirty="0">
                <a:solidFill>
                  <a:schemeClr val="bg1"/>
                </a:solidFill>
              </a:rPr>
              <a:t>Workshops </a:t>
            </a:r>
          </a:p>
          <a:p>
            <a:pPr algn="ctr"/>
            <a:endParaRPr lang="en-US" sz="2800" b="1" dirty="0">
              <a:solidFill>
                <a:schemeClr val="bg1"/>
              </a:solidFill>
            </a:endParaRPr>
          </a:p>
          <a:p>
            <a:pPr algn="ctr"/>
            <a:r>
              <a:rPr lang="en-US" sz="2800" b="1" dirty="0">
                <a:solidFill>
                  <a:schemeClr val="bg1"/>
                </a:solidFill>
              </a:rPr>
              <a:t>RaCES – Oak Room by 11:25</a:t>
            </a:r>
          </a:p>
          <a:p>
            <a:pPr algn="ctr"/>
            <a:r>
              <a:rPr lang="en-US" sz="2800" b="1" dirty="0">
                <a:solidFill>
                  <a:schemeClr val="bg1"/>
                </a:solidFill>
              </a:rPr>
              <a:t>RaCEES – Garden Room by 11:25</a:t>
            </a:r>
          </a:p>
          <a:p>
            <a:pPr algn="ctr"/>
            <a:endParaRPr lang="en-US" sz="2800" b="1" dirty="0">
              <a:solidFill>
                <a:schemeClr val="bg1"/>
              </a:solidFill>
            </a:endParaRPr>
          </a:p>
          <a:p>
            <a:pPr algn="ctr"/>
            <a:r>
              <a:rPr lang="en-US" sz="2800" b="1" dirty="0">
                <a:solidFill>
                  <a:schemeClr val="bg1"/>
                </a:solidFill>
              </a:rPr>
              <a:t>Rest of audience please remain in function suite </a:t>
            </a:r>
            <a:endParaRPr lang="en-GB" sz="2800" b="1" dirty="0">
              <a:solidFill>
                <a:schemeClr val="bg1"/>
              </a:solidFill>
            </a:endParaRPr>
          </a:p>
        </p:txBody>
      </p:sp>
    </p:spTree>
    <p:extLst>
      <p:ext uri="{BB962C8B-B14F-4D97-AF65-F5344CB8AC3E}">
        <p14:creationId xmlns:p14="http://schemas.microsoft.com/office/powerpoint/2010/main" val="281204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891034"/>
            <a:ext cx="10018200" cy="952800"/>
          </a:xfrm>
          <a:prstGeom prst="rect">
            <a:avLst/>
          </a:prstGeom>
          <a:noFill/>
          <a:ln>
            <a:noFill/>
          </a:ln>
        </p:spPr>
        <p:txBody>
          <a:bodyPr spcFirstLastPara="1" wrap="square" lIns="91425" tIns="45700" rIns="91425" bIns="45700" anchor="b" anchorCtr="0">
            <a:noAutofit/>
          </a:bodyPr>
          <a:lstStyle/>
          <a:p>
            <a:pPr lvl="0"/>
            <a:r>
              <a:rPr lang="en-US" sz="4800" b="1" dirty="0">
                <a:latin typeface="+mn-lt"/>
                <a:ea typeface="Lato"/>
                <a:cs typeface="Lato"/>
                <a:sym typeface="Lato"/>
              </a:rPr>
              <a:t>Spotlight on examples of ARC work</a:t>
            </a:r>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Tree>
    <p:extLst>
      <p:ext uri="{BB962C8B-B14F-4D97-AF65-F5344CB8AC3E}">
        <p14:creationId xmlns:p14="http://schemas.microsoft.com/office/powerpoint/2010/main" val="152677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891034"/>
            <a:ext cx="10018200" cy="952800"/>
          </a:xfrm>
          <a:prstGeom prst="rect">
            <a:avLst/>
          </a:prstGeom>
          <a:noFill/>
          <a:ln>
            <a:noFill/>
          </a:ln>
        </p:spPr>
        <p:txBody>
          <a:bodyPr spcFirstLastPara="1" wrap="square" lIns="91425" tIns="45700" rIns="91425" bIns="45700" anchor="b" anchorCtr="0">
            <a:noAutofit/>
          </a:bodyPr>
          <a:lstStyle/>
          <a:p>
            <a:pPr lvl="0"/>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
        <p:nvSpPr>
          <p:cNvPr id="2" name="TextBox 1">
            <a:extLst>
              <a:ext uri="{FF2B5EF4-FFF2-40B4-BE49-F238E27FC236}">
                <a16:creationId xmlns:a16="http://schemas.microsoft.com/office/drawing/2014/main" id="{1C8F86DC-6898-FAF9-DD80-26F9C2B2AA65}"/>
              </a:ext>
            </a:extLst>
          </p:cNvPr>
          <p:cNvSpPr txBox="1"/>
          <p:nvPr/>
        </p:nvSpPr>
        <p:spPr>
          <a:xfrm>
            <a:off x="1828800" y="1536174"/>
            <a:ext cx="7580376" cy="3785652"/>
          </a:xfrm>
          <a:prstGeom prst="rect">
            <a:avLst/>
          </a:prstGeom>
          <a:noFill/>
        </p:spPr>
        <p:txBody>
          <a:bodyPr wrap="square" rtlCol="0">
            <a:spAutoFit/>
          </a:bodyPr>
          <a:lstStyle/>
          <a:p>
            <a:pPr algn="ctr"/>
            <a:r>
              <a:rPr lang="en-GB" sz="4000" b="1" dirty="0">
                <a:solidFill>
                  <a:schemeClr val="bg1"/>
                </a:solidFill>
                <a:effectLst/>
                <a:latin typeface="+mn-lt"/>
                <a:ea typeface="Times New Roman" panose="02020603050405020304" pitchFamily="18" charset="0"/>
                <a:cs typeface="Times New Roman" panose="02020603050405020304" pitchFamily="18" charset="0"/>
              </a:rPr>
              <a:t>Women’s experiences of the support they have received in relation to feeding and caring for their baby </a:t>
            </a:r>
          </a:p>
          <a:p>
            <a:pPr algn="ctr"/>
            <a:endParaRPr lang="en-GB" sz="4000" b="1" dirty="0">
              <a:solidFill>
                <a:schemeClr val="bg1"/>
              </a:solidFill>
              <a:latin typeface="+mn-lt"/>
              <a:cs typeface="Times New Roman" panose="02020603050405020304" pitchFamily="18" charset="0"/>
            </a:endParaRPr>
          </a:p>
          <a:p>
            <a:pPr algn="ctr"/>
            <a:r>
              <a:rPr lang="en-GB" sz="4000" b="1" dirty="0">
                <a:solidFill>
                  <a:schemeClr val="bg1"/>
                </a:solidFill>
                <a:latin typeface="+mn-lt"/>
                <a:cs typeface="Times New Roman" panose="02020603050405020304" pitchFamily="18" charset="0"/>
              </a:rPr>
              <a:t>Dr Pippa Atkinson </a:t>
            </a:r>
            <a:endParaRPr lang="en-GB" sz="4000" b="1" dirty="0">
              <a:solidFill>
                <a:schemeClr val="bg1"/>
              </a:solidFill>
              <a:latin typeface="+mn-lt"/>
            </a:endParaRPr>
          </a:p>
        </p:txBody>
      </p:sp>
    </p:spTree>
    <p:extLst>
      <p:ext uri="{BB962C8B-B14F-4D97-AF65-F5344CB8AC3E}">
        <p14:creationId xmlns:p14="http://schemas.microsoft.com/office/powerpoint/2010/main" val="1589739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891034"/>
            <a:ext cx="10018200" cy="952800"/>
          </a:xfrm>
          <a:prstGeom prst="rect">
            <a:avLst/>
          </a:prstGeom>
          <a:noFill/>
          <a:ln>
            <a:noFill/>
          </a:ln>
        </p:spPr>
        <p:txBody>
          <a:bodyPr spcFirstLastPara="1" wrap="square" lIns="91425" tIns="45700" rIns="91425" bIns="45700" anchor="b" anchorCtr="0">
            <a:noAutofit/>
          </a:bodyPr>
          <a:lstStyle/>
          <a:p>
            <a:pPr lvl="0"/>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
        <p:nvSpPr>
          <p:cNvPr id="2" name="TextBox 1">
            <a:extLst>
              <a:ext uri="{FF2B5EF4-FFF2-40B4-BE49-F238E27FC236}">
                <a16:creationId xmlns:a16="http://schemas.microsoft.com/office/drawing/2014/main" id="{D90E2023-0036-2D90-2BE1-64D3E05D6CA3}"/>
              </a:ext>
            </a:extLst>
          </p:cNvPr>
          <p:cNvSpPr txBox="1"/>
          <p:nvPr/>
        </p:nvSpPr>
        <p:spPr>
          <a:xfrm>
            <a:off x="1847088" y="1812889"/>
            <a:ext cx="7580376" cy="2554545"/>
          </a:xfrm>
          <a:prstGeom prst="rect">
            <a:avLst/>
          </a:prstGeom>
          <a:noFill/>
        </p:spPr>
        <p:txBody>
          <a:bodyPr wrap="square" rtlCol="0">
            <a:spAutoFit/>
          </a:bodyPr>
          <a:lstStyle/>
          <a:p>
            <a:pPr algn="ctr"/>
            <a:r>
              <a:rPr lang="en-GB" sz="4000" b="1" dirty="0">
                <a:solidFill>
                  <a:schemeClr val="bg1"/>
                </a:solidFill>
                <a:effectLst/>
                <a:latin typeface="+mn-lt"/>
                <a:ea typeface="Times New Roman" panose="02020603050405020304" pitchFamily="18" charset="0"/>
                <a:cs typeface="Times New Roman" panose="02020603050405020304" pitchFamily="18" charset="0"/>
              </a:rPr>
              <a:t>Internships and their work on dementia</a:t>
            </a:r>
          </a:p>
          <a:p>
            <a:pPr algn="ctr"/>
            <a:endParaRPr lang="en-GB" sz="4000" b="1" dirty="0">
              <a:solidFill>
                <a:schemeClr val="bg1"/>
              </a:solidFill>
              <a:latin typeface="+mn-lt"/>
              <a:cs typeface="Times New Roman" panose="02020603050405020304" pitchFamily="18" charset="0"/>
            </a:endParaRPr>
          </a:p>
          <a:p>
            <a:pPr algn="ctr"/>
            <a:r>
              <a:rPr lang="en-GB" sz="4000" b="1" dirty="0">
                <a:solidFill>
                  <a:schemeClr val="bg1"/>
                </a:solidFill>
                <a:latin typeface="+mn-lt"/>
                <a:cs typeface="Times New Roman" panose="02020603050405020304" pitchFamily="18" charset="0"/>
              </a:rPr>
              <a:t>Dr Clarissa Giebel</a:t>
            </a:r>
            <a:endParaRPr lang="en-GB" sz="4000" b="1" dirty="0">
              <a:solidFill>
                <a:schemeClr val="bg1"/>
              </a:solidFill>
              <a:latin typeface="+mn-lt"/>
            </a:endParaRPr>
          </a:p>
        </p:txBody>
      </p:sp>
    </p:spTree>
    <p:extLst>
      <p:ext uri="{BB962C8B-B14F-4D97-AF65-F5344CB8AC3E}">
        <p14:creationId xmlns:p14="http://schemas.microsoft.com/office/powerpoint/2010/main" val="1306443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891034"/>
            <a:ext cx="10018200" cy="952800"/>
          </a:xfrm>
          <a:prstGeom prst="rect">
            <a:avLst/>
          </a:prstGeom>
          <a:noFill/>
          <a:ln>
            <a:noFill/>
          </a:ln>
        </p:spPr>
        <p:txBody>
          <a:bodyPr spcFirstLastPara="1" wrap="square" lIns="91425" tIns="45700" rIns="91425" bIns="45700" anchor="b" anchorCtr="0">
            <a:noAutofit/>
          </a:bodyPr>
          <a:lstStyle/>
          <a:p>
            <a:pPr lvl="0"/>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
        <p:nvSpPr>
          <p:cNvPr id="2" name="TextBox 1">
            <a:extLst>
              <a:ext uri="{FF2B5EF4-FFF2-40B4-BE49-F238E27FC236}">
                <a16:creationId xmlns:a16="http://schemas.microsoft.com/office/drawing/2014/main" id="{C0A868FC-BBA4-9B85-B278-491F28F16E94}"/>
              </a:ext>
            </a:extLst>
          </p:cNvPr>
          <p:cNvSpPr txBox="1"/>
          <p:nvPr/>
        </p:nvSpPr>
        <p:spPr>
          <a:xfrm>
            <a:off x="1984248" y="2298781"/>
            <a:ext cx="7744968" cy="1323439"/>
          </a:xfrm>
          <a:prstGeom prst="rect">
            <a:avLst/>
          </a:prstGeom>
          <a:noFill/>
        </p:spPr>
        <p:txBody>
          <a:bodyPr wrap="square" rtlCol="0">
            <a:spAutoFit/>
          </a:bodyPr>
          <a:lstStyle/>
          <a:p>
            <a:pPr algn="ctr"/>
            <a:r>
              <a:rPr lang="en-GB" sz="4000" b="1" dirty="0">
                <a:solidFill>
                  <a:schemeClr val="bg1"/>
                </a:solidFill>
                <a:effectLst/>
                <a:latin typeface="+mn-lt"/>
                <a:ea typeface="Times New Roman" panose="02020603050405020304" pitchFamily="18" charset="0"/>
                <a:cs typeface="Times New Roman" panose="02020603050405020304" pitchFamily="18" charset="0"/>
              </a:rPr>
              <a:t>Evaluation work at ARC NWC – a brief update</a:t>
            </a:r>
            <a:endParaRPr lang="en-GB" sz="4000" b="1" dirty="0">
              <a:solidFill>
                <a:schemeClr val="bg1"/>
              </a:solidFill>
              <a:latin typeface="+mn-lt"/>
            </a:endParaRPr>
          </a:p>
        </p:txBody>
      </p:sp>
    </p:spTree>
    <p:extLst>
      <p:ext uri="{BB962C8B-B14F-4D97-AF65-F5344CB8AC3E}">
        <p14:creationId xmlns:p14="http://schemas.microsoft.com/office/powerpoint/2010/main" val="3873242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61C447-368B-8F9F-115F-06D47917B4AB}"/>
              </a:ext>
            </a:extLst>
          </p:cNvPr>
          <p:cNvSpPr>
            <a:spLocks noGrp="1"/>
          </p:cNvSpPr>
          <p:nvPr>
            <p:ph type="title"/>
          </p:nvPr>
        </p:nvSpPr>
        <p:spPr>
          <a:xfrm>
            <a:off x="1623392" y="2880355"/>
            <a:ext cx="9159240" cy="1325563"/>
          </a:xfrm>
        </p:spPr>
        <p:txBody>
          <a:bodyPr/>
          <a:lstStyle/>
          <a:p>
            <a:pPr algn="ctr"/>
            <a:r>
              <a:rPr lang="en-US" b="1" dirty="0"/>
              <a:t>Ongoing pieces of internal evaluation work with results to feed into ARC 2  </a:t>
            </a:r>
            <a:endParaRPr lang="en-GB" b="1" dirty="0"/>
          </a:p>
        </p:txBody>
      </p:sp>
    </p:spTree>
    <p:extLst>
      <p:ext uri="{BB962C8B-B14F-4D97-AF65-F5344CB8AC3E}">
        <p14:creationId xmlns:p14="http://schemas.microsoft.com/office/powerpoint/2010/main" val="1514440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59C7-8435-4A6E-B8B5-AE22118A49F4}"/>
              </a:ext>
            </a:extLst>
          </p:cNvPr>
          <p:cNvSpPr>
            <a:spLocks noGrp="1"/>
          </p:cNvSpPr>
          <p:nvPr>
            <p:ph type="title"/>
          </p:nvPr>
        </p:nvSpPr>
        <p:spPr>
          <a:xfrm>
            <a:off x="355003" y="761421"/>
            <a:ext cx="9159240" cy="1325563"/>
          </a:xfrm>
        </p:spPr>
        <p:txBody>
          <a:bodyPr/>
          <a:lstStyle/>
          <a:p>
            <a:r>
              <a:rPr lang="en-GB" sz="4000" b="1" dirty="0"/>
              <a:t>Internal evaluations</a:t>
            </a:r>
            <a:endParaRPr lang="en-GB" sz="4000" dirty="0"/>
          </a:p>
        </p:txBody>
      </p:sp>
      <p:sp>
        <p:nvSpPr>
          <p:cNvPr id="3" name="Rectangle 2">
            <a:extLst>
              <a:ext uri="{FF2B5EF4-FFF2-40B4-BE49-F238E27FC236}">
                <a16:creationId xmlns:a16="http://schemas.microsoft.com/office/drawing/2014/main" id="{C7A4F950-595B-47CA-AF1A-FB01B69D363E}"/>
              </a:ext>
            </a:extLst>
          </p:cNvPr>
          <p:cNvSpPr/>
          <p:nvPr/>
        </p:nvSpPr>
        <p:spPr>
          <a:xfrm>
            <a:off x="1778597" y="1911241"/>
            <a:ext cx="8520057" cy="3539430"/>
          </a:xfrm>
          <a:prstGeom prst="rect">
            <a:avLst/>
          </a:prstGeom>
        </p:spPr>
        <p:txBody>
          <a:bodyPr wrap="square">
            <a:spAutoFit/>
          </a:bodyPr>
          <a:lstStyle/>
          <a:p>
            <a:pPr marL="457200" indent="-457200">
              <a:buFont typeface="Wingdings" panose="05000000000000000000" pitchFamily="2" charset="2"/>
              <a:buChar char="q"/>
            </a:pPr>
            <a:r>
              <a:rPr lang="en-GB" sz="2800" dirty="0"/>
              <a:t>Liverpool Dementia and Ageing Research Forum</a:t>
            </a:r>
          </a:p>
          <a:p>
            <a:r>
              <a:rPr lang="en-GB" sz="2800" dirty="0">
                <a:solidFill>
                  <a:srgbClr val="FF0000"/>
                </a:solidFill>
              </a:rPr>
              <a:t>Paper submitted</a:t>
            </a:r>
          </a:p>
          <a:p>
            <a:pPr marL="457200" indent="-457200">
              <a:buFont typeface="Wingdings" panose="05000000000000000000" pitchFamily="2" charset="2"/>
              <a:buChar char="q"/>
            </a:pPr>
            <a:r>
              <a:rPr lang="en-GB" sz="2800" dirty="0"/>
              <a:t>Co-production processes </a:t>
            </a:r>
            <a:r>
              <a:rPr lang="en-GB" sz="2800" dirty="0">
                <a:solidFill>
                  <a:srgbClr val="FF0000"/>
                </a:solidFill>
              </a:rPr>
              <a:t>exemplar below</a:t>
            </a:r>
          </a:p>
          <a:p>
            <a:pPr marL="457200" indent="-457200">
              <a:buFont typeface="Wingdings" panose="05000000000000000000" pitchFamily="2" charset="2"/>
              <a:buChar char="q"/>
            </a:pPr>
            <a:r>
              <a:rPr lang="en-GB" sz="2800" dirty="0"/>
              <a:t>Capacity Building </a:t>
            </a:r>
            <a:r>
              <a:rPr lang="en-GB" sz="2800" dirty="0">
                <a:solidFill>
                  <a:srgbClr val="FF0000"/>
                </a:solidFill>
              </a:rPr>
              <a:t>Planning stage</a:t>
            </a:r>
          </a:p>
          <a:p>
            <a:pPr marL="457200" indent="-457200">
              <a:buFont typeface="Wingdings" panose="05000000000000000000" pitchFamily="2" charset="2"/>
              <a:buChar char="q"/>
            </a:pPr>
            <a:r>
              <a:rPr lang="en-GB" sz="2800" dirty="0"/>
              <a:t>Public, Patient &amp; Community Involvement and Engagement </a:t>
            </a:r>
            <a:r>
              <a:rPr lang="en-GB" sz="2800" dirty="0">
                <a:solidFill>
                  <a:srgbClr val="FF0000"/>
                </a:solidFill>
              </a:rPr>
              <a:t>Planning stage will link with and compare findings to:</a:t>
            </a:r>
          </a:p>
          <a:p>
            <a:pPr marL="457200" indent="-457200">
              <a:buFont typeface="Wingdings" panose="05000000000000000000" pitchFamily="2" charset="2"/>
              <a:buChar char="q"/>
            </a:pPr>
            <a:r>
              <a:rPr lang="en-GB" sz="2800" dirty="0"/>
              <a:t>COREN </a:t>
            </a:r>
            <a:r>
              <a:rPr lang="en-GB" sz="2800" dirty="0">
                <a:solidFill>
                  <a:srgbClr val="FF0000"/>
                </a:solidFill>
              </a:rPr>
              <a:t>data collection ongoing</a:t>
            </a:r>
          </a:p>
        </p:txBody>
      </p:sp>
      <p:pic>
        <p:nvPicPr>
          <p:cNvPr id="5" name="Picture 4">
            <a:extLst>
              <a:ext uri="{FF2B5EF4-FFF2-40B4-BE49-F238E27FC236}">
                <a16:creationId xmlns:a16="http://schemas.microsoft.com/office/drawing/2014/main" id="{A93FDBA1-3B10-457E-824A-CD7287EED504}"/>
              </a:ext>
            </a:extLst>
          </p:cNvPr>
          <p:cNvPicPr>
            <a:picLocks noChangeAspect="1"/>
          </p:cNvPicPr>
          <p:nvPr/>
        </p:nvPicPr>
        <p:blipFill>
          <a:blip r:embed="rId2"/>
          <a:stretch>
            <a:fillRect/>
          </a:stretch>
        </p:blipFill>
        <p:spPr>
          <a:xfrm>
            <a:off x="9180042" y="4279037"/>
            <a:ext cx="2578963" cy="2578963"/>
          </a:xfrm>
          <a:prstGeom prst="rect">
            <a:avLst/>
          </a:prstGeom>
        </p:spPr>
      </p:pic>
      <p:pic>
        <p:nvPicPr>
          <p:cNvPr id="7" name="Picture 6">
            <a:extLst>
              <a:ext uri="{FF2B5EF4-FFF2-40B4-BE49-F238E27FC236}">
                <a16:creationId xmlns:a16="http://schemas.microsoft.com/office/drawing/2014/main" id="{9665C826-AE94-4BDC-BD41-A6B057CA6124}"/>
              </a:ext>
            </a:extLst>
          </p:cNvPr>
          <p:cNvPicPr>
            <a:picLocks noChangeAspect="1"/>
          </p:cNvPicPr>
          <p:nvPr/>
        </p:nvPicPr>
        <p:blipFill>
          <a:blip r:embed="rId3"/>
          <a:stretch>
            <a:fillRect/>
          </a:stretch>
        </p:blipFill>
        <p:spPr>
          <a:xfrm>
            <a:off x="2441090" y="5170973"/>
            <a:ext cx="1687027" cy="1687027"/>
          </a:xfrm>
          <a:prstGeom prst="rect">
            <a:avLst/>
          </a:prstGeom>
        </p:spPr>
      </p:pic>
    </p:spTree>
    <p:extLst>
      <p:ext uri="{BB962C8B-B14F-4D97-AF65-F5344CB8AC3E}">
        <p14:creationId xmlns:p14="http://schemas.microsoft.com/office/powerpoint/2010/main" val="222103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151555" y="5387964"/>
            <a:ext cx="10018200" cy="952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GB" sz="4800" b="1" dirty="0">
                <a:latin typeface="+mn-lt"/>
                <a:ea typeface="Lato"/>
                <a:cs typeface="Lato"/>
                <a:sym typeface="Lato"/>
              </a:rPr>
              <a:t>Updates from ARCFESTs held earlier this year </a:t>
            </a:r>
            <a:br>
              <a:rPr lang="en-GB" sz="4800" b="1" dirty="0">
                <a:latin typeface="+mn-lt"/>
                <a:ea typeface="Lato"/>
                <a:cs typeface="Lato"/>
                <a:sym typeface="Lato"/>
              </a:rPr>
            </a:br>
            <a:br>
              <a:rPr lang="en-GB" sz="4800" b="1" dirty="0">
                <a:latin typeface="+mn-lt"/>
                <a:ea typeface="Lato"/>
                <a:cs typeface="Lato"/>
                <a:sym typeface="Lato"/>
              </a:rPr>
            </a:br>
            <a:br>
              <a:rPr lang="en-GB" sz="4800" b="1" dirty="0">
                <a:latin typeface="+mn-lt"/>
                <a:ea typeface="Lato"/>
                <a:cs typeface="Lato"/>
                <a:sym typeface="Lato"/>
              </a:rPr>
            </a:br>
            <a:r>
              <a:rPr lang="en-GB" sz="3200" b="1" dirty="0">
                <a:latin typeface="+mn-lt"/>
                <a:ea typeface="Lato"/>
                <a:cs typeface="Lato"/>
                <a:sym typeface="Lato"/>
              </a:rPr>
              <a:t>@arc_nwc</a:t>
            </a:r>
            <a:br>
              <a:rPr lang="en-GB" sz="4800" b="1" dirty="0">
                <a:latin typeface="+mn-lt"/>
                <a:ea typeface="Lato"/>
                <a:cs typeface="Lato"/>
                <a:sym typeface="Lato"/>
              </a:rPr>
            </a:br>
            <a:r>
              <a:rPr lang="en-GB" sz="3200" b="1" dirty="0">
                <a:latin typeface="+mn-lt"/>
                <a:ea typeface="Lato"/>
                <a:cs typeface="Lato"/>
                <a:sym typeface="Lato"/>
              </a:rPr>
              <a:t>#implementequity</a:t>
            </a:r>
            <a:br>
              <a:rPr lang="en-GB" sz="3200" b="1" dirty="0">
                <a:latin typeface="+mn-lt"/>
                <a:ea typeface="Lato"/>
                <a:cs typeface="Lato"/>
                <a:sym typeface="Lato"/>
              </a:rPr>
            </a:br>
            <a:endParaRPr sz="3200" b="1" dirty="0">
              <a:latin typeface="+mn-lt"/>
              <a:ea typeface="Lato"/>
              <a:cs typeface="Lato"/>
              <a:sym typeface="Lato"/>
            </a:endParaRPr>
          </a:p>
        </p:txBody>
      </p:sp>
    </p:spTree>
    <p:extLst>
      <p:ext uri="{BB962C8B-B14F-4D97-AF65-F5344CB8AC3E}">
        <p14:creationId xmlns:p14="http://schemas.microsoft.com/office/powerpoint/2010/main" val="2543360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1DFD-3DCD-4382-9C30-87AF539EC4AF}"/>
              </a:ext>
            </a:extLst>
          </p:cNvPr>
          <p:cNvSpPr>
            <a:spLocks noGrp="1"/>
          </p:cNvSpPr>
          <p:nvPr>
            <p:ph type="title"/>
          </p:nvPr>
        </p:nvSpPr>
        <p:spPr>
          <a:xfrm>
            <a:off x="237487" y="1021621"/>
            <a:ext cx="10717530" cy="1325563"/>
          </a:xfrm>
        </p:spPr>
        <p:txBody>
          <a:bodyPr/>
          <a:lstStyle/>
          <a:p>
            <a:r>
              <a:rPr lang="en-GB" sz="3600" b="1" dirty="0"/>
              <a:t>Exploring co-production processes and practices</a:t>
            </a:r>
          </a:p>
        </p:txBody>
      </p:sp>
      <p:sp>
        <p:nvSpPr>
          <p:cNvPr id="3" name="Rectangle 2">
            <a:extLst>
              <a:ext uri="{FF2B5EF4-FFF2-40B4-BE49-F238E27FC236}">
                <a16:creationId xmlns:a16="http://schemas.microsoft.com/office/drawing/2014/main" id="{DEFDF9A5-AC5A-4D13-B9D4-DE1184B9A356}"/>
              </a:ext>
            </a:extLst>
          </p:cNvPr>
          <p:cNvSpPr/>
          <p:nvPr/>
        </p:nvSpPr>
        <p:spPr>
          <a:xfrm>
            <a:off x="2141502" y="2597212"/>
            <a:ext cx="9448800" cy="4154984"/>
          </a:xfrm>
          <a:prstGeom prst="rect">
            <a:avLst/>
          </a:prstGeom>
        </p:spPr>
        <p:txBody>
          <a:bodyPr wrap="square">
            <a:spAutoFit/>
          </a:bodyPr>
          <a:lstStyle/>
          <a:p>
            <a:r>
              <a:rPr lang="en-GB" sz="2400" dirty="0">
                <a:solidFill>
                  <a:srgbClr val="003366"/>
                </a:solidFill>
              </a:rPr>
              <a:t>Intention is to collect information that can help us learn more about our co-production processes and how we might improve these</a:t>
            </a:r>
          </a:p>
          <a:p>
            <a:endParaRPr lang="en-GB" sz="2400" dirty="0">
              <a:solidFill>
                <a:srgbClr val="003366"/>
              </a:solidFill>
            </a:endParaRPr>
          </a:p>
          <a:p>
            <a:r>
              <a:rPr lang="en-GB" sz="2400" dirty="0">
                <a:solidFill>
                  <a:srgbClr val="003366"/>
                </a:solidFill>
              </a:rPr>
              <a:t>Team: Clarissa Giebel, Megan Polden, Shaima Hassan, Selina Wallis, Mark Gabbay; 2 public advisers</a:t>
            </a:r>
          </a:p>
          <a:p>
            <a:endParaRPr lang="en-GB" sz="2400" dirty="0">
              <a:solidFill>
                <a:srgbClr val="003366"/>
              </a:solidFill>
            </a:endParaRPr>
          </a:p>
          <a:p>
            <a:r>
              <a:rPr lang="en-GB" sz="2400" dirty="0">
                <a:solidFill>
                  <a:srgbClr val="003366"/>
                </a:solidFill>
              </a:rPr>
              <a:t>Explore the extent to which CLAHRC/ARC NWC is effective in ‘Creating collaborative networks and co-producing research’, which we have identified as a key pathway towards CLAHRC/ARC impact. </a:t>
            </a:r>
          </a:p>
          <a:p>
            <a:endParaRPr lang="en-GB" sz="2400" dirty="0"/>
          </a:p>
          <a:p>
            <a:endParaRPr lang="en-GB" sz="2400" dirty="0"/>
          </a:p>
        </p:txBody>
      </p:sp>
    </p:spTree>
    <p:extLst>
      <p:ext uri="{BB962C8B-B14F-4D97-AF65-F5344CB8AC3E}">
        <p14:creationId xmlns:p14="http://schemas.microsoft.com/office/powerpoint/2010/main" val="157109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B8D6-9021-4C7E-85F4-C5BA5B1D9251}"/>
              </a:ext>
            </a:extLst>
          </p:cNvPr>
          <p:cNvSpPr>
            <a:spLocks noGrp="1"/>
          </p:cNvSpPr>
          <p:nvPr>
            <p:ph type="title"/>
          </p:nvPr>
        </p:nvSpPr>
        <p:spPr>
          <a:xfrm>
            <a:off x="374243" y="1079127"/>
            <a:ext cx="9159240" cy="1325563"/>
          </a:xfrm>
        </p:spPr>
        <p:txBody>
          <a:bodyPr/>
          <a:lstStyle/>
          <a:p>
            <a:r>
              <a:rPr lang="en-GB" sz="3600" b="1" dirty="0"/>
              <a:t>Plans and progress</a:t>
            </a:r>
          </a:p>
        </p:txBody>
      </p:sp>
      <p:sp>
        <p:nvSpPr>
          <p:cNvPr id="3" name="Rectangle 2">
            <a:extLst>
              <a:ext uri="{FF2B5EF4-FFF2-40B4-BE49-F238E27FC236}">
                <a16:creationId xmlns:a16="http://schemas.microsoft.com/office/drawing/2014/main" id="{5D690456-35FC-48D9-8297-D70E46A1300D}"/>
              </a:ext>
            </a:extLst>
          </p:cNvPr>
          <p:cNvSpPr/>
          <p:nvPr/>
        </p:nvSpPr>
        <p:spPr>
          <a:xfrm>
            <a:off x="2055616" y="2282519"/>
            <a:ext cx="9401908" cy="4154984"/>
          </a:xfrm>
          <a:prstGeom prst="rect">
            <a:avLst/>
          </a:prstGeom>
        </p:spPr>
        <p:txBody>
          <a:bodyPr wrap="square">
            <a:spAutoFit/>
          </a:bodyPr>
          <a:lstStyle/>
          <a:p>
            <a:r>
              <a:rPr lang="en-GB" sz="2400" dirty="0">
                <a:solidFill>
                  <a:srgbClr val="003366"/>
                </a:solidFill>
              </a:rPr>
              <a:t>Study plan and ethics submitted; data collection when ethics approved</a:t>
            </a:r>
          </a:p>
          <a:p>
            <a:endParaRPr lang="en-GB" sz="2400" dirty="0">
              <a:solidFill>
                <a:srgbClr val="003366"/>
              </a:solidFill>
            </a:endParaRPr>
          </a:p>
          <a:p>
            <a:r>
              <a:rPr lang="en-GB" sz="2400" dirty="0">
                <a:solidFill>
                  <a:srgbClr val="003366"/>
                </a:solidFill>
              </a:rPr>
              <a:t>Participants: those involved in our research e.g. Interns, early career researchers, PhD students, public advisers, theme co-leads</a:t>
            </a:r>
          </a:p>
          <a:p>
            <a:endParaRPr lang="en-GB" sz="2400" dirty="0">
              <a:solidFill>
                <a:srgbClr val="003366"/>
              </a:solidFill>
            </a:endParaRPr>
          </a:p>
          <a:p>
            <a:r>
              <a:rPr lang="en-GB" sz="2400" dirty="0">
                <a:solidFill>
                  <a:srgbClr val="003366"/>
                </a:solidFill>
              </a:rPr>
              <a:t>Qualitative and quantitative methods (semi-structured interviews, surveys)</a:t>
            </a:r>
          </a:p>
          <a:p>
            <a:endParaRPr lang="en-GB" sz="2400" dirty="0">
              <a:solidFill>
                <a:srgbClr val="003366"/>
              </a:solidFill>
            </a:endParaRPr>
          </a:p>
          <a:p>
            <a:r>
              <a:rPr lang="en-GB" sz="2400" b="1" dirty="0">
                <a:solidFill>
                  <a:srgbClr val="003366"/>
                </a:solidFill>
              </a:rPr>
              <a:t>Outputs: Briefing note; refined/improved processes; academic paper(s), use in ARC 2 bid</a:t>
            </a:r>
          </a:p>
        </p:txBody>
      </p:sp>
    </p:spTree>
    <p:extLst>
      <p:ext uri="{BB962C8B-B14F-4D97-AF65-F5344CB8AC3E}">
        <p14:creationId xmlns:p14="http://schemas.microsoft.com/office/powerpoint/2010/main" val="3239979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891034"/>
            <a:ext cx="10018200" cy="952800"/>
          </a:xfrm>
          <a:prstGeom prst="rect">
            <a:avLst/>
          </a:prstGeom>
          <a:noFill/>
          <a:ln>
            <a:noFill/>
          </a:ln>
        </p:spPr>
        <p:txBody>
          <a:bodyPr spcFirstLastPara="1" wrap="square" lIns="91425" tIns="45700" rIns="91425" bIns="45700" anchor="b" anchorCtr="0">
            <a:noAutofit/>
          </a:bodyPr>
          <a:lstStyle/>
          <a:p>
            <a:pPr lvl="0"/>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
        <p:nvSpPr>
          <p:cNvPr id="2" name="TextBox 1">
            <a:extLst>
              <a:ext uri="{FF2B5EF4-FFF2-40B4-BE49-F238E27FC236}">
                <a16:creationId xmlns:a16="http://schemas.microsoft.com/office/drawing/2014/main" id="{C0A868FC-BBA4-9B85-B278-491F28F16E94}"/>
              </a:ext>
            </a:extLst>
          </p:cNvPr>
          <p:cNvSpPr txBox="1"/>
          <p:nvPr/>
        </p:nvSpPr>
        <p:spPr>
          <a:xfrm>
            <a:off x="1984248" y="2298781"/>
            <a:ext cx="7744968" cy="1938992"/>
          </a:xfrm>
          <a:prstGeom prst="rect">
            <a:avLst/>
          </a:prstGeom>
          <a:noFill/>
        </p:spPr>
        <p:txBody>
          <a:bodyPr wrap="square" rtlCol="0">
            <a:spAutoFit/>
          </a:bodyPr>
          <a:lstStyle/>
          <a:p>
            <a:pPr algn="ctr"/>
            <a:r>
              <a:rPr lang="en-GB" sz="4000" b="1" dirty="0">
                <a:solidFill>
                  <a:schemeClr val="bg1"/>
                </a:solidFill>
                <a:effectLst/>
                <a:latin typeface="+mn-lt"/>
                <a:ea typeface="Times New Roman" panose="02020603050405020304" pitchFamily="18" charset="0"/>
                <a:cs typeface="Times New Roman" panose="02020603050405020304" pitchFamily="18" charset="0"/>
              </a:rPr>
              <a:t>Priorities for research to inform system/care pathway change – Group work</a:t>
            </a:r>
            <a:endParaRPr lang="en-GB" sz="4000" b="1" dirty="0">
              <a:solidFill>
                <a:schemeClr val="bg1"/>
              </a:solidFill>
              <a:latin typeface="+mn-lt"/>
            </a:endParaRPr>
          </a:p>
        </p:txBody>
      </p:sp>
    </p:spTree>
    <p:extLst>
      <p:ext uri="{BB962C8B-B14F-4D97-AF65-F5344CB8AC3E}">
        <p14:creationId xmlns:p14="http://schemas.microsoft.com/office/powerpoint/2010/main" val="3581318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8DED3690-A221-2DE8-E82E-9540717D78CE}"/>
              </a:ext>
            </a:extLst>
          </p:cNvPr>
          <p:cNvSpPr>
            <a:spLocks noGrp="1"/>
          </p:cNvSpPr>
          <p:nvPr>
            <p:ph type="title"/>
          </p:nvPr>
        </p:nvSpPr>
        <p:spPr>
          <a:xfrm>
            <a:off x="1914514" y="4096512"/>
            <a:ext cx="10164710" cy="1325563"/>
          </a:xfrm>
        </p:spPr>
        <p:txBody>
          <a:bodyPr/>
          <a:lstStyle/>
          <a:p>
            <a:pPr algn="l"/>
            <a:r>
              <a:rPr lang="en-US" sz="3200" b="1" dirty="0"/>
              <a:t>Feedback from collaboration on </a:t>
            </a:r>
            <a:r>
              <a:rPr lang="en-US" sz="3200" b="1" u="sng" dirty="0"/>
              <a:t>systematic</a:t>
            </a:r>
            <a:r>
              <a:rPr lang="en-US" sz="3200" b="1" dirty="0"/>
              <a:t> priorities in local health economy</a:t>
            </a:r>
            <a:br>
              <a:rPr lang="en-US" sz="3200" b="1" dirty="0"/>
            </a:br>
            <a:br>
              <a:rPr lang="en-US" sz="3200" b="1" dirty="0"/>
            </a:br>
            <a:br>
              <a:rPr lang="en-US" sz="1100" b="0" i="0" dirty="0">
                <a:solidFill>
                  <a:srgbClr val="000000"/>
                </a:solidFill>
                <a:effectLst/>
                <a:latin typeface="Times New Roman" panose="02020603050405020304" pitchFamily="18" charset="0"/>
              </a:rPr>
            </a:br>
            <a:r>
              <a:rPr lang="en-US" sz="3200" i="0" dirty="0">
                <a:solidFill>
                  <a:srgbClr val="003366"/>
                </a:solidFill>
                <a:effectLst/>
                <a:latin typeface="+mn-lt"/>
              </a:rPr>
              <a:t>Dementia pathways</a:t>
            </a:r>
            <a:br>
              <a:rPr lang="en-US" sz="3200" i="0" dirty="0">
                <a:solidFill>
                  <a:srgbClr val="003366"/>
                </a:solidFill>
                <a:effectLst/>
                <a:latin typeface="+mn-lt"/>
              </a:rPr>
            </a:br>
            <a:r>
              <a:rPr lang="en-US" sz="3200" i="0" dirty="0">
                <a:solidFill>
                  <a:srgbClr val="003366"/>
                </a:solidFill>
                <a:effectLst/>
                <a:latin typeface="+mn-lt"/>
              </a:rPr>
              <a:t>Falls management</a:t>
            </a:r>
            <a:br>
              <a:rPr lang="en-US" sz="3200" i="0" dirty="0">
                <a:solidFill>
                  <a:srgbClr val="003366"/>
                </a:solidFill>
                <a:effectLst/>
                <a:latin typeface="+mn-lt"/>
              </a:rPr>
            </a:br>
            <a:r>
              <a:rPr lang="en-US" sz="3200" i="0" dirty="0">
                <a:solidFill>
                  <a:srgbClr val="003366"/>
                </a:solidFill>
                <a:effectLst/>
                <a:latin typeface="+mn-lt"/>
              </a:rPr>
              <a:t>Mental health and access to services</a:t>
            </a:r>
            <a:br>
              <a:rPr lang="en-US" sz="3200" i="0" dirty="0">
                <a:solidFill>
                  <a:srgbClr val="003366"/>
                </a:solidFill>
                <a:effectLst/>
                <a:latin typeface="+mn-lt"/>
              </a:rPr>
            </a:br>
            <a:r>
              <a:rPr lang="en-US" sz="3200" i="0" dirty="0">
                <a:solidFill>
                  <a:srgbClr val="003366"/>
                </a:solidFill>
                <a:effectLst/>
                <a:latin typeface="+mn-lt"/>
              </a:rPr>
              <a:t>Digital exclusion for service users</a:t>
            </a:r>
            <a:br>
              <a:rPr lang="en-US" sz="3200" i="0" dirty="0">
                <a:solidFill>
                  <a:srgbClr val="003366"/>
                </a:solidFill>
                <a:effectLst/>
                <a:latin typeface="+mn-lt"/>
              </a:rPr>
            </a:br>
            <a:r>
              <a:rPr lang="en-US" sz="3200" i="0" dirty="0">
                <a:solidFill>
                  <a:srgbClr val="003366"/>
                </a:solidFill>
                <a:effectLst/>
                <a:latin typeface="+mn-lt"/>
              </a:rPr>
              <a:t>Access to care for underrepresented communities</a:t>
            </a:r>
            <a:br>
              <a:rPr lang="en-US" sz="3200" i="0" dirty="0">
                <a:solidFill>
                  <a:srgbClr val="003366"/>
                </a:solidFill>
                <a:effectLst/>
                <a:latin typeface="+mn-lt"/>
              </a:rPr>
            </a:br>
            <a:r>
              <a:rPr lang="en-US" sz="3200" i="0" dirty="0">
                <a:solidFill>
                  <a:srgbClr val="003366"/>
                </a:solidFill>
                <a:effectLst/>
                <a:latin typeface="+mn-lt"/>
              </a:rPr>
              <a:t>Care for the Elderly</a:t>
            </a:r>
            <a:br>
              <a:rPr lang="en-US" sz="3200" i="0" dirty="0">
                <a:solidFill>
                  <a:srgbClr val="003366"/>
                </a:solidFill>
                <a:effectLst/>
                <a:latin typeface="+mn-lt"/>
              </a:rPr>
            </a:br>
            <a:r>
              <a:rPr lang="en-US" sz="3200" i="0" dirty="0">
                <a:solidFill>
                  <a:srgbClr val="003366"/>
                </a:solidFill>
                <a:effectLst/>
                <a:latin typeface="+mn-lt"/>
              </a:rPr>
              <a:t>Maternal health and health inequalities</a:t>
            </a:r>
            <a:br>
              <a:rPr lang="en-US" sz="3200" i="0" dirty="0">
                <a:solidFill>
                  <a:srgbClr val="003366"/>
                </a:solidFill>
                <a:effectLst/>
                <a:latin typeface="+mn-lt"/>
              </a:rPr>
            </a:br>
            <a:r>
              <a:rPr lang="en-US" sz="3200" i="0" dirty="0">
                <a:solidFill>
                  <a:srgbClr val="003366"/>
                </a:solidFill>
                <a:effectLst/>
                <a:latin typeface="+mn-lt"/>
              </a:rPr>
              <a:t>Impact on Health inequalities further upstream  </a:t>
            </a:r>
            <a:br>
              <a:rPr lang="en-US" sz="3200" i="0" dirty="0">
                <a:solidFill>
                  <a:srgbClr val="003366"/>
                </a:solidFill>
                <a:effectLst/>
                <a:latin typeface="+mn-lt"/>
              </a:rPr>
            </a:br>
            <a:br>
              <a:rPr lang="en-US" sz="3200" b="1" dirty="0"/>
            </a:br>
            <a:br>
              <a:rPr lang="en-US" sz="1000" b="0" i="0" dirty="0">
                <a:solidFill>
                  <a:srgbClr val="000000"/>
                </a:solidFill>
                <a:effectLst/>
                <a:latin typeface="Times New Roman" panose="02020603050405020304" pitchFamily="18" charset="0"/>
              </a:rPr>
            </a:br>
            <a:br>
              <a:rPr lang="en-GB" sz="2400" b="0" i="0" dirty="0">
                <a:solidFill>
                  <a:srgbClr val="000000"/>
                </a:solidFill>
                <a:effectLst/>
                <a:latin typeface="Times New Roman" panose="02020603050405020304" pitchFamily="18" charset="0"/>
              </a:rPr>
            </a:br>
            <a:br>
              <a:rPr lang="en-US" sz="3200" b="1" dirty="0"/>
            </a:br>
            <a:br>
              <a:rPr lang="en-US" sz="2400" dirty="0"/>
            </a:br>
            <a:br>
              <a:rPr lang="en-GB" sz="2400" dirty="0"/>
            </a:br>
            <a:endParaRPr lang="en-GB" sz="2400" b="1" dirty="0"/>
          </a:p>
        </p:txBody>
      </p:sp>
    </p:spTree>
    <p:extLst>
      <p:ext uri="{BB962C8B-B14F-4D97-AF65-F5344CB8AC3E}">
        <p14:creationId xmlns:p14="http://schemas.microsoft.com/office/powerpoint/2010/main" val="3425483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891034"/>
            <a:ext cx="10018200" cy="952800"/>
          </a:xfrm>
          <a:prstGeom prst="rect">
            <a:avLst/>
          </a:prstGeom>
          <a:noFill/>
          <a:ln>
            <a:noFill/>
          </a:ln>
        </p:spPr>
        <p:txBody>
          <a:bodyPr spcFirstLastPara="1" wrap="square" lIns="91425" tIns="45700" rIns="91425" bIns="45700" anchor="b" anchorCtr="0">
            <a:noAutofit/>
          </a:bodyPr>
          <a:lstStyle/>
          <a:p>
            <a:pPr lvl="0"/>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
        <p:nvSpPr>
          <p:cNvPr id="2" name="TextBox 1">
            <a:extLst>
              <a:ext uri="{FF2B5EF4-FFF2-40B4-BE49-F238E27FC236}">
                <a16:creationId xmlns:a16="http://schemas.microsoft.com/office/drawing/2014/main" id="{C0A868FC-BBA4-9B85-B278-491F28F16E94}"/>
              </a:ext>
            </a:extLst>
          </p:cNvPr>
          <p:cNvSpPr txBox="1"/>
          <p:nvPr/>
        </p:nvSpPr>
        <p:spPr>
          <a:xfrm>
            <a:off x="1911096" y="2721114"/>
            <a:ext cx="7744968" cy="1938992"/>
          </a:xfrm>
          <a:prstGeom prst="rect">
            <a:avLst/>
          </a:prstGeom>
          <a:noFill/>
        </p:spPr>
        <p:txBody>
          <a:bodyPr wrap="square" rtlCol="0">
            <a:spAutoFit/>
          </a:bodyPr>
          <a:lstStyle/>
          <a:p>
            <a:pPr algn="ctr"/>
            <a:r>
              <a:rPr lang="en-US" sz="4000" b="1" dirty="0">
                <a:solidFill>
                  <a:schemeClr val="bg1"/>
                </a:solidFill>
                <a:latin typeface="+mn-lt"/>
              </a:rPr>
              <a:t>What is missing from this list – please discuss and capture your ideas</a:t>
            </a:r>
            <a:endParaRPr lang="en-GB" sz="4000" b="1" dirty="0">
              <a:solidFill>
                <a:schemeClr val="bg1"/>
              </a:solidFill>
              <a:latin typeface="+mn-lt"/>
            </a:endParaRPr>
          </a:p>
        </p:txBody>
      </p:sp>
    </p:spTree>
    <p:extLst>
      <p:ext uri="{BB962C8B-B14F-4D97-AF65-F5344CB8AC3E}">
        <p14:creationId xmlns:p14="http://schemas.microsoft.com/office/powerpoint/2010/main" val="3366530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891034"/>
            <a:ext cx="10018200" cy="952800"/>
          </a:xfrm>
          <a:prstGeom prst="rect">
            <a:avLst/>
          </a:prstGeom>
          <a:noFill/>
          <a:ln>
            <a:noFill/>
          </a:ln>
        </p:spPr>
        <p:txBody>
          <a:bodyPr spcFirstLastPara="1" wrap="square" lIns="91425" tIns="45700" rIns="91425" bIns="45700" anchor="b" anchorCtr="0">
            <a:noAutofit/>
          </a:bodyPr>
          <a:lstStyle/>
          <a:p>
            <a:pPr lvl="0"/>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
        <p:nvSpPr>
          <p:cNvPr id="2" name="TextBox 1">
            <a:extLst>
              <a:ext uri="{FF2B5EF4-FFF2-40B4-BE49-F238E27FC236}">
                <a16:creationId xmlns:a16="http://schemas.microsoft.com/office/drawing/2014/main" id="{C0A868FC-BBA4-9B85-B278-491F28F16E94}"/>
              </a:ext>
            </a:extLst>
          </p:cNvPr>
          <p:cNvSpPr txBox="1"/>
          <p:nvPr/>
        </p:nvSpPr>
        <p:spPr>
          <a:xfrm>
            <a:off x="1911096" y="2721114"/>
            <a:ext cx="7744968" cy="707886"/>
          </a:xfrm>
          <a:prstGeom prst="rect">
            <a:avLst/>
          </a:prstGeom>
          <a:noFill/>
        </p:spPr>
        <p:txBody>
          <a:bodyPr wrap="square" rtlCol="0">
            <a:spAutoFit/>
          </a:bodyPr>
          <a:lstStyle/>
          <a:p>
            <a:pPr algn="ctr"/>
            <a:r>
              <a:rPr lang="en-US" sz="4000" b="1" dirty="0">
                <a:solidFill>
                  <a:schemeClr val="bg1"/>
                </a:solidFill>
                <a:latin typeface="+mn-lt"/>
              </a:rPr>
              <a:t>LUNCH</a:t>
            </a:r>
            <a:endParaRPr lang="en-GB" sz="4000" b="1" dirty="0">
              <a:solidFill>
                <a:schemeClr val="bg1"/>
              </a:solidFill>
              <a:latin typeface="+mn-lt"/>
            </a:endParaRPr>
          </a:p>
        </p:txBody>
      </p:sp>
    </p:spTree>
    <p:extLst>
      <p:ext uri="{BB962C8B-B14F-4D97-AF65-F5344CB8AC3E}">
        <p14:creationId xmlns:p14="http://schemas.microsoft.com/office/powerpoint/2010/main" val="729094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891034"/>
            <a:ext cx="10018200" cy="952800"/>
          </a:xfrm>
          <a:prstGeom prst="rect">
            <a:avLst/>
          </a:prstGeom>
          <a:noFill/>
          <a:ln>
            <a:noFill/>
          </a:ln>
        </p:spPr>
        <p:txBody>
          <a:bodyPr spcFirstLastPara="1" wrap="square" lIns="91425" tIns="45700" rIns="91425" bIns="45700" anchor="b" anchorCtr="0">
            <a:noAutofit/>
          </a:bodyPr>
          <a:lstStyle/>
          <a:p>
            <a:pPr lvl="0"/>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
        <p:nvSpPr>
          <p:cNvPr id="2" name="TextBox 1">
            <a:extLst>
              <a:ext uri="{FF2B5EF4-FFF2-40B4-BE49-F238E27FC236}">
                <a16:creationId xmlns:a16="http://schemas.microsoft.com/office/drawing/2014/main" id="{C0A868FC-BBA4-9B85-B278-491F28F16E94}"/>
              </a:ext>
            </a:extLst>
          </p:cNvPr>
          <p:cNvSpPr txBox="1"/>
          <p:nvPr/>
        </p:nvSpPr>
        <p:spPr>
          <a:xfrm>
            <a:off x="1086900" y="1536174"/>
            <a:ext cx="9592056" cy="4401205"/>
          </a:xfrm>
          <a:prstGeom prst="rect">
            <a:avLst/>
          </a:prstGeom>
          <a:noFill/>
        </p:spPr>
        <p:txBody>
          <a:bodyPr wrap="square" rtlCol="0">
            <a:spAutoFit/>
          </a:bodyPr>
          <a:lstStyle/>
          <a:p>
            <a:pPr algn="ctr"/>
            <a:r>
              <a:rPr lang="en-GB" sz="4000" b="1" dirty="0">
                <a:solidFill>
                  <a:schemeClr val="bg1"/>
                </a:solidFill>
                <a:effectLst/>
                <a:latin typeface="+mn-lt"/>
                <a:ea typeface="Times New Roman" panose="02020603050405020304" pitchFamily="18" charset="0"/>
                <a:cs typeface="Times New Roman" panose="02020603050405020304" pitchFamily="18" charset="0"/>
              </a:rPr>
              <a:t>World café to discuss current and future work with individual themes / ideas for ARC 2</a:t>
            </a:r>
          </a:p>
          <a:p>
            <a:pPr algn="ctr"/>
            <a:endParaRPr lang="en-GB" sz="4000" b="1" dirty="0">
              <a:solidFill>
                <a:schemeClr val="bg1"/>
              </a:solidFill>
              <a:latin typeface="+mn-lt"/>
              <a:cs typeface="Times New Roman" panose="02020603050405020304" pitchFamily="18" charset="0"/>
            </a:endParaRPr>
          </a:p>
          <a:p>
            <a:pPr algn="ctr"/>
            <a:r>
              <a:rPr lang="en-GB" sz="4000" b="1" dirty="0">
                <a:solidFill>
                  <a:schemeClr val="bg1"/>
                </a:solidFill>
                <a:latin typeface="+mn-lt"/>
                <a:cs typeface="Times New Roman" panose="02020603050405020304" pitchFamily="18" charset="0"/>
              </a:rPr>
              <a:t>Are you the person we should be talking to from your organisation?</a:t>
            </a:r>
          </a:p>
          <a:p>
            <a:pPr algn="ctr"/>
            <a:r>
              <a:rPr lang="en-GB" sz="4000" b="1" dirty="0">
                <a:solidFill>
                  <a:schemeClr val="bg1"/>
                </a:solidFill>
                <a:latin typeface="+mn-lt"/>
                <a:cs typeface="Times New Roman" panose="02020603050405020304" pitchFamily="18" charset="0"/>
              </a:rPr>
              <a:t>Who are the key contacts?</a:t>
            </a:r>
            <a:endParaRPr lang="en-GB" sz="4000" b="1" dirty="0">
              <a:solidFill>
                <a:schemeClr val="bg1"/>
              </a:solidFill>
              <a:latin typeface="+mn-lt"/>
            </a:endParaRPr>
          </a:p>
        </p:txBody>
      </p:sp>
    </p:spTree>
    <p:extLst>
      <p:ext uri="{BB962C8B-B14F-4D97-AF65-F5344CB8AC3E}">
        <p14:creationId xmlns:p14="http://schemas.microsoft.com/office/powerpoint/2010/main" val="2825603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1086900" y="3891034"/>
            <a:ext cx="10018200" cy="952800"/>
          </a:xfrm>
          <a:prstGeom prst="rect">
            <a:avLst/>
          </a:prstGeom>
          <a:noFill/>
          <a:ln>
            <a:noFill/>
          </a:ln>
        </p:spPr>
        <p:txBody>
          <a:bodyPr spcFirstLastPara="1" wrap="square" lIns="91425" tIns="45700" rIns="91425" bIns="45700" anchor="b" anchorCtr="0">
            <a:noAutofit/>
          </a:bodyPr>
          <a:lstStyle/>
          <a:p>
            <a:pPr lvl="0"/>
            <a:br>
              <a:rPr lang="en-US" sz="4800" b="1" dirty="0">
                <a:latin typeface="+mn-lt"/>
                <a:ea typeface="Lato"/>
                <a:cs typeface="Lato"/>
                <a:sym typeface="Lato"/>
              </a:rPr>
            </a:br>
            <a:br>
              <a:rPr lang="en-US" sz="4800" b="1" dirty="0">
                <a:latin typeface="+mn-lt"/>
                <a:ea typeface="Lato"/>
                <a:cs typeface="Lato"/>
                <a:sym typeface="Lato"/>
              </a:rPr>
            </a:br>
            <a:endParaRPr sz="3600" b="1" dirty="0">
              <a:latin typeface="+mn-lt"/>
              <a:ea typeface="Lato"/>
              <a:cs typeface="Lato"/>
              <a:sym typeface="Lato"/>
            </a:endParaRPr>
          </a:p>
        </p:txBody>
      </p:sp>
      <p:sp>
        <p:nvSpPr>
          <p:cNvPr id="2" name="TextBox 1">
            <a:extLst>
              <a:ext uri="{FF2B5EF4-FFF2-40B4-BE49-F238E27FC236}">
                <a16:creationId xmlns:a16="http://schemas.microsoft.com/office/drawing/2014/main" id="{C0A868FC-BBA4-9B85-B278-491F28F16E94}"/>
              </a:ext>
            </a:extLst>
          </p:cNvPr>
          <p:cNvSpPr txBox="1"/>
          <p:nvPr/>
        </p:nvSpPr>
        <p:spPr>
          <a:xfrm>
            <a:off x="1197864" y="1183654"/>
            <a:ext cx="9290304" cy="4647426"/>
          </a:xfrm>
          <a:prstGeom prst="rect">
            <a:avLst/>
          </a:prstGeom>
          <a:noFill/>
        </p:spPr>
        <p:txBody>
          <a:bodyPr wrap="square" rtlCol="0">
            <a:spAutoFit/>
          </a:bodyPr>
          <a:lstStyle/>
          <a:p>
            <a:pPr algn="ctr"/>
            <a:r>
              <a:rPr lang="en-US" sz="4000" b="1" dirty="0">
                <a:solidFill>
                  <a:schemeClr val="bg1"/>
                </a:solidFill>
                <a:latin typeface="+mn-lt"/>
              </a:rPr>
              <a:t>BREAK for 10 minutes</a:t>
            </a:r>
          </a:p>
          <a:p>
            <a:pPr algn="ctr"/>
            <a:endParaRPr lang="en-GB" sz="4000" b="1" dirty="0">
              <a:solidFill>
                <a:schemeClr val="bg1"/>
              </a:solidFill>
              <a:latin typeface="+mn-lt"/>
            </a:endParaRPr>
          </a:p>
          <a:p>
            <a:pPr algn="ctr"/>
            <a:r>
              <a:rPr lang="en-GB" sz="3600" b="1" dirty="0">
                <a:solidFill>
                  <a:schemeClr val="bg1"/>
                </a:solidFill>
                <a:effectLst/>
                <a:latin typeface="+mn-lt"/>
                <a:ea typeface="Times New Roman" panose="02020603050405020304" pitchFamily="18" charset="0"/>
                <a:cs typeface="Times New Roman" panose="02020603050405020304" pitchFamily="18" charset="0"/>
              </a:rPr>
              <a:t>HaCAL Theme Meeting to take place in Function Suite at 14:45 pm</a:t>
            </a:r>
          </a:p>
          <a:p>
            <a:pPr algn="ctr"/>
            <a:br>
              <a:rPr lang="en-GB" sz="3600" b="1" dirty="0">
                <a:solidFill>
                  <a:schemeClr val="bg1"/>
                </a:solidFill>
                <a:effectLst/>
                <a:latin typeface="+mn-lt"/>
                <a:ea typeface="Times New Roman" panose="02020603050405020304" pitchFamily="18" charset="0"/>
                <a:cs typeface="Times New Roman" panose="02020603050405020304" pitchFamily="18" charset="0"/>
              </a:rPr>
            </a:br>
            <a:r>
              <a:rPr lang="en-GB" sz="3600" b="1" dirty="0">
                <a:solidFill>
                  <a:schemeClr val="bg1"/>
                </a:solidFill>
                <a:effectLst/>
                <a:latin typeface="+mn-lt"/>
                <a:ea typeface="Times New Roman" panose="02020603050405020304" pitchFamily="18" charset="0"/>
                <a:cs typeface="Times New Roman" panose="02020603050405020304" pitchFamily="18" charset="0"/>
              </a:rPr>
              <a:t>If not attending HaCAL meeting thank you for attending ARCFEST and feedback to us via </a:t>
            </a:r>
            <a:r>
              <a:rPr lang="en-GB" sz="3600" b="1" dirty="0">
                <a:solidFill>
                  <a:schemeClr val="bg1"/>
                </a:solidFill>
                <a:effectLst/>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arcnwc@liverpool.ac.uk</a:t>
            </a:r>
            <a:r>
              <a:rPr lang="en-GB" sz="3600" b="1" dirty="0">
                <a:solidFill>
                  <a:schemeClr val="bg1"/>
                </a:solidFill>
                <a:effectLst/>
                <a:latin typeface="+mn-lt"/>
                <a:ea typeface="Times New Roman" panose="02020603050405020304" pitchFamily="18" charset="0"/>
                <a:cs typeface="Times New Roman" panose="02020603050405020304" pitchFamily="18" charset="0"/>
              </a:rPr>
              <a:t> </a:t>
            </a:r>
            <a:endParaRPr lang="en-GB" sz="3600" b="1" dirty="0">
              <a:solidFill>
                <a:schemeClr val="bg1"/>
              </a:solidFill>
              <a:latin typeface="+mn-lt"/>
            </a:endParaRPr>
          </a:p>
        </p:txBody>
      </p:sp>
    </p:spTree>
    <p:extLst>
      <p:ext uri="{BB962C8B-B14F-4D97-AF65-F5344CB8AC3E}">
        <p14:creationId xmlns:p14="http://schemas.microsoft.com/office/powerpoint/2010/main" val="49921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 name="Title 2">
            <a:extLst>
              <a:ext uri="{FF2B5EF4-FFF2-40B4-BE49-F238E27FC236}">
                <a16:creationId xmlns:a16="http://schemas.microsoft.com/office/drawing/2014/main" id="{5B91462D-C50D-2474-B7F2-58EAEC654CB4}"/>
              </a:ext>
            </a:extLst>
          </p:cNvPr>
          <p:cNvSpPr>
            <a:spLocks noGrp="1"/>
          </p:cNvSpPr>
          <p:nvPr>
            <p:ph type="title"/>
          </p:nvPr>
        </p:nvSpPr>
        <p:spPr>
          <a:xfrm>
            <a:off x="1815507" y="2912537"/>
            <a:ext cx="9159240" cy="1325563"/>
          </a:xfrm>
        </p:spPr>
        <p:txBody>
          <a:bodyPr/>
          <a:lstStyle/>
          <a:p>
            <a:r>
              <a:rPr lang="en-US" sz="3200" b="1" dirty="0"/>
              <a:t>Updates from 2024 ARCFESTs</a:t>
            </a:r>
            <a:br>
              <a:rPr lang="en-US" sz="3200" b="1" dirty="0"/>
            </a:br>
            <a:r>
              <a:rPr lang="en-US" sz="3200" b="1" i="1" dirty="0"/>
              <a:t>March 2024 – Children at Risk</a:t>
            </a:r>
            <a:br>
              <a:rPr lang="en-US" sz="3200" b="1" dirty="0"/>
            </a:br>
            <a:br>
              <a:rPr lang="en-US" sz="3200" b="1" dirty="0"/>
            </a:br>
            <a:r>
              <a:rPr lang="en-US" sz="2800" dirty="0"/>
              <a:t>- Research Development Network (RDN) for Children at Risk to be established</a:t>
            </a:r>
            <a:br>
              <a:rPr lang="en-US" sz="2800" dirty="0"/>
            </a:br>
            <a:br>
              <a:rPr lang="en-US" sz="2800" dirty="0"/>
            </a:br>
            <a:r>
              <a:rPr lang="en-US" sz="2800" dirty="0"/>
              <a:t>- Feedback for Social Care Research Capacity building used to shape next steps</a:t>
            </a:r>
            <a:br>
              <a:rPr lang="en-US" sz="2800" dirty="0"/>
            </a:br>
            <a:br>
              <a:rPr lang="en-US" sz="2800" dirty="0"/>
            </a:br>
            <a:br>
              <a:rPr lang="en-US" sz="3200" i="1" dirty="0">
                <a:solidFill>
                  <a:srgbClr val="FF0000"/>
                </a:solidFill>
              </a:rPr>
            </a:br>
            <a:endParaRPr lang="en-GB" sz="3200" i="1" dirty="0">
              <a:solidFill>
                <a:srgbClr val="FF0000"/>
              </a:solidFill>
            </a:endParaRPr>
          </a:p>
        </p:txBody>
      </p:sp>
    </p:spTree>
    <p:extLst>
      <p:ext uri="{BB962C8B-B14F-4D97-AF65-F5344CB8AC3E}">
        <p14:creationId xmlns:p14="http://schemas.microsoft.com/office/powerpoint/2010/main" val="52640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6" name="Rectangle 15">
            <a:extLst>
              <a:ext uri="{FF2B5EF4-FFF2-40B4-BE49-F238E27FC236}">
                <a16:creationId xmlns:a16="http://schemas.microsoft.com/office/drawing/2014/main" id="{42B553BB-D6F6-1946-EA01-C0D533965850}"/>
              </a:ext>
            </a:extLst>
          </p:cNvPr>
          <p:cNvSpPr/>
          <p:nvPr/>
        </p:nvSpPr>
        <p:spPr>
          <a:xfrm>
            <a:off x="329105" y="1033966"/>
            <a:ext cx="11723633" cy="5694678"/>
          </a:xfrm>
          <a:prstGeom prst="rect">
            <a:avLst/>
          </a:prstGeom>
          <a:solidFill>
            <a:srgbClr val="ABDDDF"/>
          </a:solidFill>
          <a:ln>
            <a:solidFill>
              <a:srgbClr val="ABDD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370DD338-D13B-F30D-345D-31B91E41600F}"/>
              </a:ext>
            </a:extLst>
          </p:cNvPr>
          <p:cNvSpPr txBox="1"/>
          <p:nvPr/>
        </p:nvSpPr>
        <p:spPr>
          <a:xfrm>
            <a:off x="329104" y="1033966"/>
            <a:ext cx="11187605" cy="5262979"/>
          </a:xfrm>
          <a:prstGeom prst="rect">
            <a:avLst/>
          </a:prstGeom>
          <a:noFill/>
        </p:spPr>
        <p:txBody>
          <a:bodyPr wrap="square" rtlCol="0">
            <a:spAutoFit/>
          </a:bodyPr>
          <a:lstStyle/>
          <a:p>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Children at risk RDN – AIM</a:t>
            </a:r>
          </a:p>
          <a:p>
            <a:endParaRPr lang="en-GB" sz="2400" b="1" dirty="0">
              <a:solidFill>
                <a:srgbClr val="002060"/>
              </a:solidFill>
              <a:latin typeface="Lato" panose="020F0502020204030203" pitchFamily="34" charset="0"/>
              <a:ea typeface="Lato" panose="020F0502020204030203" pitchFamily="34" charset="0"/>
              <a:cs typeface="Lato" panose="020F0502020204030203" pitchFamily="34" charset="0"/>
            </a:endParaRPr>
          </a:p>
          <a:p>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Bring together inter-disciplinary expertise with practitioners, the public and policy makers to develop research proposals that aim to:</a:t>
            </a:r>
          </a:p>
          <a:p>
            <a:endParaRPr lang="en-GB" sz="24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Improve early identification of risks and intervention entry points to reduce need for children’s care entry.</a:t>
            </a:r>
          </a:p>
          <a:p>
            <a:pPr marL="457200" indent="-457200">
              <a:buFont typeface="+mj-lt"/>
              <a:buAutoNum type="arabicPeriod"/>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Understand what works for whole system action across health, social care, public health, education and welfare services to reduce need for children’s care entry.</a:t>
            </a:r>
          </a:p>
          <a:p>
            <a:pPr marL="457200" indent="-457200">
              <a:buFont typeface="+mj-lt"/>
              <a:buAutoNum type="arabicPeriod"/>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Improve our understanding of the economic case for shifting investment across the system to prevention, to support decision making in integrated care systems.</a:t>
            </a:r>
          </a:p>
          <a:p>
            <a:pPr marL="457200" indent="-457200">
              <a:buFont typeface="+mj-lt"/>
              <a:buAutoNum type="arabicPeriod"/>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Involving care-experienced people and stakeholders to inform policy.</a:t>
            </a:r>
          </a:p>
        </p:txBody>
      </p:sp>
    </p:spTree>
    <p:extLst>
      <p:ext uri="{BB962C8B-B14F-4D97-AF65-F5344CB8AC3E}">
        <p14:creationId xmlns:p14="http://schemas.microsoft.com/office/powerpoint/2010/main" val="368719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5" name="TextBox 4">
            <a:extLst>
              <a:ext uri="{FF2B5EF4-FFF2-40B4-BE49-F238E27FC236}">
                <a16:creationId xmlns:a16="http://schemas.microsoft.com/office/drawing/2014/main" id="{C92624E0-C79A-9ACB-0AA2-7BEDC8063125}"/>
              </a:ext>
            </a:extLst>
          </p:cNvPr>
          <p:cNvSpPr txBox="1"/>
          <p:nvPr/>
        </p:nvSpPr>
        <p:spPr>
          <a:xfrm>
            <a:off x="378372" y="1213945"/>
            <a:ext cx="11146221" cy="5262979"/>
          </a:xfrm>
          <a:prstGeom prst="rect">
            <a:avLst/>
          </a:prstGeom>
          <a:solidFill>
            <a:srgbClr val="ABDDDF"/>
          </a:solidFill>
        </p:spPr>
        <p:txBody>
          <a:bodyPr wrap="square" rtlCol="0">
            <a:spAutoFit/>
          </a:bodyPr>
          <a:lstStyle/>
          <a:p>
            <a:pPr lvl="1"/>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Lots of insights and suggestions from Public Advisers and member organisations on topics of:</a:t>
            </a:r>
          </a:p>
          <a:p>
            <a:pPr lvl="1"/>
            <a:endParaRPr lang="en-GB" sz="24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457200" lvl="3" indent="-457200">
              <a:buFont typeface="+mj-lt"/>
              <a:buAutoNum type="arabi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PEOPLE/key concerns affecting CYP</a:t>
            </a:r>
          </a:p>
          <a:p>
            <a:pPr marL="457200" lvl="3" indent="-457200">
              <a:buFont typeface="+mj-lt"/>
              <a:buAutoNum type="arabi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CHALLENGES/gaps in research or data</a:t>
            </a:r>
          </a:p>
          <a:p>
            <a:pPr marL="457200" lvl="3" indent="-457200">
              <a:buFont typeface="+mj-lt"/>
              <a:buAutoNum type="arabi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PRIORITIES </a:t>
            </a:r>
          </a:p>
          <a:p>
            <a:pPr marL="457200" lvl="3" indent="-457200">
              <a:buFont typeface="+mj-lt"/>
              <a:buAutoNum type="arabi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Existing INTERVENTIONS </a:t>
            </a:r>
          </a:p>
          <a:p>
            <a:pPr marL="457200" lvl="3" indent="-457200">
              <a:buFont typeface="+mj-lt"/>
              <a:buAutoNum type="arabi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SOLUTIONS</a:t>
            </a:r>
          </a:p>
          <a:p>
            <a:pPr marL="457200" lvl="3" indent="-457200">
              <a:buFont typeface="+mj-lt"/>
              <a:buAutoNum type="arabi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BARRIERS</a:t>
            </a:r>
          </a:p>
          <a:p>
            <a:pPr marL="457200" lvl="3" indent="-457200">
              <a:buFont typeface="+mj-lt"/>
              <a:buAutoNum type="arabi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MEASUREMENT</a:t>
            </a:r>
          </a:p>
          <a:p>
            <a:pPr marL="457200" lvl="3" indent="-457200">
              <a:buFont typeface="+mj-lt"/>
              <a:buAutoNum type="arabi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IMPLEMENTATION </a:t>
            </a:r>
          </a:p>
          <a:p>
            <a:pPr marL="457200" lvl="1" indent="-457200">
              <a:buAutoNum type="arabicPeriod"/>
            </a:pPr>
            <a:endParaRPr lang="en-GB" sz="24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lvl="1"/>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Too much useful information to list here, but some examples for two topics…</a:t>
            </a:r>
            <a:b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br>
            <a:endParaRPr lang="en-GB" sz="24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5191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5" name="TextBox 4">
            <a:extLst>
              <a:ext uri="{FF2B5EF4-FFF2-40B4-BE49-F238E27FC236}">
                <a16:creationId xmlns:a16="http://schemas.microsoft.com/office/drawing/2014/main" id="{C92624E0-C79A-9ACB-0AA2-7BEDC8063125}"/>
              </a:ext>
            </a:extLst>
          </p:cNvPr>
          <p:cNvSpPr txBox="1"/>
          <p:nvPr/>
        </p:nvSpPr>
        <p:spPr>
          <a:xfrm>
            <a:off x="378372" y="1213945"/>
            <a:ext cx="11146221" cy="4524315"/>
          </a:xfrm>
          <a:prstGeom prst="rect">
            <a:avLst/>
          </a:prstGeom>
          <a:solidFill>
            <a:srgbClr val="ABDDDF"/>
          </a:solidFill>
        </p:spPr>
        <p:txBody>
          <a:bodyPr wrap="square" rtlCol="0">
            <a:spAutoFit/>
          </a:bodyPr>
          <a:lstStyle/>
          <a:p>
            <a:pPr lvl="1"/>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PEOPLE - Key concerns affecting CYP</a:t>
            </a:r>
          </a:p>
          <a:p>
            <a:pPr marL="457200" lvl="1"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Mental health</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 mental illness (inc. parents/families), isolation/loneliness, poor support and services. </a:t>
            </a:r>
          </a:p>
          <a:p>
            <a:pPr marL="457200" lvl="1"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Poverty</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 – maternal, parental, single parent, digital, fuel, nutrition, &amp; rising cost of living, benefit cuts.</a:t>
            </a:r>
          </a:p>
          <a:p>
            <a:pPr marL="457200" lvl="1"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Physical environment</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 poor quality &amp; access – homes &amp; neighbourhoods, air quality, outdoor spaces, green/blue spaces – affecting physical, mental, social health &amp; wellbeing.</a:t>
            </a:r>
          </a:p>
          <a:p>
            <a:pPr marL="457200" lvl="1"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Exposures to</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 crime, drugs, addiction, online/social media, neglect, abuse, county lines gangs.</a:t>
            </a:r>
          </a:p>
          <a:p>
            <a:pPr marL="457200" lvl="1"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Lack of multifaceted support </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to whole families, children leaving care, progressing to adulthood, with complex behaviour and needs.</a:t>
            </a:r>
          </a:p>
        </p:txBody>
      </p:sp>
    </p:spTree>
    <p:extLst>
      <p:ext uri="{BB962C8B-B14F-4D97-AF65-F5344CB8AC3E}">
        <p14:creationId xmlns:p14="http://schemas.microsoft.com/office/powerpoint/2010/main" val="407614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5" name="TextBox 4">
            <a:extLst>
              <a:ext uri="{FF2B5EF4-FFF2-40B4-BE49-F238E27FC236}">
                <a16:creationId xmlns:a16="http://schemas.microsoft.com/office/drawing/2014/main" id="{C92624E0-C79A-9ACB-0AA2-7BEDC8063125}"/>
              </a:ext>
            </a:extLst>
          </p:cNvPr>
          <p:cNvSpPr txBox="1"/>
          <p:nvPr/>
        </p:nvSpPr>
        <p:spPr>
          <a:xfrm>
            <a:off x="378372" y="1213945"/>
            <a:ext cx="11146221" cy="3416320"/>
          </a:xfrm>
          <a:prstGeom prst="rect">
            <a:avLst/>
          </a:prstGeom>
          <a:solidFill>
            <a:srgbClr val="ABDDDF"/>
          </a:solidFill>
        </p:spPr>
        <p:txBody>
          <a:bodyPr wrap="square" rtlCol="0">
            <a:spAutoFit/>
          </a:bodyPr>
          <a:lstStyle/>
          <a:p>
            <a:pPr lvl="1"/>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CHALLENGES for data and research</a:t>
            </a:r>
          </a:p>
          <a:p>
            <a:pPr marL="457200" lvl="3"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Mental health </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provision/access</a:t>
            </a:r>
          </a:p>
          <a:p>
            <a:pPr marL="457200" lvl="3"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Demographics</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 including ethnicity</a:t>
            </a:r>
          </a:p>
          <a:p>
            <a:pPr marL="457200" lvl="3"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Lifecourse</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 through data linkage</a:t>
            </a:r>
          </a:p>
          <a:p>
            <a:pPr marL="457200" lvl="3"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Family-wide </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thinking/understanding</a:t>
            </a:r>
          </a:p>
          <a:p>
            <a:pPr marL="457200" lvl="3"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Reaching/involving </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CYP</a:t>
            </a:r>
          </a:p>
          <a:p>
            <a:pPr marL="457200" lvl="3" indent="-457200">
              <a:buFont typeface="+mj-lt"/>
              <a:buAutoNum type="alphaLcPeriod"/>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Comparing what &amp; how </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interventions work</a:t>
            </a:r>
          </a:p>
          <a:p>
            <a:pPr marL="457200" lvl="3" indent="-457200">
              <a:buFont typeface="+mj-lt"/>
              <a:buAutoNum type="alphaLcPeriod"/>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Incorporating </a:t>
            </a: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third-sector data </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on inequalities</a:t>
            </a:r>
          </a:p>
          <a:p>
            <a:pPr marL="457200" lvl="3" indent="-457200">
              <a:buFont typeface="+mj-lt"/>
              <a:buAutoNum type="alphaLcPeriod"/>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Understanding </a:t>
            </a: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post-code lottery </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service provision/access/impacts</a:t>
            </a:r>
          </a:p>
        </p:txBody>
      </p:sp>
      <p:sp>
        <p:nvSpPr>
          <p:cNvPr id="2" name="TextBox 1">
            <a:extLst>
              <a:ext uri="{FF2B5EF4-FFF2-40B4-BE49-F238E27FC236}">
                <a16:creationId xmlns:a16="http://schemas.microsoft.com/office/drawing/2014/main" id="{2D8845F5-33F5-F96F-E2CD-CAC18B633576}"/>
              </a:ext>
            </a:extLst>
          </p:cNvPr>
          <p:cNvSpPr txBox="1"/>
          <p:nvPr/>
        </p:nvSpPr>
        <p:spPr>
          <a:xfrm>
            <a:off x="2356945" y="4989786"/>
            <a:ext cx="8812924" cy="830997"/>
          </a:xfrm>
          <a:prstGeom prst="rect">
            <a:avLst/>
          </a:prstGeom>
          <a:noFill/>
        </p:spPr>
        <p:txBody>
          <a:bodyPr wrap="square" rtlCol="0">
            <a:spAutoFit/>
          </a:bodyPr>
          <a:lstStyle/>
          <a:p>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Rich information to inform and be taken forward, including through new </a:t>
            </a: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Research Development Network</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a:t>
            </a:r>
            <a:endParaRPr lang="en-GB" sz="2400" b="1"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65675288"/>
      </p:ext>
    </p:extLst>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2526</Words>
  <Application>Microsoft Office PowerPoint</Application>
  <PresentationFormat>Widescreen</PresentationFormat>
  <Paragraphs>161</Paragraphs>
  <Slides>47</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Times New Roman</vt:lpstr>
      <vt:lpstr>Wingdings</vt:lpstr>
      <vt:lpstr>Lato</vt:lpstr>
      <vt:lpstr>Arial</vt:lpstr>
      <vt:lpstr>-apple-system</vt:lpstr>
      <vt:lpstr>Custom Design</vt:lpstr>
      <vt:lpstr>Welcome to the  September 2024 ARCFEST!   @arc_nwc #implementequity </vt:lpstr>
      <vt:lpstr>Professor Mark Gabbay Director, ARC NWC</vt:lpstr>
      <vt:lpstr> </vt:lpstr>
      <vt:lpstr>Updates from ARCFESTs held earlier this year    @arc_nwc #implementequity </vt:lpstr>
      <vt:lpstr>Updates from 2024 ARCFESTs March 2024 – Children at Risk  - Research Development Network (RDN) for Children at Risk to be established  - Feedback for Social Care Research Capacity building used to shape next steps   </vt:lpstr>
      <vt:lpstr>PowerPoint Presentation</vt:lpstr>
      <vt:lpstr>PowerPoint Presentation</vt:lpstr>
      <vt:lpstr>PowerPoint Presentation</vt:lpstr>
      <vt:lpstr>PowerPoint Presentation</vt:lpstr>
      <vt:lpstr>Updates from 2024 ARCFESTs June 2024 – Health Inequalities in Unplanned Care  </vt:lpstr>
      <vt:lpstr>Next ARCFEST   10th December 2024 in Runcorn (hybrid)  BRAIN HEALTH  Please get in touch with your ideas  arcnwc@liverpool.ac.uk    </vt:lpstr>
      <vt:lpstr>Priorities for ARC NWC until end March 2026 </vt:lpstr>
      <vt:lpstr> - Speeding up Implementation of our findings  - Disseminating the Impact of our work for wider uptake  - Demonstrating the value of ARC NWC to stakeholders  - Legacy that continues to reduce health inequalities for the region on a long-term basis  - Legacy of capacity building achievements in organisations and successful PHD students </vt:lpstr>
      <vt:lpstr>“Intention to fund” ARC2 round information released by NIHR </vt:lpstr>
      <vt:lpstr>PowerPoint Presentation</vt:lpstr>
      <vt:lpstr>Context - Evolution, not revolution  Five years (not seven as anticipated)  Up to £3.26m per year  Maximum 7 themes including cross-cutting themes in addition to Core offer:  Structure: Director and Co-Director(s), themes to have senior academic and Mid career research co-leads- should we retain professionals and PA leads in themes too?  Other leads to be appointed  Knowledge Mobilisation (2 (+) posts at least 80% FTE total)  Public Engagement &amp; Research Inclusion lead  Implementation and Academic Career Development lead     </vt:lpstr>
      <vt:lpstr>Context  ARCs will respond to the needs of the health and care system  Conduct research in the areas where people are living with the greatest burden of disease/care needs, and develop inclusive research with under-served communities.  Awarded to a single NHS organisation on behalf of a collaboration. The NHS organisation will identify a primary university partner who would form part of the designated ARC.  Expectation of close working with NIHR infrastructures and HIN ICSs, Local Government, Health and Care providers, Community and VCFE groups  No minimum co-funding guarantee set out so far  Cross System working, national integration and collaboration      </vt:lpstr>
      <vt:lpstr>Subject focus for ARC 2 bid  Responds to national health and care challenges, including emerging needs, and support effective interventions   Responding to DHSC and NHS England priorities  Generalisable research (national, include under-served populations)- priority needs  Knowledge Mobilisation to support Implementation at scale  Health Inequalities, Equity and co-production embedded throughout       </vt:lpstr>
      <vt:lpstr>Subject focus   Increased capacity and capability- in under-represented professions  Real world methods development  Broader Economic Gain  Collaboration with other ARCs for maximum impact and scaling      </vt:lpstr>
      <vt:lpstr>Priorities we need to consider  Demographic pressures: Dementia, Frailty, MLTCs  Social Care Challenges   Tackling HI and Wider determinants, Equity, Inclusion  Improving maternal and child health as part of Lifecourse  Environmental/Lifestyle: Air Pollution, Obesity, smoking, Inactivity  Global Challenges: climate change, infections, pandemics. AMR  Post Pandemic lessons   Plus those in Bid Document     </vt:lpstr>
      <vt:lpstr>Additional Priorities to consider  Cardiovascular incl Stroke and Type 2 Diabetes, Hypertension,  Kidney Disease  Cancer –prevention, earlier diagnosis  Mental Health &amp; Dementia  Chronic Respiratory (COPD)  Musculoskeletal  Neurological and sense organ diseases  Health in an Ageing Society      </vt:lpstr>
      <vt:lpstr>Successful bids for ARC 2 will include:    A strong strategic plan outlining leadership and governance arrangements; ability and flexibility to meet national and regional priorities working with DHSC, NHS England and ICSs.   - demonstration of patient and public involvement and engagement   - plans to embed health equity and research inclusion   - plans to embed knowledge mobilisation and implementation, including partnership working with a wide range of practitioners from across the HINs, ICSs, local authorities, primary care, community and social care settings to deliver changes in practice.   </vt:lpstr>
      <vt:lpstr>Successful bids for ARC 2 will include:    The strength of the strategic partnerships/collaborations and evidence of a commitment to collaborative working across the NIHR infrastructure and health and care system   Clear evidence of how to support translation of effective interventions and models of care into health and care practice   Clear plans to enhance capacity and capability to conduct high quality applied health and care research, including through provision of training which supports diverse career paths and promotes inclusion.    </vt:lpstr>
      <vt:lpstr>Update from our Themes  Making an impact</vt:lpstr>
      <vt:lpstr>ARC NWC - Collaboration feedback to date for ARC 2</vt:lpstr>
      <vt:lpstr>Suggestions for improved working for ARC 2 from previous exercises - do these fit still with brief? Are they widely supported to get critical mass of engagement across ARC?   · More visits to member organisations – for capacity building opportunities · Communities - more engagement and opportunities for residents in research · Public led involvement in research and planning from outset · Improve the process of turning ideas into research projects · Refining the application processes for internships · Focus our efforts onto fewer topics to maximise impact · Expansion of Research Development Networks    </vt:lpstr>
      <vt:lpstr>Feedback on what we should do more of   · Research focusing on communities of underrepresented groups  · Mentor and support academic capacity building and career progression, particularly from under-represented professional groups and specialties  · Share skills to empower people in communities to have the knowledge to     co-produce, instigate and co-lead   · Extend internship scheme    Conduct more research with social care workforce         </vt:lpstr>
      <vt:lpstr>   · Social prescribing evaluation · Nutrition and healthy eating · Healthcare access for Asylum Seekers · Weight management via social prescribing  · Tech enabled care · Sharing Data with community pharmacists · Artificial Intelligence impact on health     </vt:lpstr>
      <vt:lpstr>Complimenting existing national plans for ARC 2</vt:lpstr>
      <vt:lpstr>Complimenting existing national plans</vt:lpstr>
      <vt:lpstr>Complimenting existing national plans  PLUS5 Inclusion of those at greater risk as a result of protected characteristics:  Ethnic Minorities (migrants)  Learning Disability  Neurodiversity  Multiple long-term diseases  Inclusion Health- Homeless; Roma, gypsies, travellers; Sex  Workers; contacts with Justice system </vt:lpstr>
      <vt:lpstr>Discussion  Please complete forms provided to you earlier and let us know your views about specific topics you feel should be in ARC2   </vt:lpstr>
      <vt:lpstr>  </vt:lpstr>
      <vt:lpstr>Spotlight on examples of ARC work  </vt:lpstr>
      <vt:lpstr>  </vt:lpstr>
      <vt:lpstr>  </vt:lpstr>
      <vt:lpstr>  </vt:lpstr>
      <vt:lpstr>Ongoing pieces of internal evaluation work with results to feed into ARC 2  </vt:lpstr>
      <vt:lpstr>Internal evaluations</vt:lpstr>
      <vt:lpstr>Exploring co-production processes and practices</vt:lpstr>
      <vt:lpstr>Plans and progress</vt:lpstr>
      <vt:lpstr>  </vt:lpstr>
      <vt:lpstr>Feedback from collaboration on systematic priorities in local health economy   Dementia pathways Falls management Mental health and access to services Digital exclusion for service users Access to care for underrepresented communities Care for the Elderly Maternal health and health inequalities Impact on Health inequalities further upstream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ARCFEST!</dc:title>
  <dc:creator>Darren Charles</dc:creator>
  <cp:lastModifiedBy>Cunningham, Sian</cp:lastModifiedBy>
  <cp:revision>38</cp:revision>
  <dcterms:modified xsi:type="dcterms:W3CDTF">2024-09-17T15:39:08Z</dcterms:modified>
</cp:coreProperties>
</file>