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57" r:id="rId5"/>
    <p:sldId id="261" r:id="rId6"/>
    <p:sldId id="262" r:id="rId7"/>
    <p:sldId id="271" r:id="rId8"/>
    <p:sldId id="263" r:id="rId9"/>
    <p:sldId id="264" r:id="rId10"/>
    <p:sldId id="260" r:id="rId11"/>
    <p:sldId id="269" r:id="rId12"/>
    <p:sldId id="270" r:id="rId13"/>
  </p:sldIdLst>
  <p:sldSz cx="18288000" cy="10287000"/>
  <p:notesSz cx="6858000" cy="9144000"/>
  <p:embeddedFontLst>
    <p:embeddedFont>
      <p:font typeface="Aharoni" panose="02010803020104030203" pitchFamily="2" charset="-79"/>
      <p:bold r:id="rId14"/>
    </p:embeddedFont>
    <p:embeddedFont>
      <p:font typeface="Anton" pitchFamily="2" charset="0"/>
      <p:regular r:id="rId15"/>
    </p:embeddedFont>
    <p:embeddedFont>
      <p:font typeface="HK Grotesk Light" panose="020B0604020202020204" charset="0"/>
      <p:regular r:id="rId16"/>
    </p:embeddedFont>
    <p:embeddedFont>
      <p:font typeface="HK Grotesk Light Bold" panose="020B0604020202020204" charset="0"/>
      <p:regular r:id="rId17"/>
    </p:embeddedFont>
    <p:embeddedFont>
      <p:font typeface="HK Grotesk Light Bold Italics" panose="020B0604020202020204" charset="0"/>
      <p:regular r:id="rId18"/>
      <p:italic r:id="rId19"/>
    </p:embeddedFont>
    <p:embeddedFont>
      <p:font typeface="Intro Rust" panose="020B0604020202020204" charset="0"/>
      <p:regular r:id="rId20"/>
    </p:embeddedFont>
    <p:embeddedFont>
      <p:font typeface="Poppins Light Bold" panose="020B0604020202020204" charset="0"/>
      <p:regular r:id="rId21"/>
    </p:embeddedFont>
    <p:embeddedFont>
      <p:font typeface="Poppins Medium" panose="00000600000000000000" pitchFamily="2" charset="0"/>
      <p:regular r:id="rId22"/>
      <p:italic r:id="rId23"/>
    </p:embeddedFont>
    <p:embeddedFont>
      <p:font typeface="Poppins Medium Bold" panose="020B060402020202020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FA398-02F1-4EE6-ABE8-6453FCDA108D}" v="13" dt="2024-06-04T10:22:58.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82" autoAdjust="0"/>
  </p:normalViewPr>
  <p:slideViewPr>
    <p:cSldViewPr>
      <p:cViewPr varScale="1">
        <p:scale>
          <a:sx n="73" d="100"/>
          <a:sy n="73" d="100"/>
        </p:scale>
        <p:origin x="84" y="9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Meredith" userId="4f59a4cc14afe022" providerId="LiveId" clId="{871FA398-02F1-4EE6-ABE8-6453FCDA108D}"/>
    <pc:docChg chg="undo custSel addSld delSld modSld sldOrd">
      <pc:chgData name="Sam Meredith" userId="4f59a4cc14afe022" providerId="LiveId" clId="{871FA398-02F1-4EE6-ABE8-6453FCDA108D}" dt="2024-06-04T11:02:25.807" v="1224" actId="20577"/>
      <pc:docMkLst>
        <pc:docMk/>
      </pc:docMkLst>
      <pc:sldChg chg="modSp mod">
        <pc:chgData name="Sam Meredith" userId="4f59a4cc14afe022" providerId="LiveId" clId="{871FA398-02F1-4EE6-ABE8-6453FCDA108D}" dt="2024-06-03T13:13:50.415" v="123" actId="20577"/>
        <pc:sldMkLst>
          <pc:docMk/>
          <pc:sldMk cId="0" sldId="256"/>
        </pc:sldMkLst>
        <pc:spChg chg="mod">
          <ac:chgData name="Sam Meredith" userId="4f59a4cc14afe022" providerId="LiveId" clId="{871FA398-02F1-4EE6-ABE8-6453FCDA108D}" dt="2024-06-03T13:13:22.194" v="87" actId="20577"/>
          <ac:spMkLst>
            <pc:docMk/>
            <pc:sldMk cId="0" sldId="256"/>
            <ac:spMk id="16" creationId="{00000000-0000-0000-0000-000000000000}"/>
          </ac:spMkLst>
        </pc:spChg>
        <pc:spChg chg="mod">
          <ac:chgData name="Sam Meredith" userId="4f59a4cc14afe022" providerId="LiveId" clId="{871FA398-02F1-4EE6-ABE8-6453FCDA108D}" dt="2024-06-03T13:13:38.422" v="109" actId="20577"/>
          <ac:spMkLst>
            <pc:docMk/>
            <pc:sldMk cId="0" sldId="256"/>
            <ac:spMk id="17" creationId="{00000000-0000-0000-0000-000000000000}"/>
          </ac:spMkLst>
        </pc:spChg>
        <pc:spChg chg="mod">
          <ac:chgData name="Sam Meredith" userId="4f59a4cc14afe022" providerId="LiveId" clId="{871FA398-02F1-4EE6-ABE8-6453FCDA108D}" dt="2024-06-03T13:13:50.415" v="123" actId="20577"/>
          <ac:spMkLst>
            <pc:docMk/>
            <pc:sldMk cId="0" sldId="256"/>
            <ac:spMk id="18" creationId="{00000000-0000-0000-0000-000000000000}"/>
          </ac:spMkLst>
        </pc:spChg>
      </pc:sldChg>
      <pc:sldChg chg="delSp modSp mod ord">
        <pc:chgData name="Sam Meredith" userId="4f59a4cc14afe022" providerId="LiveId" clId="{871FA398-02F1-4EE6-ABE8-6453FCDA108D}" dt="2024-06-03T14:16:23.747" v="520" actId="1076"/>
        <pc:sldMkLst>
          <pc:docMk/>
          <pc:sldMk cId="0" sldId="257"/>
        </pc:sldMkLst>
        <pc:spChg chg="mod">
          <ac:chgData name="Sam Meredith" userId="4f59a4cc14afe022" providerId="LiveId" clId="{871FA398-02F1-4EE6-ABE8-6453FCDA108D}" dt="2024-06-03T14:16:14.853" v="518" actId="1076"/>
          <ac:spMkLst>
            <pc:docMk/>
            <pc:sldMk cId="0" sldId="257"/>
            <ac:spMk id="19" creationId="{00000000-0000-0000-0000-000000000000}"/>
          </ac:spMkLst>
        </pc:spChg>
        <pc:spChg chg="del mod">
          <ac:chgData name="Sam Meredith" userId="4f59a4cc14afe022" providerId="LiveId" clId="{871FA398-02F1-4EE6-ABE8-6453FCDA108D}" dt="2024-06-03T13:34:17.290" v="455"/>
          <ac:spMkLst>
            <pc:docMk/>
            <pc:sldMk cId="0" sldId="257"/>
            <ac:spMk id="20" creationId="{00000000-0000-0000-0000-000000000000}"/>
          </ac:spMkLst>
        </pc:spChg>
        <pc:spChg chg="mod">
          <ac:chgData name="Sam Meredith" userId="4f59a4cc14afe022" providerId="LiveId" clId="{871FA398-02F1-4EE6-ABE8-6453FCDA108D}" dt="2024-06-03T14:16:02.181" v="516" actId="1076"/>
          <ac:spMkLst>
            <pc:docMk/>
            <pc:sldMk cId="0" sldId="257"/>
            <ac:spMk id="21" creationId="{00000000-0000-0000-0000-000000000000}"/>
          </ac:spMkLst>
        </pc:spChg>
        <pc:spChg chg="mod">
          <ac:chgData name="Sam Meredith" userId="4f59a4cc14afe022" providerId="LiveId" clId="{871FA398-02F1-4EE6-ABE8-6453FCDA108D}" dt="2024-06-03T14:15:30.509" v="510" actId="1076"/>
          <ac:spMkLst>
            <pc:docMk/>
            <pc:sldMk cId="0" sldId="257"/>
            <ac:spMk id="22" creationId="{00000000-0000-0000-0000-000000000000}"/>
          </ac:spMkLst>
        </pc:spChg>
        <pc:grpChg chg="mod">
          <ac:chgData name="Sam Meredith" userId="4f59a4cc14afe022" providerId="LiveId" clId="{871FA398-02F1-4EE6-ABE8-6453FCDA108D}" dt="2024-06-03T14:16:07.732" v="517" actId="1076"/>
          <ac:grpSpMkLst>
            <pc:docMk/>
            <pc:sldMk cId="0" sldId="257"/>
            <ac:grpSpMk id="2" creationId="{00000000-0000-0000-0000-000000000000}"/>
          </ac:grpSpMkLst>
        </pc:grpChg>
        <pc:grpChg chg="mod">
          <ac:chgData name="Sam Meredith" userId="4f59a4cc14afe022" providerId="LiveId" clId="{871FA398-02F1-4EE6-ABE8-6453FCDA108D}" dt="2024-06-03T14:15:53.187" v="515" actId="1076"/>
          <ac:grpSpMkLst>
            <pc:docMk/>
            <pc:sldMk cId="0" sldId="257"/>
            <ac:grpSpMk id="4" creationId="{00000000-0000-0000-0000-000000000000}"/>
          </ac:grpSpMkLst>
        </pc:grpChg>
        <pc:grpChg chg="del">
          <ac:chgData name="Sam Meredith" userId="4f59a4cc14afe022" providerId="LiveId" clId="{871FA398-02F1-4EE6-ABE8-6453FCDA108D}" dt="2024-06-03T14:15:12.109" v="505" actId="21"/>
          <ac:grpSpMkLst>
            <pc:docMk/>
            <pc:sldMk cId="0" sldId="257"/>
            <ac:grpSpMk id="6" creationId="{00000000-0000-0000-0000-000000000000}"/>
          </ac:grpSpMkLst>
        </pc:grpChg>
        <pc:grpChg chg="mod">
          <ac:chgData name="Sam Meredith" userId="4f59a4cc14afe022" providerId="LiveId" clId="{871FA398-02F1-4EE6-ABE8-6453FCDA108D}" dt="2024-06-03T14:15:18.541" v="507" actId="1076"/>
          <ac:grpSpMkLst>
            <pc:docMk/>
            <pc:sldMk cId="0" sldId="257"/>
            <ac:grpSpMk id="8" creationId="{00000000-0000-0000-0000-000000000000}"/>
          </ac:grpSpMkLst>
        </pc:grpChg>
        <pc:picChg chg="mod">
          <ac:chgData name="Sam Meredith" userId="4f59a4cc14afe022" providerId="LiveId" clId="{871FA398-02F1-4EE6-ABE8-6453FCDA108D}" dt="2024-06-03T14:16:23.747" v="520" actId="1076"/>
          <ac:picMkLst>
            <pc:docMk/>
            <pc:sldMk cId="0" sldId="257"/>
            <ac:picMk id="12" creationId="{00000000-0000-0000-0000-000000000000}"/>
          </ac:picMkLst>
        </pc:picChg>
        <pc:picChg chg="mod">
          <ac:chgData name="Sam Meredith" userId="4f59a4cc14afe022" providerId="LiveId" clId="{871FA398-02F1-4EE6-ABE8-6453FCDA108D}" dt="2024-06-03T14:16:20.657" v="519" actId="1076"/>
          <ac:picMkLst>
            <pc:docMk/>
            <pc:sldMk cId="0" sldId="257"/>
            <ac:picMk id="13" creationId="{00000000-0000-0000-0000-000000000000}"/>
          </ac:picMkLst>
        </pc:picChg>
        <pc:picChg chg="mod">
          <ac:chgData name="Sam Meredith" userId="4f59a4cc14afe022" providerId="LiveId" clId="{871FA398-02F1-4EE6-ABE8-6453FCDA108D}" dt="2024-06-03T14:15:33.316" v="511" actId="1076"/>
          <ac:picMkLst>
            <pc:docMk/>
            <pc:sldMk cId="0" sldId="257"/>
            <ac:picMk id="14" creationId="{00000000-0000-0000-0000-000000000000}"/>
          </ac:picMkLst>
        </pc:picChg>
        <pc:picChg chg="del">
          <ac:chgData name="Sam Meredith" userId="4f59a4cc14afe022" providerId="LiveId" clId="{871FA398-02F1-4EE6-ABE8-6453FCDA108D}" dt="2024-06-03T14:15:14.132" v="506" actId="21"/>
          <ac:picMkLst>
            <pc:docMk/>
            <pc:sldMk cId="0" sldId="257"/>
            <ac:picMk id="15" creationId="{00000000-0000-0000-0000-000000000000}"/>
          </ac:picMkLst>
        </pc:picChg>
      </pc:sldChg>
      <pc:sldChg chg="modSp mod ord">
        <pc:chgData name="Sam Meredith" userId="4f59a4cc14afe022" providerId="LiveId" clId="{871FA398-02F1-4EE6-ABE8-6453FCDA108D}" dt="2024-06-04T10:33:06.477" v="1214" actId="1076"/>
        <pc:sldMkLst>
          <pc:docMk/>
          <pc:sldMk cId="0" sldId="260"/>
        </pc:sldMkLst>
        <pc:spChg chg="mod">
          <ac:chgData name="Sam Meredith" userId="4f59a4cc14afe022" providerId="LiveId" clId="{871FA398-02F1-4EE6-ABE8-6453FCDA108D}" dt="2024-06-03T13:35:23.225" v="477" actId="20577"/>
          <ac:spMkLst>
            <pc:docMk/>
            <pc:sldMk cId="0" sldId="260"/>
            <ac:spMk id="22" creationId="{00000000-0000-0000-0000-000000000000}"/>
          </ac:spMkLst>
        </pc:spChg>
        <pc:spChg chg="mod">
          <ac:chgData name="Sam Meredith" userId="4f59a4cc14afe022" providerId="LiveId" clId="{871FA398-02F1-4EE6-ABE8-6453FCDA108D}" dt="2024-06-03T13:35:27.557" v="487" actId="20577"/>
          <ac:spMkLst>
            <pc:docMk/>
            <pc:sldMk cId="0" sldId="260"/>
            <ac:spMk id="23" creationId="{00000000-0000-0000-0000-000000000000}"/>
          </ac:spMkLst>
        </pc:spChg>
        <pc:spChg chg="mod">
          <ac:chgData name="Sam Meredith" userId="4f59a4cc14afe022" providerId="LiveId" clId="{871FA398-02F1-4EE6-ABE8-6453FCDA108D}" dt="2024-06-04T10:32:42.134" v="1212" actId="207"/>
          <ac:spMkLst>
            <pc:docMk/>
            <pc:sldMk cId="0" sldId="260"/>
            <ac:spMk id="25" creationId="{00000000-0000-0000-0000-000000000000}"/>
          </ac:spMkLst>
        </pc:spChg>
        <pc:spChg chg="mod">
          <ac:chgData name="Sam Meredith" userId="4f59a4cc14afe022" providerId="LiveId" clId="{871FA398-02F1-4EE6-ABE8-6453FCDA108D}" dt="2024-06-04T10:33:06.477" v="1214" actId="1076"/>
          <ac:spMkLst>
            <pc:docMk/>
            <pc:sldMk cId="0" sldId="260"/>
            <ac:spMk id="26" creationId="{00000000-0000-0000-0000-000000000000}"/>
          </ac:spMkLst>
        </pc:spChg>
        <pc:spChg chg="mod">
          <ac:chgData name="Sam Meredith" userId="4f59a4cc14afe022" providerId="LiveId" clId="{871FA398-02F1-4EE6-ABE8-6453FCDA108D}" dt="2024-06-03T13:34:54.067" v="456" actId="20577"/>
          <ac:spMkLst>
            <pc:docMk/>
            <pc:sldMk cId="0" sldId="260"/>
            <ac:spMk id="28" creationId="{00000000-0000-0000-0000-000000000000}"/>
          </ac:spMkLst>
        </pc:spChg>
        <pc:spChg chg="mod">
          <ac:chgData name="Sam Meredith" userId="4f59a4cc14afe022" providerId="LiveId" clId="{871FA398-02F1-4EE6-ABE8-6453FCDA108D}" dt="2024-06-03T14:21:12.368" v="638" actId="14100"/>
          <ac:spMkLst>
            <pc:docMk/>
            <pc:sldMk cId="0" sldId="260"/>
            <ac:spMk id="29" creationId="{00000000-0000-0000-0000-000000000000}"/>
          </ac:spMkLst>
        </pc:spChg>
        <pc:picChg chg="mod">
          <ac:chgData name="Sam Meredith" userId="4f59a4cc14afe022" providerId="LiveId" clId="{871FA398-02F1-4EE6-ABE8-6453FCDA108D}" dt="2024-06-03T13:35:07.030" v="463" actId="1076"/>
          <ac:picMkLst>
            <pc:docMk/>
            <pc:sldMk cId="0" sldId="260"/>
            <ac:picMk id="11" creationId="{00000000-0000-0000-0000-000000000000}"/>
          </ac:picMkLst>
        </pc:picChg>
        <pc:picChg chg="mod">
          <ac:chgData name="Sam Meredith" userId="4f59a4cc14afe022" providerId="LiveId" clId="{871FA398-02F1-4EE6-ABE8-6453FCDA108D}" dt="2024-06-03T13:35:05.731" v="462" actId="1076"/>
          <ac:picMkLst>
            <pc:docMk/>
            <pc:sldMk cId="0" sldId="260"/>
            <ac:picMk id="12" creationId="{00000000-0000-0000-0000-000000000000}"/>
          </ac:picMkLst>
        </pc:picChg>
        <pc:picChg chg="mod">
          <ac:chgData name="Sam Meredith" userId="4f59a4cc14afe022" providerId="LiveId" clId="{871FA398-02F1-4EE6-ABE8-6453FCDA108D}" dt="2024-06-03T13:35:04.626" v="461" actId="1076"/>
          <ac:picMkLst>
            <pc:docMk/>
            <pc:sldMk cId="0" sldId="260"/>
            <ac:picMk id="13" creationId="{00000000-0000-0000-0000-000000000000}"/>
          </ac:picMkLst>
        </pc:picChg>
        <pc:picChg chg="mod">
          <ac:chgData name="Sam Meredith" userId="4f59a4cc14afe022" providerId="LiveId" clId="{871FA398-02F1-4EE6-ABE8-6453FCDA108D}" dt="2024-06-03T13:35:03.291" v="460" actId="1076"/>
          <ac:picMkLst>
            <pc:docMk/>
            <pc:sldMk cId="0" sldId="260"/>
            <ac:picMk id="14" creationId="{00000000-0000-0000-0000-000000000000}"/>
          </ac:picMkLst>
        </pc:picChg>
      </pc:sldChg>
      <pc:sldChg chg="modSp mod">
        <pc:chgData name="Sam Meredith" userId="4f59a4cc14afe022" providerId="LiveId" clId="{871FA398-02F1-4EE6-ABE8-6453FCDA108D}" dt="2024-06-03T14:19:12.510" v="628" actId="20577"/>
        <pc:sldMkLst>
          <pc:docMk/>
          <pc:sldMk cId="0" sldId="261"/>
        </pc:sldMkLst>
        <pc:spChg chg="mod">
          <ac:chgData name="Sam Meredith" userId="4f59a4cc14afe022" providerId="LiveId" clId="{871FA398-02F1-4EE6-ABE8-6453FCDA108D}" dt="2024-06-03T14:17:32.436" v="576" actId="1076"/>
          <ac:spMkLst>
            <pc:docMk/>
            <pc:sldMk cId="0" sldId="261"/>
            <ac:spMk id="2" creationId="{00000000-0000-0000-0000-000000000000}"/>
          </ac:spMkLst>
        </pc:spChg>
        <pc:spChg chg="mod">
          <ac:chgData name="Sam Meredith" userId="4f59a4cc14afe022" providerId="LiveId" clId="{871FA398-02F1-4EE6-ABE8-6453FCDA108D}" dt="2024-06-03T14:19:12.510" v="628" actId="20577"/>
          <ac:spMkLst>
            <pc:docMk/>
            <pc:sldMk cId="0" sldId="261"/>
            <ac:spMk id="12" creationId="{00000000-0000-0000-0000-000000000000}"/>
          </ac:spMkLst>
        </pc:spChg>
        <pc:spChg chg="mod">
          <ac:chgData name="Sam Meredith" userId="4f59a4cc14afe022" providerId="LiveId" clId="{871FA398-02F1-4EE6-ABE8-6453FCDA108D}" dt="2024-06-03T14:17:26.364" v="574" actId="1076"/>
          <ac:spMkLst>
            <pc:docMk/>
            <pc:sldMk cId="0" sldId="261"/>
            <ac:spMk id="13" creationId="{00000000-0000-0000-0000-000000000000}"/>
          </ac:spMkLst>
        </pc:spChg>
        <pc:grpChg chg="mod">
          <ac:chgData name="Sam Meredith" userId="4f59a4cc14afe022" providerId="LiveId" clId="{871FA398-02F1-4EE6-ABE8-6453FCDA108D}" dt="2024-06-03T14:17:28.984" v="575" actId="1076"/>
          <ac:grpSpMkLst>
            <pc:docMk/>
            <pc:sldMk cId="0" sldId="261"/>
            <ac:grpSpMk id="11" creationId="{00000000-0000-0000-0000-000000000000}"/>
          </ac:grpSpMkLst>
        </pc:grpChg>
      </pc:sldChg>
      <pc:sldChg chg="addSp delSp modSp mod">
        <pc:chgData name="Sam Meredith" userId="4f59a4cc14afe022" providerId="LiveId" clId="{871FA398-02F1-4EE6-ABE8-6453FCDA108D}" dt="2024-06-04T10:16:39.862" v="964" actId="1076"/>
        <pc:sldMkLst>
          <pc:docMk/>
          <pc:sldMk cId="0" sldId="262"/>
        </pc:sldMkLst>
        <pc:spChg chg="mod topLvl">
          <ac:chgData name="Sam Meredith" userId="4f59a4cc14afe022" providerId="LiveId" clId="{871FA398-02F1-4EE6-ABE8-6453FCDA108D}" dt="2024-06-04T10:16:32.909" v="962" actId="1076"/>
          <ac:spMkLst>
            <pc:docMk/>
            <pc:sldMk cId="0" sldId="262"/>
            <ac:spMk id="10" creationId="{00000000-0000-0000-0000-000000000000}"/>
          </ac:spMkLst>
        </pc:spChg>
        <pc:spChg chg="del mod topLvl">
          <ac:chgData name="Sam Meredith" userId="4f59a4cc14afe022" providerId="LiveId" clId="{871FA398-02F1-4EE6-ABE8-6453FCDA108D}" dt="2024-06-03T14:31:08.780" v="654" actId="21"/>
          <ac:spMkLst>
            <pc:docMk/>
            <pc:sldMk cId="0" sldId="262"/>
            <ac:spMk id="11" creationId="{00000000-0000-0000-0000-000000000000}"/>
          </ac:spMkLst>
        </pc:spChg>
        <pc:spChg chg="mod">
          <ac:chgData name="Sam Meredith" userId="4f59a4cc14afe022" providerId="LiveId" clId="{871FA398-02F1-4EE6-ABE8-6453FCDA108D}" dt="2024-06-04T10:15:32.709" v="959" actId="1076"/>
          <ac:spMkLst>
            <pc:docMk/>
            <pc:sldMk cId="0" sldId="262"/>
            <ac:spMk id="12" creationId="{00000000-0000-0000-0000-000000000000}"/>
          </ac:spMkLst>
        </pc:spChg>
        <pc:grpChg chg="del">
          <ac:chgData name="Sam Meredith" userId="4f59a4cc14afe022" providerId="LiveId" clId="{871FA398-02F1-4EE6-ABE8-6453FCDA108D}" dt="2024-06-03T14:31:08.780" v="654" actId="21"/>
          <ac:grpSpMkLst>
            <pc:docMk/>
            <pc:sldMk cId="0" sldId="262"/>
            <ac:grpSpMk id="9" creationId="{00000000-0000-0000-0000-000000000000}"/>
          </ac:grpSpMkLst>
        </pc:grpChg>
        <pc:picChg chg="del">
          <ac:chgData name="Sam Meredith" userId="4f59a4cc14afe022" providerId="LiveId" clId="{871FA398-02F1-4EE6-ABE8-6453FCDA108D}" dt="2024-06-03T14:30:31.435" v="639" actId="21"/>
          <ac:picMkLst>
            <pc:docMk/>
            <pc:sldMk cId="0" sldId="262"/>
            <ac:picMk id="2" creationId="{00000000-0000-0000-0000-000000000000}"/>
          </ac:picMkLst>
        </pc:picChg>
        <pc:picChg chg="mod">
          <ac:chgData name="Sam Meredith" userId="4f59a4cc14afe022" providerId="LiveId" clId="{871FA398-02F1-4EE6-ABE8-6453FCDA108D}" dt="2024-06-04T10:16:37.189" v="963" actId="1076"/>
          <ac:picMkLst>
            <pc:docMk/>
            <pc:sldMk cId="0" sldId="262"/>
            <ac:picMk id="5" creationId="{00000000-0000-0000-0000-000000000000}"/>
          </ac:picMkLst>
        </pc:picChg>
        <pc:picChg chg="mod">
          <ac:chgData name="Sam Meredith" userId="4f59a4cc14afe022" providerId="LiveId" clId="{871FA398-02F1-4EE6-ABE8-6453FCDA108D}" dt="2024-06-04T10:16:39.862" v="964" actId="1076"/>
          <ac:picMkLst>
            <pc:docMk/>
            <pc:sldMk cId="0" sldId="262"/>
            <ac:picMk id="6" creationId="{00000000-0000-0000-0000-000000000000}"/>
          </ac:picMkLst>
        </pc:picChg>
        <pc:picChg chg="del">
          <ac:chgData name="Sam Meredith" userId="4f59a4cc14afe022" providerId="LiveId" clId="{871FA398-02F1-4EE6-ABE8-6453FCDA108D}" dt="2024-06-03T14:30:35.409" v="640" actId="21"/>
          <ac:picMkLst>
            <pc:docMk/>
            <pc:sldMk cId="0" sldId="262"/>
            <ac:picMk id="8" creationId="{00000000-0000-0000-0000-000000000000}"/>
          </ac:picMkLst>
        </pc:picChg>
        <pc:picChg chg="add mod modCrop">
          <ac:chgData name="Sam Meredith" userId="4f59a4cc14afe022" providerId="LiveId" clId="{871FA398-02F1-4EE6-ABE8-6453FCDA108D}" dt="2024-06-04T10:15:39.639" v="961" actId="1076"/>
          <ac:picMkLst>
            <pc:docMk/>
            <pc:sldMk cId="0" sldId="262"/>
            <ac:picMk id="8" creationId="{D490F5C6-D2E4-AB36-2A13-75BFD10D5843}"/>
          </ac:picMkLst>
        </pc:picChg>
      </pc:sldChg>
      <pc:sldChg chg="delSp modSp mod">
        <pc:chgData name="Sam Meredith" userId="4f59a4cc14afe022" providerId="LiveId" clId="{871FA398-02F1-4EE6-ABE8-6453FCDA108D}" dt="2024-06-04T10:58:28.517" v="1222" actId="20577"/>
        <pc:sldMkLst>
          <pc:docMk/>
          <pc:sldMk cId="0" sldId="263"/>
        </pc:sldMkLst>
        <pc:spChg chg="mod">
          <ac:chgData name="Sam Meredith" userId="4f59a4cc14afe022" providerId="LiveId" clId="{871FA398-02F1-4EE6-ABE8-6453FCDA108D}" dt="2024-06-04T10:58:28.517" v="1222" actId="20577"/>
          <ac:spMkLst>
            <pc:docMk/>
            <pc:sldMk cId="0" sldId="263"/>
            <ac:spMk id="5" creationId="{00000000-0000-0000-0000-000000000000}"/>
          </ac:spMkLst>
        </pc:spChg>
        <pc:spChg chg="mod topLvl">
          <ac:chgData name="Sam Meredith" userId="4f59a4cc14afe022" providerId="LiveId" clId="{871FA398-02F1-4EE6-ABE8-6453FCDA108D}" dt="2024-06-03T15:01:55.552" v="712" actId="1076"/>
          <ac:spMkLst>
            <pc:docMk/>
            <pc:sldMk cId="0" sldId="263"/>
            <ac:spMk id="11" creationId="{00000000-0000-0000-0000-000000000000}"/>
          </ac:spMkLst>
        </pc:spChg>
        <pc:spChg chg="del topLvl">
          <ac:chgData name="Sam Meredith" userId="4f59a4cc14afe022" providerId="LiveId" clId="{871FA398-02F1-4EE6-ABE8-6453FCDA108D}" dt="2024-06-03T14:32:06.973" v="692" actId="21"/>
          <ac:spMkLst>
            <pc:docMk/>
            <pc:sldMk cId="0" sldId="263"/>
            <ac:spMk id="12" creationId="{00000000-0000-0000-0000-000000000000}"/>
          </ac:spMkLst>
        </pc:spChg>
        <pc:grpChg chg="del mod">
          <ac:chgData name="Sam Meredith" userId="4f59a4cc14afe022" providerId="LiveId" clId="{871FA398-02F1-4EE6-ABE8-6453FCDA108D}" dt="2024-06-03T14:32:06.973" v="692" actId="21"/>
          <ac:grpSpMkLst>
            <pc:docMk/>
            <pc:sldMk cId="0" sldId="263"/>
            <ac:grpSpMk id="10" creationId="{00000000-0000-0000-0000-000000000000}"/>
          </ac:grpSpMkLst>
        </pc:grpChg>
        <pc:picChg chg="mod">
          <ac:chgData name="Sam Meredith" userId="4f59a4cc14afe022" providerId="LiveId" clId="{871FA398-02F1-4EE6-ABE8-6453FCDA108D}" dt="2024-06-04T10:25:41.530" v="980" actId="1076"/>
          <ac:picMkLst>
            <pc:docMk/>
            <pc:sldMk cId="0" sldId="263"/>
            <ac:picMk id="6" creationId="{00000000-0000-0000-0000-000000000000}"/>
          </ac:picMkLst>
        </pc:picChg>
        <pc:picChg chg="mod">
          <ac:chgData name="Sam Meredith" userId="4f59a4cc14afe022" providerId="LiveId" clId="{871FA398-02F1-4EE6-ABE8-6453FCDA108D}" dt="2024-06-03T15:01:57.080" v="713" actId="1076"/>
          <ac:picMkLst>
            <pc:docMk/>
            <pc:sldMk cId="0" sldId="263"/>
            <ac:picMk id="9" creationId="{00000000-0000-0000-0000-000000000000}"/>
          </ac:picMkLst>
        </pc:picChg>
      </pc:sldChg>
      <pc:sldChg chg="addSp delSp modSp mod">
        <pc:chgData name="Sam Meredith" userId="4f59a4cc14afe022" providerId="LiveId" clId="{871FA398-02F1-4EE6-ABE8-6453FCDA108D}" dt="2024-06-04T10:27:48.701" v="1034" actId="113"/>
        <pc:sldMkLst>
          <pc:docMk/>
          <pc:sldMk cId="0" sldId="264"/>
        </pc:sldMkLst>
        <pc:spChg chg="del">
          <ac:chgData name="Sam Meredith" userId="4f59a4cc14afe022" providerId="LiveId" clId="{871FA398-02F1-4EE6-ABE8-6453FCDA108D}" dt="2024-06-03T14:32:31.125" v="706" actId="21"/>
          <ac:spMkLst>
            <pc:docMk/>
            <pc:sldMk cId="0" sldId="264"/>
            <ac:spMk id="9" creationId="{00000000-0000-0000-0000-000000000000}"/>
          </ac:spMkLst>
        </pc:spChg>
        <pc:spChg chg="add mod">
          <ac:chgData name="Sam Meredith" userId="4f59a4cc14afe022" providerId="LiveId" clId="{871FA398-02F1-4EE6-ABE8-6453FCDA108D}" dt="2024-06-04T10:27:48.701" v="1034" actId="113"/>
          <ac:spMkLst>
            <pc:docMk/>
            <pc:sldMk cId="0" sldId="264"/>
            <ac:spMk id="9" creationId="{764A83E0-F7E2-0105-78C2-E26543AC80BD}"/>
          </ac:spMkLst>
        </pc:spChg>
        <pc:spChg chg="mod topLvl">
          <ac:chgData name="Sam Meredith" userId="4f59a4cc14afe022" providerId="LiveId" clId="{871FA398-02F1-4EE6-ABE8-6453FCDA108D}" dt="2024-06-03T14:32:25.443" v="705" actId="21"/>
          <ac:spMkLst>
            <pc:docMk/>
            <pc:sldMk cId="0" sldId="264"/>
            <ac:spMk id="12" creationId="{00000000-0000-0000-0000-000000000000}"/>
          </ac:spMkLst>
        </pc:spChg>
        <pc:spChg chg="del topLvl">
          <ac:chgData name="Sam Meredith" userId="4f59a4cc14afe022" providerId="LiveId" clId="{871FA398-02F1-4EE6-ABE8-6453FCDA108D}" dt="2024-06-03T14:32:25.443" v="705" actId="21"/>
          <ac:spMkLst>
            <pc:docMk/>
            <pc:sldMk cId="0" sldId="264"/>
            <ac:spMk id="13" creationId="{00000000-0000-0000-0000-000000000000}"/>
          </ac:spMkLst>
        </pc:spChg>
        <pc:grpChg chg="del">
          <ac:chgData name="Sam Meredith" userId="4f59a4cc14afe022" providerId="LiveId" clId="{871FA398-02F1-4EE6-ABE8-6453FCDA108D}" dt="2024-06-03T14:32:25.443" v="705" actId="21"/>
          <ac:grpSpMkLst>
            <pc:docMk/>
            <pc:sldMk cId="0" sldId="264"/>
            <ac:grpSpMk id="11" creationId="{00000000-0000-0000-0000-000000000000}"/>
          </ac:grpSpMkLst>
        </pc:grpChg>
        <pc:picChg chg="mod">
          <ac:chgData name="Sam Meredith" userId="4f59a4cc14afe022" providerId="LiveId" clId="{871FA398-02F1-4EE6-ABE8-6453FCDA108D}" dt="2024-06-04T10:27:38.320" v="1032" actId="1076"/>
          <ac:picMkLst>
            <pc:docMk/>
            <pc:sldMk cId="0" sldId="264"/>
            <ac:picMk id="3" creationId="{00000000-0000-0000-0000-000000000000}"/>
          </ac:picMkLst>
        </pc:picChg>
      </pc:sldChg>
      <pc:sldChg chg="del">
        <pc:chgData name="Sam Meredith" userId="4f59a4cc14afe022" providerId="LiveId" clId="{871FA398-02F1-4EE6-ABE8-6453FCDA108D}" dt="2024-06-03T14:20:27.557" v="629" actId="2696"/>
        <pc:sldMkLst>
          <pc:docMk/>
          <pc:sldMk cId="0" sldId="265"/>
        </pc:sldMkLst>
      </pc:sldChg>
      <pc:sldChg chg="del">
        <pc:chgData name="Sam Meredith" userId="4f59a4cc14afe022" providerId="LiveId" clId="{871FA398-02F1-4EE6-ABE8-6453FCDA108D}" dt="2024-06-03T14:20:39.415" v="632" actId="2696"/>
        <pc:sldMkLst>
          <pc:docMk/>
          <pc:sldMk cId="0" sldId="266"/>
        </pc:sldMkLst>
      </pc:sldChg>
      <pc:sldChg chg="del">
        <pc:chgData name="Sam Meredith" userId="4f59a4cc14afe022" providerId="LiveId" clId="{871FA398-02F1-4EE6-ABE8-6453FCDA108D}" dt="2024-06-03T14:20:31.947" v="630" actId="2696"/>
        <pc:sldMkLst>
          <pc:docMk/>
          <pc:sldMk cId="0" sldId="267"/>
        </pc:sldMkLst>
      </pc:sldChg>
      <pc:sldChg chg="del">
        <pc:chgData name="Sam Meredith" userId="4f59a4cc14afe022" providerId="LiveId" clId="{871FA398-02F1-4EE6-ABE8-6453FCDA108D}" dt="2024-06-03T14:20:34.185" v="631" actId="2696"/>
        <pc:sldMkLst>
          <pc:docMk/>
          <pc:sldMk cId="0" sldId="268"/>
        </pc:sldMkLst>
      </pc:sldChg>
      <pc:sldChg chg="modSp mod ord">
        <pc:chgData name="Sam Meredith" userId="4f59a4cc14afe022" providerId="LiveId" clId="{871FA398-02F1-4EE6-ABE8-6453FCDA108D}" dt="2024-06-04T11:02:21.377" v="1223" actId="1076"/>
        <pc:sldMkLst>
          <pc:docMk/>
          <pc:sldMk cId="0" sldId="269"/>
        </pc:sldMkLst>
        <pc:spChg chg="mod">
          <ac:chgData name="Sam Meredith" userId="4f59a4cc14afe022" providerId="LiveId" clId="{871FA398-02F1-4EE6-ABE8-6453FCDA108D}" dt="2024-06-04T11:02:21.377" v="1223" actId="1076"/>
          <ac:spMkLst>
            <pc:docMk/>
            <pc:sldMk cId="0" sldId="269"/>
            <ac:spMk id="13" creationId="{00000000-0000-0000-0000-000000000000}"/>
          </ac:spMkLst>
        </pc:spChg>
        <pc:grpChg chg="mod">
          <ac:chgData name="Sam Meredith" userId="4f59a4cc14afe022" providerId="LiveId" clId="{871FA398-02F1-4EE6-ABE8-6453FCDA108D}" dt="2024-06-03T14:34:46.945" v="710" actId="1076"/>
          <ac:grpSpMkLst>
            <pc:docMk/>
            <pc:sldMk cId="0" sldId="269"/>
            <ac:grpSpMk id="10" creationId="{00000000-0000-0000-0000-000000000000}"/>
          </ac:grpSpMkLst>
        </pc:grpChg>
        <pc:picChg chg="mod">
          <ac:chgData name="Sam Meredith" userId="4f59a4cc14afe022" providerId="LiveId" clId="{871FA398-02F1-4EE6-ABE8-6453FCDA108D}" dt="2024-06-03T14:34:48.487" v="711" actId="1076"/>
          <ac:picMkLst>
            <pc:docMk/>
            <pc:sldMk cId="0" sldId="269"/>
            <ac:picMk id="8" creationId="{00000000-0000-0000-0000-000000000000}"/>
          </ac:picMkLst>
        </pc:picChg>
      </pc:sldChg>
      <pc:sldChg chg="modSp mod">
        <pc:chgData name="Sam Meredith" userId="4f59a4cc14afe022" providerId="LiveId" clId="{871FA398-02F1-4EE6-ABE8-6453FCDA108D}" dt="2024-06-04T11:02:25.807" v="1224" actId="20577"/>
        <pc:sldMkLst>
          <pc:docMk/>
          <pc:sldMk cId="0" sldId="270"/>
        </pc:sldMkLst>
        <pc:spChg chg="mod">
          <ac:chgData name="Sam Meredith" userId="4f59a4cc14afe022" providerId="LiveId" clId="{871FA398-02F1-4EE6-ABE8-6453FCDA108D}" dt="2024-06-04T11:02:25.807" v="1224" actId="20577"/>
          <ac:spMkLst>
            <pc:docMk/>
            <pc:sldMk cId="0" sldId="270"/>
            <ac:spMk id="3" creationId="{00000000-0000-0000-0000-000000000000}"/>
          </ac:spMkLst>
        </pc:spChg>
      </pc:sldChg>
      <pc:sldChg chg="addSp delSp modSp new mod setBg">
        <pc:chgData name="Sam Meredith" userId="4f59a4cc14afe022" providerId="LiveId" clId="{871FA398-02F1-4EE6-ABE8-6453FCDA108D}" dt="2024-06-04T10:02:47.455" v="944" actId="1076"/>
        <pc:sldMkLst>
          <pc:docMk/>
          <pc:sldMk cId="1686834763" sldId="271"/>
        </pc:sldMkLst>
        <pc:spChg chg="add del mod">
          <ac:chgData name="Sam Meredith" userId="4f59a4cc14afe022" providerId="LiveId" clId="{871FA398-02F1-4EE6-ABE8-6453FCDA108D}" dt="2024-06-04T09:37:26.979" v="721" actId="21"/>
          <ac:spMkLst>
            <pc:docMk/>
            <pc:sldMk cId="1686834763" sldId="271"/>
            <ac:spMk id="2" creationId="{13BD0A07-F4A7-F45E-755C-67B7963BFD33}"/>
          </ac:spMkLst>
        </pc:spChg>
        <pc:spChg chg="add mod">
          <ac:chgData name="Sam Meredith" userId="4f59a4cc14afe022" providerId="LiveId" clId="{871FA398-02F1-4EE6-ABE8-6453FCDA108D}" dt="2024-06-04T09:58:52.006" v="803" actId="1076"/>
          <ac:spMkLst>
            <pc:docMk/>
            <pc:sldMk cId="1686834763" sldId="271"/>
            <ac:spMk id="5" creationId="{0DF4DB87-97D4-43B5-F0E0-49628760A5FC}"/>
          </ac:spMkLst>
        </pc:spChg>
        <pc:spChg chg="add del">
          <ac:chgData name="Sam Meredith" userId="4f59a4cc14afe022" providerId="LiveId" clId="{871FA398-02F1-4EE6-ABE8-6453FCDA108D}" dt="2024-06-04T09:42:13.642" v="759" actId="11529"/>
          <ac:spMkLst>
            <pc:docMk/>
            <pc:sldMk cId="1686834763" sldId="271"/>
            <ac:spMk id="6" creationId="{3D1EEE80-9F71-3862-5CDA-8AC8219E1139}"/>
          </ac:spMkLst>
        </pc:spChg>
        <pc:spChg chg="add del">
          <ac:chgData name="Sam Meredith" userId="4f59a4cc14afe022" providerId="LiveId" clId="{871FA398-02F1-4EE6-ABE8-6453FCDA108D}" dt="2024-06-04T09:38:15.311" v="730" actId="26606"/>
          <ac:spMkLst>
            <pc:docMk/>
            <pc:sldMk cId="1686834763" sldId="271"/>
            <ac:spMk id="9" creationId="{42A4FC2C-047E-45A5-965D-8E1E3BF09BC6}"/>
          </ac:spMkLst>
        </pc:spChg>
        <pc:spChg chg="add del">
          <ac:chgData name="Sam Meredith" userId="4f59a4cc14afe022" providerId="LiveId" clId="{871FA398-02F1-4EE6-ABE8-6453FCDA108D}" dt="2024-06-04T09:38:17.163" v="732" actId="26606"/>
          <ac:spMkLst>
            <pc:docMk/>
            <pc:sldMk cId="1686834763" sldId="271"/>
            <ac:spMk id="11" creationId="{5D9FC6AC-4A12-4825-8ABE-0732B8EF4D16}"/>
          </ac:spMkLst>
        </pc:spChg>
        <pc:spChg chg="add del">
          <ac:chgData name="Sam Meredith" userId="4f59a4cc14afe022" providerId="LiveId" clId="{871FA398-02F1-4EE6-ABE8-6453FCDA108D}" dt="2024-06-04T09:38:20.662" v="734" actId="26606"/>
          <ac:spMkLst>
            <pc:docMk/>
            <pc:sldMk cId="1686834763" sldId="271"/>
            <ac:spMk id="13" creationId="{42A4FC2C-047E-45A5-965D-8E1E3BF09BC6}"/>
          </ac:spMkLst>
        </pc:spChg>
        <pc:spChg chg="add mod">
          <ac:chgData name="Sam Meredith" userId="4f59a4cc14afe022" providerId="LiveId" clId="{871FA398-02F1-4EE6-ABE8-6453FCDA108D}" dt="2024-06-04T09:43:54.412" v="774" actId="20577"/>
          <ac:spMkLst>
            <pc:docMk/>
            <pc:sldMk cId="1686834763" sldId="271"/>
            <ac:spMk id="15" creationId="{9C1521B6-AE25-8B5D-A8BB-2D96A8CC1705}"/>
          </ac:spMkLst>
        </pc:spChg>
        <pc:spChg chg="add mod">
          <ac:chgData name="Sam Meredith" userId="4f59a4cc14afe022" providerId="LiveId" clId="{871FA398-02F1-4EE6-ABE8-6453FCDA108D}" dt="2024-06-04T09:58:17.194" v="800" actId="20577"/>
          <ac:spMkLst>
            <pc:docMk/>
            <pc:sldMk cId="1686834763" sldId="271"/>
            <ac:spMk id="20" creationId="{A77FE4A1-62D3-E7FA-C084-941E04AFB91F}"/>
          </ac:spMkLst>
        </pc:spChg>
        <pc:spChg chg="add mod">
          <ac:chgData name="Sam Meredith" userId="4f59a4cc14afe022" providerId="LiveId" clId="{871FA398-02F1-4EE6-ABE8-6453FCDA108D}" dt="2024-06-04T10:01:06.130" v="847" actId="1076"/>
          <ac:spMkLst>
            <pc:docMk/>
            <pc:sldMk cId="1686834763" sldId="271"/>
            <ac:spMk id="25" creationId="{9D484499-9393-88B9-303C-8F831C39E2D0}"/>
          </ac:spMkLst>
        </pc:spChg>
        <pc:spChg chg="add mod">
          <ac:chgData name="Sam Meredith" userId="4f59a4cc14afe022" providerId="LiveId" clId="{871FA398-02F1-4EE6-ABE8-6453FCDA108D}" dt="2024-06-04T10:02:06.380" v="866" actId="1076"/>
          <ac:spMkLst>
            <pc:docMk/>
            <pc:sldMk cId="1686834763" sldId="271"/>
            <ac:spMk id="34" creationId="{29F19DAB-2C3D-CB0A-96C5-DF4CB93C306E}"/>
          </ac:spMkLst>
        </pc:spChg>
        <pc:spChg chg="add mod">
          <ac:chgData name="Sam Meredith" userId="4f59a4cc14afe022" providerId="LiveId" clId="{871FA398-02F1-4EE6-ABE8-6453FCDA108D}" dt="2024-06-04T10:02:47.455" v="944" actId="1076"/>
          <ac:spMkLst>
            <pc:docMk/>
            <pc:sldMk cId="1686834763" sldId="271"/>
            <ac:spMk id="40" creationId="{AEC014A7-4365-CBA7-816A-B7C3420E8652}"/>
          </ac:spMkLst>
        </pc:spChg>
        <pc:picChg chg="add del mod">
          <ac:chgData name="Sam Meredith" userId="4f59a4cc14afe022" providerId="LiveId" clId="{871FA398-02F1-4EE6-ABE8-6453FCDA108D}" dt="2024-06-04T09:38:01.933" v="726" actId="21"/>
          <ac:picMkLst>
            <pc:docMk/>
            <pc:sldMk cId="1686834763" sldId="271"/>
            <ac:picMk id="3" creationId="{E3968D15-4C1D-6DD9-65B2-B14382E5F9F4}"/>
          </ac:picMkLst>
        </pc:picChg>
        <pc:picChg chg="add mod modCrop">
          <ac:chgData name="Sam Meredith" userId="4f59a4cc14afe022" providerId="LiveId" clId="{871FA398-02F1-4EE6-ABE8-6453FCDA108D}" dt="2024-06-04T10:02:41.461" v="943" actId="1076"/>
          <ac:picMkLst>
            <pc:docMk/>
            <pc:sldMk cId="1686834763" sldId="271"/>
            <ac:picMk id="4" creationId="{DF5D0ABB-F582-2ECD-76DA-5F2F1471A69A}"/>
          </ac:picMkLst>
        </pc:picChg>
        <pc:cxnChg chg="add mod">
          <ac:chgData name="Sam Meredith" userId="4f59a4cc14afe022" providerId="LiveId" clId="{871FA398-02F1-4EE6-ABE8-6453FCDA108D}" dt="2024-06-04T10:00:48.129" v="844" actId="14100"/>
          <ac:cxnSpMkLst>
            <pc:docMk/>
            <pc:sldMk cId="1686834763" sldId="271"/>
            <ac:cxnSpMk id="8" creationId="{726487EF-49F6-88E7-523A-97F359826B1C}"/>
          </ac:cxnSpMkLst>
        </pc:cxnChg>
        <pc:cxnChg chg="add mod">
          <ac:chgData name="Sam Meredith" userId="4f59a4cc14afe022" providerId="LiveId" clId="{871FA398-02F1-4EE6-ABE8-6453FCDA108D}" dt="2024-06-04T10:00:52.878" v="846" actId="14100"/>
          <ac:cxnSpMkLst>
            <pc:docMk/>
            <pc:sldMk cId="1686834763" sldId="271"/>
            <ac:cxnSpMk id="12" creationId="{100771D4-F8E0-6E35-79DF-7DD103966ACE}"/>
          </ac:cxnSpMkLst>
        </pc:cxnChg>
        <pc:cxnChg chg="add mod">
          <ac:chgData name="Sam Meredith" userId="4f59a4cc14afe022" providerId="LiveId" clId="{871FA398-02F1-4EE6-ABE8-6453FCDA108D}" dt="2024-06-04T10:00:27.023" v="838" actId="13822"/>
          <ac:cxnSpMkLst>
            <pc:docMk/>
            <pc:sldMk cId="1686834763" sldId="271"/>
            <ac:cxnSpMk id="17" creationId="{B07D5031-A1EC-2CC3-515B-2E7506E733AC}"/>
          </ac:cxnSpMkLst>
        </pc:cxnChg>
        <pc:cxnChg chg="add mod">
          <ac:chgData name="Sam Meredith" userId="4f59a4cc14afe022" providerId="LiveId" clId="{871FA398-02F1-4EE6-ABE8-6453FCDA108D}" dt="2024-06-04T10:00:29.096" v="839" actId="13822"/>
          <ac:cxnSpMkLst>
            <pc:docMk/>
            <pc:sldMk cId="1686834763" sldId="271"/>
            <ac:cxnSpMk id="19" creationId="{ED25F2BF-C740-D8E9-0AE6-BCFA3A33A120}"/>
          </ac:cxnSpMkLst>
        </pc:cxnChg>
        <pc:cxnChg chg="add mod">
          <ac:chgData name="Sam Meredith" userId="4f59a4cc14afe022" providerId="LiveId" clId="{871FA398-02F1-4EE6-ABE8-6453FCDA108D}" dt="2024-06-04T10:00:23.137" v="836" actId="13822"/>
          <ac:cxnSpMkLst>
            <pc:docMk/>
            <pc:sldMk cId="1686834763" sldId="271"/>
            <ac:cxnSpMk id="22" creationId="{F9E8BF6D-66D8-B811-7784-3055FB674537}"/>
          </ac:cxnSpMkLst>
        </pc:cxnChg>
        <pc:cxnChg chg="add mod">
          <ac:chgData name="Sam Meredith" userId="4f59a4cc14afe022" providerId="LiveId" clId="{871FA398-02F1-4EE6-ABE8-6453FCDA108D}" dt="2024-06-04T10:00:25.244" v="837" actId="13822"/>
          <ac:cxnSpMkLst>
            <pc:docMk/>
            <pc:sldMk cId="1686834763" sldId="271"/>
            <ac:cxnSpMk id="24" creationId="{F03B5A67-7FF0-54BC-ADCC-920110D24C79}"/>
          </ac:cxnSpMkLst>
        </pc:cxnChg>
        <pc:cxnChg chg="add mod">
          <ac:chgData name="Sam Meredith" userId="4f59a4cc14afe022" providerId="LiveId" clId="{871FA398-02F1-4EE6-ABE8-6453FCDA108D}" dt="2024-06-04T10:00:38.439" v="843" actId="13822"/>
          <ac:cxnSpMkLst>
            <pc:docMk/>
            <pc:sldMk cId="1686834763" sldId="271"/>
            <ac:cxnSpMk id="28" creationId="{F1DCF631-D0BE-D7E4-6379-9ECEF175BEF1}"/>
          </ac:cxnSpMkLst>
        </pc:cxnChg>
        <pc:cxnChg chg="add mod">
          <ac:chgData name="Sam Meredith" userId="4f59a4cc14afe022" providerId="LiveId" clId="{871FA398-02F1-4EE6-ABE8-6453FCDA108D}" dt="2024-06-04T10:00:36.004" v="842" actId="13822"/>
          <ac:cxnSpMkLst>
            <pc:docMk/>
            <pc:sldMk cId="1686834763" sldId="271"/>
            <ac:cxnSpMk id="30" creationId="{EB941B6A-0A83-63CF-DA53-953F8894C406}"/>
          </ac:cxnSpMkLst>
        </pc:cxnChg>
        <pc:cxnChg chg="add mod">
          <ac:chgData name="Sam Meredith" userId="4f59a4cc14afe022" providerId="LiveId" clId="{871FA398-02F1-4EE6-ABE8-6453FCDA108D}" dt="2024-06-04T10:01:44.355" v="862" actId="13822"/>
          <ac:cxnSpMkLst>
            <pc:docMk/>
            <pc:sldMk cId="1686834763" sldId="271"/>
            <ac:cxnSpMk id="36" creationId="{1BD47BB3-57CF-4363-799F-1CFE38EA5C16}"/>
          </ac:cxnSpMkLst>
        </pc:cxnChg>
        <pc:cxnChg chg="add mod">
          <ac:chgData name="Sam Meredith" userId="4f59a4cc14afe022" providerId="LiveId" clId="{871FA398-02F1-4EE6-ABE8-6453FCDA108D}" dt="2024-06-04T10:02:01.480" v="865" actId="14100"/>
          <ac:cxnSpMkLst>
            <pc:docMk/>
            <pc:sldMk cId="1686834763" sldId="271"/>
            <ac:cxnSpMk id="38" creationId="{A3A36EA0-3213-5D3E-D488-5AC36FE867A4}"/>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sv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png"/></Relationships>
</file>

<file path=ppt/slides/_rels/slide1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svg"/><Relationship Id="rId7" Type="http://schemas.openxmlformats.org/officeDocument/2006/relationships/image" Target="../media/image96.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100.svg"/><Relationship Id="rId5" Type="http://schemas.openxmlformats.org/officeDocument/2006/relationships/image" Target="../media/image94.sv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tmp"/><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9.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2.svg"/><Relationship Id="rId7" Type="http://schemas.openxmlformats.org/officeDocument/2006/relationships/image" Target="../media/image74.svg"/><Relationship Id="rId12" Type="http://schemas.openxmlformats.org/officeDocument/2006/relationships/image" Target="../media/image79.svg"/><Relationship Id="rId2" Type="http://schemas.openxmlformats.org/officeDocument/2006/relationships/image" Target="../media/image71.png"/><Relationship Id="rId16"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39.sv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38.png"/><Relationship Id="rId9" Type="http://schemas.openxmlformats.org/officeDocument/2006/relationships/image" Target="../media/image76.svg"/><Relationship Id="rId14" Type="http://schemas.openxmlformats.org/officeDocument/2006/relationships/image" Target="../media/image8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0" y="7504795"/>
            <a:ext cx="5743699" cy="2782205"/>
            <a:chOff x="0" y="0"/>
            <a:chExt cx="1942930" cy="941141"/>
          </a:xfrm>
        </p:grpSpPr>
        <p:sp>
          <p:nvSpPr>
            <p:cNvPr id="3" name="Freeform 3"/>
            <p:cNvSpPr/>
            <p:nvPr/>
          </p:nvSpPr>
          <p:spPr>
            <a:xfrm>
              <a:off x="0" y="0"/>
              <a:ext cx="1942930" cy="941141"/>
            </a:xfrm>
            <a:custGeom>
              <a:avLst/>
              <a:gdLst/>
              <a:ahLst/>
              <a:cxnLst/>
              <a:rect l="l" t="t" r="r" b="b"/>
              <a:pathLst>
                <a:path w="1942930" h="941141">
                  <a:moveTo>
                    <a:pt x="0" y="0"/>
                  </a:moveTo>
                  <a:lnTo>
                    <a:pt x="1942930" y="0"/>
                  </a:lnTo>
                  <a:lnTo>
                    <a:pt x="1942930" y="941141"/>
                  </a:lnTo>
                  <a:lnTo>
                    <a:pt x="0" y="941141"/>
                  </a:lnTo>
                  <a:close/>
                </a:path>
              </a:pathLst>
            </a:custGeom>
            <a:solidFill>
              <a:srgbClr val="1D7144"/>
            </a:solidFill>
          </p:spPr>
          <p:txBody>
            <a:bodyPr/>
            <a:lstStyle/>
            <a:p>
              <a:endParaRPr lang="en-GB"/>
            </a:p>
          </p:txBody>
        </p:sp>
      </p:grpSp>
      <p:grpSp>
        <p:nvGrpSpPr>
          <p:cNvPr id="4" name="Group 4"/>
          <p:cNvGrpSpPr/>
          <p:nvPr/>
        </p:nvGrpSpPr>
        <p:grpSpPr>
          <a:xfrm>
            <a:off x="5743699" y="7504795"/>
            <a:ext cx="6852302" cy="2782205"/>
            <a:chOff x="0" y="0"/>
            <a:chExt cx="2317939" cy="941141"/>
          </a:xfrm>
        </p:grpSpPr>
        <p:sp>
          <p:nvSpPr>
            <p:cNvPr id="5" name="Freeform 5"/>
            <p:cNvSpPr/>
            <p:nvPr/>
          </p:nvSpPr>
          <p:spPr>
            <a:xfrm>
              <a:off x="0" y="0"/>
              <a:ext cx="2317939" cy="941141"/>
            </a:xfrm>
            <a:custGeom>
              <a:avLst/>
              <a:gdLst/>
              <a:ahLst/>
              <a:cxnLst/>
              <a:rect l="l" t="t" r="r" b="b"/>
              <a:pathLst>
                <a:path w="2317939" h="941141">
                  <a:moveTo>
                    <a:pt x="0" y="0"/>
                  </a:moveTo>
                  <a:lnTo>
                    <a:pt x="2317939" y="0"/>
                  </a:lnTo>
                  <a:lnTo>
                    <a:pt x="2317939" y="941141"/>
                  </a:lnTo>
                  <a:lnTo>
                    <a:pt x="0" y="941141"/>
                  </a:lnTo>
                  <a:close/>
                </a:path>
              </a:pathLst>
            </a:custGeom>
            <a:solidFill>
              <a:srgbClr val="76DD94"/>
            </a:solidFill>
          </p:spPr>
          <p:txBody>
            <a:bodyPr/>
            <a:lstStyle/>
            <a:p>
              <a:endParaRPr lang="en-GB"/>
            </a:p>
          </p:txBody>
        </p:sp>
      </p:grpSp>
      <p:grpSp>
        <p:nvGrpSpPr>
          <p:cNvPr id="6" name="Group 6"/>
          <p:cNvGrpSpPr/>
          <p:nvPr/>
        </p:nvGrpSpPr>
        <p:grpSpPr>
          <a:xfrm>
            <a:off x="12596002" y="7504795"/>
            <a:ext cx="5691998" cy="2782205"/>
            <a:chOff x="0" y="0"/>
            <a:chExt cx="1925441" cy="941141"/>
          </a:xfrm>
        </p:grpSpPr>
        <p:sp>
          <p:nvSpPr>
            <p:cNvPr id="7" name="Freeform 7"/>
            <p:cNvSpPr/>
            <p:nvPr/>
          </p:nvSpPr>
          <p:spPr>
            <a:xfrm>
              <a:off x="0" y="0"/>
              <a:ext cx="1925441" cy="941141"/>
            </a:xfrm>
            <a:custGeom>
              <a:avLst/>
              <a:gdLst/>
              <a:ahLst/>
              <a:cxnLst/>
              <a:rect l="l" t="t" r="r" b="b"/>
              <a:pathLst>
                <a:path w="1925441" h="941141">
                  <a:moveTo>
                    <a:pt x="0" y="0"/>
                  </a:moveTo>
                  <a:lnTo>
                    <a:pt x="1925441" y="0"/>
                  </a:lnTo>
                  <a:lnTo>
                    <a:pt x="1925441" y="941141"/>
                  </a:lnTo>
                  <a:lnTo>
                    <a:pt x="0" y="941141"/>
                  </a:lnTo>
                  <a:close/>
                </a:path>
              </a:pathLst>
            </a:custGeom>
            <a:solidFill>
              <a:srgbClr val="005CE6"/>
            </a:solidFill>
          </p:spPr>
          <p:txBody>
            <a:bodyPr/>
            <a:lstStyle/>
            <a:p>
              <a:endParaRPr lang="en-GB"/>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971019" y="7504795"/>
            <a:ext cx="2782205" cy="2782205"/>
          </a:xfrm>
          <a:prstGeom prst="rect">
            <a:avLst/>
          </a:prstGeom>
        </p:spPr>
      </p:pic>
      <p:grpSp>
        <p:nvGrpSpPr>
          <p:cNvPr id="9" name="Group 9"/>
          <p:cNvGrpSpPr/>
          <p:nvPr/>
        </p:nvGrpSpPr>
        <p:grpSpPr>
          <a:xfrm>
            <a:off x="2688137" y="813810"/>
            <a:ext cx="12671737" cy="286298"/>
            <a:chOff x="0" y="0"/>
            <a:chExt cx="25294954" cy="571500"/>
          </a:xfrm>
        </p:grpSpPr>
        <p:sp>
          <p:nvSpPr>
            <p:cNvPr id="10" name="Freeform 10"/>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000000"/>
            </a:solidFill>
          </p:spPr>
          <p:txBody>
            <a:bodyPr/>
            <a:lstStyle/>
            <a:p>
              <a:endParaRPr lang="en-GB"/>
            </a:p>
          </p:txBody>
        </p:sp>
      </p:grpSp>
      <p:pic>
        <p:nvPicPr>
          <p:cNvPr id="11" name="Picture 11"/>
          <p:cNvPicPr>
            <a:picLocks noChangeAspect="1"/>
          </p:cNvPicPr>
          <p:nvPr/>
        </p:nvPicPr>
        <p:blipFill>
          <a:blip r:embed="rId4"/>
          <a:srcRect/>
          <a:stretch>
            <a:fillRect/>
          </a:stretch>
        </p:blipFill>
        <p:spPr>
          <a:xfrm>
            <a:off x="5293724" y="8585877"/>
            <a:ext cx="5806794" cy="810983"/>
          </a:xfrm>
          <a:prstGeom prst="rect">
            <a:avLst/>
          </a:prstGeom>
        </p:spPr>
      </p:pic>
      <p:pic>
        <p:nvPicPr>
          <p:cNvPr id="12" name="Picture 12"/>
          <p:cNvPicPr>
            <a:picLocks noChangeAspect="1"/>
          </p:cNvPicPr>
          <p:nvPr/>
        </p:nvPicPr>
        <p:blipFill>
          <a:blip r:embed="rId5"/>
          <a:srcRect/>
          <a:stretch>
            <a:fillRect/>
          </a:stretch>
        </p:blipFill>
        <p:spPr>
          <a:xfrm>
            <a:off x="13882723" y="8476857"/>
            <a:ext cx="3404336" cy="86845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97665" y="3587340"/>
            <a:ext cx="3476576" cy="347657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9635" y="3695489"/>
            <a:ext cx="3642769" cy="3260279"/>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8288401"/>
            <a:ext cx="1442658" cy="1405936"/>
          </a:xfrm>
          <a:prstGeom prst="rect">
            <a:avLst/>
          </a:prstGeom>
        </p:spPr>
      </p:pic>
      <p:sp>
        <p:nvSpPr>
          <p:cNvPr id="16" name="TextBox 16"/>
          <p:cNvSpPr txBox="1"/>
          <p:nvPr/>
        </p:nvSpPr>
        <p:spPr>
          <a:xfrm>
            <a:off x="2362201" y="1595031"/>
            <a:ext cx="12997674" cy="1821011"/>
          </a:xfrm>
          <a:prstGeom prst="rect">
            <a:avLst/>
          </a:prstGeom>
        </p:spPr>
        <p:txBody>
          <a:bodyPr wrap="square" lIns="0" tIns="0" rIns="0" bIns="0" rtlCol="0" anchor="t">
            <a:spAutoFit/>
          </a:bodyPr>
          <a:lstStyle/>
          <a:p>
            <a:pPr algn="ctr">
              <a:lnSpc>
                <a:spcPts val="7142"/>
              </a:lnSpc>
            </a:pPr>
            <a:r>
              <a:rPr lang="en-US" sz="5952" dirty="0">
                <a:solidFill>
                  <a:srgbClr val="000000"/>
                </a:solidFill>
                <a:latin typeface="Anton Bold"/>
              </a:rPr>
              <a:t>The Social Determinants of Multimorbidity Within Emergency Hospital Admissions</a:t>
            </a:r>
          </a:p>
        </p:txBody>
      </p:sp>
      <p:sp>
        <p:nvSpPr>
          <p:cNvPr id="17" name="TextBox 17"/>
          <p:cNvSpPr txBox="1"/>
          <p:nvPr/>
        </p:nvSpPr>
        <p:spPr>
          <a:xfrm>
            <a:off x="4989066" y="3737779"/>
            <a:ext cx="8309869" cy="1876476"/>
          </a:xfrm>
          <a:prstGeom prst="rect">
            <a:avLst/>
          </a:prstGeom>
        </p:spPr>
        <p:txBody>
          <a:bodyPr lIns="0" tIns="0" rIns="0" bIns="0" rtlCol="0" anchor="t">
            <a:spAutoFit/>
          </a:bodyPr>
          <a:lstStyle/>
          <a:p>
            <a:pPr algn="ctr">
              <a:lnSpc>
                <a:spcPts val="2436"/>
              </a:lnSpc>
            </a:pPr>
            <a:r>
              <a:rPr lang="en-US" sz="2030" spc="20" dirty="0">
                <a:solidFill>
                  <a:srgbClr val="000000"/>
                </a:solidFill>
                <a:latin typeface="Anton Bold"/>
              </a:rPr>
              <a:t>ARC FEST JUNE 2024</a:t>
            </a:r>
          </a:p>
          <a:p>
            <a:pPr algn="ctr">
              <a:lnSpc>
                <a:spcPts val="2436"/>
              </a:lnSpc>
            </a:pPr>
            <a:endParaRPr lang="en-US" sz="2030" spc="20" dirty="0">
              <a:solidFill>
                <a:srgbClr val="000000"/>
              </a:solidFill>
              <a:latin typeface="Anton Bold"/>
            </a:endParaRPr>
          </a:p>
          <a:p>
            <a:pPr algn="ctr">
              <a:lnSpc>
                <a:spcPts val="2436"/>
              </a:lnSpc>
            </a:pPr>
            <a:r>
              <a:rPr lang="en-US" sz="2030" spc="20" dirty="0">
                <a:solidFill>
                  <a:srgbClr val="000000"/>
                </a:solidFill>
                <a:latin typeface="Anton Bold"/>
              </a:rPr>
              <a:t>Institute of Systems, Molecular and Integrative Biology</a:t>
            </a:r>
          </a:p>
          <a:p>
            <a:pPr algn="ctr">
              <a:lnSpc>
                <a:spcPts val="2436"/>
              </a:lnSpc>
            </a:pPr>
            <a:endParaRPr lang="en-US" sz="2030" spc="20" dirty="0">
              <a:solidFill>
                <a:srgbClr val="000000"/>
              </a:solidFill>
              <a:latin typeface="Anton Bold"/>
            </a:endParaRPr>
          </a:p>
          <a:p>
            <a:pPr algn="ctr">
              <a:lnSpc>
                <a:spcPts val="2436"/>
              </a:lnSpc>
            </a:pPr>
            <a:r>
              <a:rPr lang="en-US" sz="2030" spc="20" dirty="0">
                <a:solidFill>
                  <a:srgbClr val="000000"/>
                </a:solidFill>
                <a:latin typeface="Anton Bold"/>
              </a:rPr>
              <a:t>Department of Pharmacology and Therapeutics</a:t>
            </a:r>
          </a:p>
          <a:p>
            <a:pPr algn="ctr">
              <a:lnSpc>
                <a:spcPts val="2753"/>
              </a:lnSpc>
            </a:pPr>
            <a:endParaRPr lang="en-US" sz="2030" spc="20" dirty="0">
              <a:solidFill>
                <a:srgbClr val="000000"/>
              </a:solidFill>
              <a:latin typeface="Anton Bold"/>
            </a:endParaRPr>
          </a:p>
        </p:txBody>
      </p:sp>
      <p:sp>
        <p:nvSpPr>
          <p:cNvPr id="18" name="TextBox 18"/>
          <p:cNvSpPr txBox="1"/>
          <p:nvPr/>
        </p:nvSpPr>
        <p:spPr>
          <a:xfrm>
            <a:off x="15264403" y="852955"/>
            <a:ext cx="1884404" cy="213776"/>
          </a:xfrm>
          <a:prstGeom prst="rect">
            <a:avLst/>
          </a:prstGeom>
        </p:spPr>
        <p:txBody>
          <a:bodyPr lIns="0" tIns="0" rIns="0" bIns="0" rtlCol="0" anchor="t">
            <a:spAutoFit/>
          </a:bodyPr>
          <a:lstStyle/>
          <a:p>
            <a:pPr algn="r">
              <a:lnSpc>
                <a:spcPts val="1680"/>
              </a:lnSpc>
            </a:pPr>
            <a:r>
              <a:rPr lang="en-US" sz="1400" spc="98" dirty="0">
                <a:solidFill>
                  <a:srgbClr val="000000"/>
                </a:solidFill>
                <a:latin typeface="Poppins Medium"/>
              </a:rPr>
              <a:t>JUNE 2024</a:t>
            </a:r>
          </a:p>
        </p:txBody>
      </p:sp>
      <p:sp>
        <p:nvSpPr>
          <p:cNvPr id="19" name="TextBox 19"/>
          <p:cNvSpPr txBox="1"/>
          <p:nvPr/>
        </p:nvSpPr>
        <p:spPr>
          <a:xfrm>
            <a:off x="1028700" y="852955"/>
            <a:ext cx="4573212" cy="208008"/>
          </a:xfrm>
          <a:prstGeom prst="rect">
            <a:avLst/>
          </a:prstGeom>
        </p:spPr>
        <p:txBody>
          <a:bodyPr lIns="0" tIns="0" rIns="0" bIns="0" rtlCol="0" anchor="t">
            <a:spAutoFit/>
          </a:bodyPr>
          <a:lstStyle/>
          <a:p>
            <a:pPr>
              <a:lnSpc>
                <a:spcPts val="1680"/>
              </a:lnSpc>
            </a:pPr>
            <a:r>
              <a:rPr lang="en-US" sz="1400" spc="98">
                <a:solidFill>
                  <a:srgbClr val="000000"/>
                </a:solidFill>
                <a:latin typeface="Poppins Medium"/>
              </a:rPr>
              <a:t>SAM MEREDITH</a:t>
            </a:r>
          </a:p>
        </p:txBody>
      </p:sp>
      <p:sp>
        <p:nvSpPr>
          <p:cNvPr id="20" name="TextBox 20"/>
          <p:cNvSpPr txBox="1"/>
          <p:nvPr/>
        </p:nvSpPr>
        <p:spPr>
          <a:xfrm>
            <a:off x="5402773" y="5585864"/>
            <a:ext cx="7482453" cy="2109873"/>
          </a:xfrm>
          <a:prstGeom prst="rect">
            <a:avLst/>
          </a:prstGeom>
        </p:spPr>
        <p:txBody>
          <a:bodyPr lIns="0" tIns="0" rIns="0" bIns="0" rtlCol="0" anchor="t">
            <a:spAutoFit/>
          </a:bodyPr>
          <a:lstStyle/>
          <a:p>
            <a:pPr algn="ctr">
              <a:lnSpc>
                <a:spcPts val="1956"/>
              </a:lnSpc>
            </a:pPr>
            <a:r>
              <a:rPr lang="en-US" sz="1630" spc="16" dirty="0">
                <a:solidFill>
                  <a:srgbClr val="000000"/>
                </a:solidFill>
                <a:latin typeface="Anton Bold"/>
              </a:rPr>
              <a:t>ARC NWC – Person-</a:t>
            </a:r>
            <a:r>
              <a:rPr lang="en-US" sz="1630" spc="16" dirty="0" err="1">
                <a:solidFill>
                  <a:srgbClr val="000000"/>
                </a:solidFill>
                <a:latin typeface="Anton Bold"/>
              </a:rPr>
              <a:t>Centred</a:t>
            </a:r>
            <a:r>
              <a:rPr lang="en-US" sz="1630" spc="16" dirty="0">
                <a:solidFill>
                  <a:srgbClr val="000000"/>
                </a:solidFill>
                <a:latin typeface="Anton Bold"/>
              </a:rPr>
              <a:t> Complex Care</a:t>
            </a:r>
          </a:p>
          <a:p>
            <a:pPr algn="ctr">
              <a:lnSpc>
                <a:spcPts val="1956"/>
              </a:lnSpc>
            </a:pPr>
            <a:endParaRPr lang="en-US" sz="1630" spc="16" dirty="0">
              <a:solidFill>
                <a:srgbClr val="000000"/>
              </a:solidFill>
              <a:latin typeface="Anton Bold"/>
            </a:endParaRPr>
          </a:p>
          <a:p>
            <a:pPr algn="ctr">
              <a:lnSpc>
                <a:spcPts val="1956"/>
              </a:lnSpc>
            </a:pPr>
            <a:r>
              <a:rPr lang="en-US" sz="1630" spc="16" dirty="0">
                <a:solidFill>
                  <a:srgbClr val="000000"/>
                </a:solidFill>
                <a:latin typeface="Anton Bold"/>
              </a:rPr>
              <a:t>Supervisors: </a:t>
            </a:r>
          </a:p>
          <a:p>
            <a:pPr algn="ctr">
              <a:lnSpc>
                <a:spcPts val="1956"/>
              </a:lnSpc>
            </a:pPr>
            <a:r>
              <a:rPr lang="en-US" sz="1630" spc="16" dirty="0">
                <a:solidFill>
                  <a:srgbClr val="000000"/>
                </a:solidFill>
                <a:latin typeface="Anton"/>
              </a:rPr>
              <a:t>Dr Jennifer Downing</a:t>
            </a:r>
          </a:p>
          <a:p>
            <a:pPr algn="ctr">
              <a:lnSpc>
                <a:spcPts val="1956"/>
              </a:lnSpc>
            </a:pPr>
            <a:r>
              <a:rPr lang="en-US" sz="1630" spc="16" dirty="0">
                <a:solidFill>
                  <a:srgbClr val="000000"/>
                </a:solidFill>
                <a:latin typeface="Anton"/>
              </a:rPr>
              <a:t>Professor Tony Marson</a:t>
            </a:r>
          </a:p>
          <a:p>
            <a:pPr algn="ctr">
              <a:lnSpc>
                <a:spcPts val="1956"/>
              </a:lnSpc>
            </a:pPr>
            <a:r>
              <a:rPr lang="en-US" sz="1630" spc="16" dirty="0">
                <a:solidFill>
                  <a:srgbClr val="000000"/>
                </a:solidFill>
                <a:latin typeface="Anton"/>
              </a:rPr>
              <a:t>Professor Sarah Rodgers</a:t>
            </a:r>
          </a:p>
          <a:p>
            <a:pPr algn="ctr">
              <a:lnSpc>
                <a:spcPts val="1956"/>
              </a:lnSpc>
            </a:pPr>
            <a:r>
              <a:rPr lang="en-US" sz="1630" spc="16" dirty="0">
                <a:solidFill>
                  <a:srgbClr val="000000"/>
                </a:solidFill>
                <a:latin typeface="Anton"/>
              </a:rPr>
              <a:t>Dr Keith Bodger</a:t>
            </a:r>
          </a:p>
          <a:p>
            <a:pPr algn="ctr">
              <a:lnSpc>
                <a:spcPts val="2676"/>
              </a:lnSpc>
            </a:pPr>
            <a:endParaRPr lang="en-US" sz="1630" spc="16" dirty="0">
              <a:solidFill>
                <a:srgbClr val="000000"/>
              </a:solidFill>
              <a:latin typeface="Ant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AutoShape 2"/>
          <p:cNvSpPr/>
          <p:nvPr/>
        </p:nvSpPr>
        <p:spPr>
          <a:xfrm>
            <a:off x="9360858" y="1486637"/>
            <a:ext cx="122230" cy="6652596"/>
          </a:xfrm>
          <a:prstGeom prst="rect">
            <a:avLst/>
          </a:prstGeom>
          <a:solidFill>
            <a:srgbClr val="000000"/>
          </a:solidFill>
        </p:spPr>
        <p:txBody>
          <a:bodyPr/>
          <a:lstStyle/>
          <a:p>
            <a:endParaRPr lang="en-GB"/>
          </a:p>
        </p:txBody>
      </p:sp>
      <p:grpSp>
        <p:nvGrpSpPr>
          <p:cNvPr id="3" name="Group 3"/>
          <p:cNvGrpSpPr/>
          <p:nvPr/>
        </p:nvGrpSpPr>
        <p:grpSpPr>
          <a:xfrm>
            <a:off x="9176682" y="1244325"/>
            <a:ext cx="484623" cy="484623"/>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7318"/>
            </a:solidFill>
          </p:spPr>
          <p:txBody>
            <a:bodyPr/>
            <a:lstStyle/>
            <a:p>
              <a:endParaRPr lang="en-GB"/>
            </a:p>
          </p:txBody>
        </p:sp>
      </p:grpSp>
      <p:grpSp>
        <p:nvGrpSpPr>
          <p:cNvPr id="5" name="Group 5"/>
          <p:cNvGrpSpPr/>
          <p:nvPr/>
        </p:nvGrpSpPr>
        <p:grpSpPr>
          <a:xfrm>
            <a:off x="9211023" y="3818464"/>
            <a:ext cx="450283" cy="450283"/>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D7144"/>
            </a:solidFill>
          </p:spPr>
          <p:txBody>
            <a:bodyPr/>
            <a:lstStyle/>
            <a:p>
              <a:endParaRPr lang="en-GB"/>
            </a:p>
          </p:txBody>
        </p:sp>
      </p:grpSp>
      <p:grpSp>
        <p:nvGrpSpPr>
          <p:cNvPr id="7" name="Group 7"/>
          <p:cNvGrpSpPr>
            <a:grpSpLocks noChangeAspect="1"/>
          </p:cNvGrpSpPr>
          <p:nvPr/>
        </p:nvGrpSpPr>
        <p:grpSpPr>
          <a:xfrm>
            <a:off x="9125120" y="5560169"/>
            <a:ext cx="593706" cy="514150"/>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5CE6"/>
            </a:solidFill>
          </p:spPr>
          <p:txBody>
            <a:bodyPr/>
            <a:lstStyle/>
            <a:p>
              <a:endParaRPr lang="en-GB"/>
            </a:p>
          </p:txBody>
        </p:sp>
      </p:grpSp>
      <p:grpSp>
        <p:nvGrpSpPr>
          <p:cNvPr id="9" name="Group 9"/>
          <p:cNvGrpSpPr/>
          <p:nvPr/>
        </p:nvGrpSpPr>
        <p:grpSpPr>
          <a:xfrm>
            <a:off x="9121769" y="7720939"/>
            <a:ext cx="594450" cy="514849"/>
            <a:chOff x="0" y="0"/>
            <a:chExt cx="6202680" cy="5372100"/>
          </a:xfrm>
        </p:grpSpPr>
        <p:sp>
          <p:nvSpPr>
            <p:cNvPr id="10" name="Freeform 10"/>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D610D4"/>
            </a:solidFill>
          </p:spPr>
          <p:txBody>
            <a:bodyPr/>
            <a:lstStyle/>
            <a:p>
              <a:endParaRPr lang="en-GB"/>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39342" y="6992064"/>
            <a:ext cx="2263723" cy="2263723"/>
          </a:xfrm>
          <a:prstGeom prst="rect">
            <a:avLst/>
          </a:prstGeom>
        </p:spPr>
      </p:pic>
      <p:pic>
        <p:nvPicPr>
          <p:cNvPr id="12" name="Picture 12"/>
          <p:cNvPicPr>
            <a:picLocks noChangeAspect="1"/>
          </p:cNvPicPr>
          <p:nvPr/>
        </p:nvPicPr>
        <p:blipFill>
          <a:blip r:embed="rId4"/>
          <a:srcRect/>
          <a:stretch>
            <a:fillRect/>
          </a:stretch>
        </p:blipFill>
        <p:spPr>
          <a:xfrm>
            <a:off x="1409948" y="6992064"/>
            <a:ext cx="1909115" cy="2487447"/>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90280" y="3991123"/>
            <a:ext cx="3109279" cy="2304753"/>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86535" y="3865141"/>
            <a:ext cx="2213802" cy="2213802"/>
          </a:xfrm>
          <a:prstGeom prst="rect">
            <a:avLst/>
          </a:prstGeom>
        </p:spPr>
      </p:pic>
      <p:grpSp>
        <p:nvGrpSpPr>
          <p:cNvPr id="15" name="Group 15"/>
          <p:cNvGrpSpPr/>
          <p:nvPr/>
        </p:nvGrpSpPr>
        <p:grpSpPr>
          <a:xfrm>
            <a:off x="9989763" y="1397241"/>
            <a:ext cx="6983887" cy="2036912"/>
            <a:chOff x="0" y="0"/>
            <a:chExt cx="9311849" cy="2715883"/>
          </a:xfrm>
        </p:grpSpPr>
        <p:sp>
          <p:nvSpPr>
            <p:cNvPr id="16" name="TextBox 16"/>
            <p:cNvSpPr txBox="1"/>
            <p:nvPr/>
          </p:nvSpPr>
          <p:spPr>
            <a:xfrm>
              <a:off x="0" y="0"/>
              <a:ext cx="9311849" cy="1248050"/>
            </a:xfrm>
            <a:prstGeom prst="rect">
              <a:avLst/>
            </a:prstGeom>
          </p:spPr>
          <p:txBody>
            <a:bodyPr lIns="0" tIns="0" rIns="0" bIns="0" rtlCol="0" anchor="t">
              <a:spAutoFit/>
            </a:bodyPr>
            <a:lstStyle/>
            <a:p>
              <a:pPr>
                <a:lnSpc>
                  <a:spcPts val="2520"/>
                </a:lnSpc>
              </a:pPr>
              <a:r>
                <a:rPr lang="en-US" sz="2100" spc="52">
                  <a:solidFill>
                    <a:srgbClr val="000000"/>
                  </a:solidFill>
                  <a:latin typeface="Poppins Medium Bold"/>
                </a:rPr>
                <a:t>THE SOCIAL DETERMINANTS OF MULTIMORBIDITY WITHIN HOSPITAL EMERGENCY ADMISSIONS: SYSTEMATIC LITERATURE REVIEW </a:t>
              </a:r>
            </a:p>
          </p:txBody>
        </p:sp>
        <p:sp>
          <p:nvSpPr>
            <p:cNvPr id="17" name="TextBox 17"/>
            <p:cNvSpPr txBox="1"/>
            <p:nvPr/>
          </p:nvSpPr>
          <p:spPr>
            <a:xfrm>
              <a:off x="0" y="1338668"/>
              <a:ext cx="9311849" cy="1377215"/>
            </a:xfrm>
            <a:prstGeom prst="rect">
              <a:avLst/>
            </a:prstGeom>
          </p:spPr>
          <p:txBody>
            <a:bodyPr lIns="0" tIns="0" rIns="0" bIns="0" rtlCol="0" anchor="t">
              <a:spAutoFit/>
            </a:bodyPr>
            <a:lstStyle/>
            <a:p>
              <a:pPr>
                <a:lnSpc>
                  <a:spcPts val="2730"/>
                </a:lnSpc>
              </a:pPr>
              <a:r>
                <a:rPr lang="en-US" sz="2100" spc="21" dirty="0" err="1">
                  <a:solidFill>
                    <a:srgbClr val="000000"/>
                  </a:solidFill>
                  <a:latin typeface="HK Grotesk Light"/>
                </a:rPr>
                <a:t>Synthesise</a:t>
              </a:r>
              <a:r>
                <a:rPr lang="en-US" sz="2100" spc="21" dirty="0">
                  <a:solidFill>
                    <a:srgbClr val="000000"/>
                  </a:solidFill>
                  <a:latin typeface="HK Grotesk Light"/>
                </a:rPr>
                <a:t> evidence regarding the social determinants of health associated with the emergency hospital admission of multimorbid patients.</a:t>
              </a:r>
            </a:p>
          </p:txBody>
        </p:sp>
      </p:grpSp>
      <p:grpSp>
        <p:nvGrpSpPr>
          <p:cNvPr id="18" name="Group 18"/>
          <p:cNvGrpSpPr/>
          <p:nvPr/>
        </p:nvGrpSpPr>
        <p:grpSpPr>
          <a:xfrm>
            <a:off x="10074626" y="3791123"/>
            <a:ext cx="6983887" cy="1352377"/>
            <a:chOff x="0" y="0"/>
            <a:chExt cx="9311849" cy="1803170"/>
          </a:xfrm>
        </p:grpSpPr>
        <p:sp>
          <p:nvSpPr>
            <p:cNvPr id="19" name="TextBox 19"/>
            <p:cNvSpPr txBox="1"/>
            <p:nvPr/>
          </p:nvSpPr>
          <p:spPr>
            <a:xfrm>
              <a:off x="0" y="0"/>
              <a:ext cx="9311849" cy="832033"/>
            </a:xfrm>
            <a:prstGeom prst="rect">
              <a:avLst/>
            </a:prstGeom>
          </p:spPr>
          <p:txBody>
            <a:bodyPr lIns="0" tIns="0" rIns="0" bIns="0" rtlCol="0" anchor="t">
              <a:spAutoFit/>
            </a:bodyPr>
            <a:lstStyle/>
            <a:p>
              <a:pPr>
                <a:lnSpc>
                  <a:spcPts val="2520"/>
                </a:lnSpc>
              </a:pPr>
              <a:r>
                <a:rPr lang="en-US" sz="2100" spc="52">
                  <a:solidFill>
                    <a:srgbClr val="000000"/>
                  </a:solidFill>
                  <a:latin typeface="Poppins Medium Bold"/>
                </a:rPr>
                <a:t>DEFINING MULTIMORBIDITY WITHIN EMERGENCY HOSPITAL ADMISSIONS: DELPHI SURVEY </a:t>
              </a:r>
            </a:p>
          </p:txBody>
        </p:sp>
        <p:sp>
          <p:nvSpPr>
            <p:cNvPr id="20" name="TextBox 20"/>
            <p:cNvSpPr txBox="1"/>
            <p:nvPr/>
          </p:nvSpPr>
          <p:spPr>
            <a:xfrm>
              <a:off x="0" y="922653"/>
              <a:ext cx="9311849" cy="880517"/>
            </a:xfrm>
            <a:prstGeom prst="rect">
              <a:avLst/>
            </a:prstGeom>
          </p:spPr>
          <p:txBody>
            <a:bodyPr lIns="0" tIns="0" rIns="0" bIns="0" rtlCol="0" anchor="t">
              <a:spAutoFit/>
            </a:bodyPr>
            <a:lstStyle/>
            <a:p>
              <a:pPr>
                <a:lnSpc>
                  <a:spcPts val="2730"/>
                </a:lnSpc>
              </a:pPr>
              <a:r>
                <a:rPr lang="en-US" sz="2100" spc="21" dirty="0" err="1">
                  <a:solidFill>
                    <a:srgbClr val="000000"/>
                  </a:solidFill>
                  <a:latin typeface="HK Grotesk Light"/>
                </a:rPr>
                <a:t>Characterise</a:t>
              </a:r>
              <a:r>
                <a:rPr lang="en-US" sz="2100" spc="21" dirty="0">
                  <a:solidFill>
                    <a:srgbClr val="000000"/>
                  </a:solidFill>
                  <a:latin typeface="HK Grotesk Light"/>
                </a:rPr>
                <a:t> a definition for multimorbidity within emergency hospital admissions. </a:t>
              </a:r>
            </a:p>
          </p:txBody>
        </p:sp>
      </p:grpSp>
      <p:grpSp>
        <p:nvGrpSpPr>
          <p:cNvPr id="21" name="Group 21"/>
          <p:cNvGrpSpPr/>
          <p:nvPr/>
        </p:nvGrpSpPr>
        <p:grpSpPr>
          <a:xfrm>
            <a:off x="10074626" y="5645032"/>
            <a:ext cx="6983887" cy="1759137"/>
            <a:chOff x="0" y="0"/>
            <a:chExt cx="9311849" cy="2345515"/>
          </a:xfrm>
        </p:grpSpPr>
        <p:sp>
          <p:nvSpPr>
            <p:cNvPr id="22" name="TextBox 22"/>
            <p:cNvSpPr txBox="1"/>
            <p:nvPr/>
          </p:nvSpPr>
          <p:spPr>
            <a:xfrm>
              <a:off x="0" y="0"/>
              <a:ext cx="9311849" cy="428322"/>
            </a:xfrm>
            <a:prstGeom prst="rect">
              <a:avLst/>
            </a:prstGeom>
          </p:spPr>
          <p:txBody>
            <a:bodyPr lIns="0" tIns="0" rIns="0" bIns="0" rtlCol="0" anchor="t">
              <a:spAutoFit/>
            </a:bodyPr>
            <a:lstStyle/>
            <a:p>
              <a:pPr>
                <a:lnSpc>
                  <a:spcPts val="2520"/>
                </a:lnSpc>
              </a:pPr>
              <a:r>
                <a:rPr lang="en-US" sz="2100" spc="52" dirty="0">
                  <a:solidFill>
                    <a:srgbClr val="000000"/>
                  </a:solidFill>
                  <a:latin typeface="Poppins Medium Bold"/>
                </a:rPr>
                <a:t>SMALL AREA MULTIMORBIDITY INDICATOR (SAMI)</a:t>
              </a:r>
            </a:p>
          </p:txBody>
        </p:sp>
        <p:sp>
          <p:nvSpPr>
            <p:cNvPr id="23" name="TextBox 23"/>
            <p:cNvSpPr txBox="1"/>
            <p:nvPr/>
          </p:nvSpPr>
          <p:spPr>
            <a:xfrm>
              <a:off x="0" y="506636"/>
              <a:ext cx="9311849" cy="1838879"/>
            </a:xfrm>
            <a:prstGeom prst="rect">
              <a:avLst/>
            </a:prstGeom>
          </p:spPr>
          <p:txBody>
            <a:bodyPr lIns="0" tIns="0" rIns="0" bIns="0" rtlCol="0" anchor="t">
              <a:spAutoFit/>
            </a:bodyPr>
            <a:lstStyle/>
            <a:p>
              <a:pPr>
                <a:lnSpc>
                  <a:spcPts val="2729"/>
                </a:lnSpc>
              </a:pPr>
              <a:r>
                <a:rPr lang="en-US" sz="2099" spc="20" dirty="0">
                  <a:solidFill>
                    <a:srgbClr val="000000"/>
                  </a:solidFill>
                  <a:latin typeface="HK Grotesk Light"/>
                </a:rPr>
                <a:t>The UK’s first small area geographical health indicator aimed at identifying the admission burden of multimorbid populations within emergency hospital care.</a:t>
              </a:r>
            </a:p>
            <a:p>
              <a:pPr>
                <a:lnSpc>
                  <a:spcPts val="2730"/>
                </a:lnSpc>
              </a:pPr>
              <a:endParaRPr lang="en-US" sz="2099" spc="20" dirty="0">
                <a:solidFill>
                  <a:srgbClr val="000000"/>
                </a:solidFill>
                <a:latin typeface="HK Grotesk Light"/>
              </a:endParaRPr>
            </a:p>
          </p:txBody>
        </p:sp>
      </p:grpSp>
      <p:grpSp>
        <p:nvGrpSpPr>
          <p:cNvPr id="24" name="Group 24"/>
          <p:cNvGrpSpPr/>
          <p:nvPr/>
        </p:nvGrpSpPr>
        <p:grpSpPr>
          <a:xfrm>
            <a:off x="9989763" y="7720939"/>
            <a:ext cx="6983887" cy="1685276"/>
            <a:chOff x="0" y="0"/>
            <a:chExt cx="9311849" cy="2247034"/>
          </a:xfrm>
        </p:grpSpPr>
        <p:sp>
          <p:nvSpPr>
            <p:cNvPr id="25" name="TextBox 25"/>
            <p:cNvSpPr txBox="1"/>
            <p:nvPr/>
          </p:nvSpPr>
          <p:spPr>
            <a:xfrm>
              <a:off x="0" y="0"/>
              <a:ext cx="9311849" cy="855789"/>
            </a:xfrm>
            <a:prstGeom prst="rect">
              <a:avLst/>
            </a:prstGeom>
          </p:spPr>
          <p:txBody>
            <a:bodyPr lIns="0" tIns="0" rIns="0" bIns="0" rtlCol="0" anchor="t">
              <a:spAutoFit/>
            </a:bodyPr>
            <a:lstStyle/>
            <a:p>
              <a:pPr>
                <a:lnSpc>
                  <a:spcPts val="2520"/>
                </a:lnSpc>
              </a:pPr>
              <a:r>
                <a:rPr lang="en-US" sz="2100" spc="52" dirty="0">
                  <a:latin typeface="Poppins Medium Bold"/>
                </a:rPr>
                <a:t>CLUSTERING HES DATA IN SMALL GEOGRAPHICAL AREAS.</a:t>
              </a:r>
            </a:p>
          </p:txBody>
        </p:sp>
        <p:sp>
          <p:nvSpPr>
            <p:cNvPr id="26" name="TextBox 26"/>
            <p:cNvSpPr txBox="1"/>
            <p:nvPr/>
          </p:nvSpPr>
          <p:spPr>
            <a:xfrm>
              <a:off x="0" y="869818"/>
              <a:ext cx="9311849" cy="1377216"/>
            </a:xfrm>
            <a:prstGeom prst="rect">
              <a:avLst/>
            </a:prstGeom>
          </p:spPr>
          <p:txBody>
            <a:bodyPr lIns="0" tIns="0" rIns="0" bIns="0" rtlCol="0" anchor="t">
              <a:spAutoFit/>
            </a:bodyPr>
            <a:lstStyle/>
            <a:p>
              <a:pPr>
                <a:lnSpc>
                  <a:spcPts val="2730"/>
                </a:lnSpc>
              </a:pPr>
              <a:r>
                <a:rPr lang="en-US" sz="2100" spc="21" dirty="0" err="1">
                  <a:solidFill>
                    <a:srgbClr val="000000"/>
                  </a:solidFill>
                  <a:latin typeface="HK Grotesk Light"/>
                </a:rPr>
                <a:t>Analysing</a:t>
              </a:r>
              <a:r>
                <a:rPr lang="en-US" sz="2100" spc="21" dirty="0">
                  <a:solidFill>
                    <a:srgbClr val="000000"/>
                  </a:solidFill>
                  <a:latin typeface="HK Grotesk Light"/>
                </a:rPr>
                <a:t> cluster compositions, demographic patterns of clusters and their associations with health care services within small areas within England using HES data. </a:t>
              </a:r>
            </a:p>
          </p:txBody>
        </p:sp>
      </p:grpSp>
      <p:grpSp>
        <p:nvGrpSpPr>
          <p:cNvPr id="27" name="Group 27"/>
          <p:cNvGrpSpPr/>
          <p:nvPr/>
        </p:nvGrpSpPr>
        <p:grpSpPr>
          <a:xfrm>
            <a:off x="1028700" y="1486637"/>
            <a:ext cx="6977026" cy="1664183"/>
            <a:chOff x="0" y="0"/>
            <a:chExt cx="9302701" cy="2218911"/>
          </a:xfrm>
        </p:grpSpPr>
        <p:sp>
          <p:nvSpPr>
            <p:cNvPr id="28" name="TextBox 28"/>
            <p:cNvSpPr txBox="1"/>
            <p:nvPr/>
          </p:nvSpPr>
          <p:spPr>
            <a:xfrm>
              <a:off x="0" y="0"/>
              <a:ext cx="9302701" cy="1274538"/>
            </a:xfrm>
            <a:prstGeom prst="rect">
              <a:avLst/>
            </a:prstGeom>
          </p:spPr>
          <p:txBody>
            <a:bodyPr lIns="0" tIns="0" rIns="0" bIns="0" rtlCol="0" anchor="t">
              <a:spAutoFit/>
            </a:bodyPr>
            <a:lstStyle/>
            <a:p>
              <a:pPr algn="just">
                <a:lnSpc>
                  <a:spcPts val="7679"/>
                </a:lnSpc>
              </a:pPr>
              <a:r>
                <a:rPr lang="en-US" sz="6399" dirty="0">
                  <a:solidFill>
                    <a:srgbClr val="000000"/>
                  </a:solidFill>
                  <a:latin typeface="Anton"/>
                </a:rPr>
                <a:t>PhD Projects</a:t>
              </a:r>
            </a:p>
          </p:txBody>
        </p:sp>
        <p:sp>
          <p:nvSpPr>
            <p:cNvPr id="29" name="TextBox 29"/>
            <p:cNvSpPr txBox="1"/>
            <p:nvPr/>
          </p:nvSpPr>
          <p:spPr>
            <a:xfrm>
              <a:off x="0" y="1363976"/>
              <a:ext cx="5638800" cy="854935"/>
            </a:xfrm>
            <a:prstGeom prst="rect">
              <a:avLst/>
            </a:prstGeom>
          </p:spPr>
          <p:txBody>
            <a:bodyPr wrap="square" lIns="0" tIns="0" rIns="0" bIns="0" rtlCol="0" anchor="t">
              <a:spAutoFit/>
            </a:bodyPr>
            <a:lstStyle/>
            <a:p>
              <a:pPr algn="ctr">
                <a:lnSpc>
                  <a:spcPts val="2520"/>
                </a:lnSpc>
                <a:spcBef>
                  <a:spcPct val="0"/>
                </a:spcBef>
              </a:pPr>
              <a:r>
                <a:rPr lang="en-US" sz="2100" spc="52" dirty="0">
                  <a:solidFill>
                    <a:srgbClr val="000000"/>
                  </a:solidFill>
                  <a:latin typeface="Poppins Medium"/>
                </a:rPr>
                <a:t>WHAT ELSE ARE WE WORKING ON?</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AutoShape 2"/>
          <p:cNvSpPr/>
          <p:nvPr/>
        </p:nvSpPr>
        <p:spPr>
          <a:xfrm>
            <a:off x="0" y="0"/>
            <a:ext cx="8453749" cy="10287000"/>
          </a:xfrm>
          <a:prstGeom prst="rect">
            <a:avLst/>
          </a:prstGeom>
          <a:solidFill>
            <a:srgbClr val="9DC6EC"/>
          </a:solidFill>
        </p:spPr>
        <p:txBody>
          <a:bodyPr/>
          <a:lstStyle/>
          <a:p>
            <a:endParaRPr lang="en-GB"/>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312108"/>
            <a:ext cx="6592414" cy="3296207"/>
          </a:xfrm>
          <a:prstGeom prst="rect">
            <a:avLst/>
          </a:prstGeom>
        </p:spPr>
      </p:pic>
      <p:grpSp>
        <p:nvGrpSpPr>
          <p:cNvPr id="4" name="Group 4"/>
          <p:cNvGrpSpPr/>
          <p:nvPr/>
        </p:nvGrpSpPr>
        <p:grpSpPr>
          <a:xfrm>
            <a:off x="1387532" y="4608315"/>
            <a:ext cx="5678685" cy="567868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D7144"/>
            </a:solidFill>
          </p:spPr>
          <p:txBody>
            <a:bodyPr/>
            <a:lstStyle/>
            <a:p>
              <a:endParaRPr lang="en-GB"/>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29597" y="5599058"/>
            <a:ext cx="2794554" cy="338547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5442" y="1562997"/>
            <a:ext cx="2408709" cy="240870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84191" y="1198530"/>
            <a:ext cx="4187149" cy="236764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745147" y="7016103"/>
            <a:ext cx="3787146" cy="2719859"/>
          </a:xfrm>
          <a:prstGeom prst="rect">
            <a:avLst/>
          </a:prstGeom>
        </p:spPr>
      </p:pic>
      <p:grpSp>
        <p:nvGrpSpPr>
          <p:cNvPr id="10" name="Group 10"/>
          <p:cNvGrpSpPr/>
          <p:nvPr/>
        </p:nvGrpSpPr>
        <p:grpSpPr>
          <a:xfrm>
            <a:off x="9854842" y="3861447"/>
            <a:ext cx="7645849" cy="2484202"/>
            <a:chOff x="0" y="0"/>
            <a:chExt cx="10194465" cy="3312269"/>
          </a:xfrm>
        </p:grpSpPr>
        <p:sp>
          <p:nvSpPr>
            <p:cNvPr id="11" name="TextBox 11"/>
            <p:cNvSpPr txBox="1"/>
            <p:nvPr/>
          </p:nvSpPr>
          <p:spPr>
            <a:xfrm>
              <a:off x="0" y="0"/>
              <a:ext cx="10194465" cy="1485900"/>
            </a:xfrm>
            <a:prstGeom prst="rect">
              <a:avLst/>
            </a:prstGeom>
          </p:spPr>
          <p:txBody>
            <a:bodyPr lIns="0" tIns="0" rIns="0" bIns="0" rtlCol="0" anchor="t">
              <a:spAutoFit/>
            </a:bodyPr>
            <a:lstStyle/>
            <a:p>
              <a:pPr marL="0" lvl="0" indent="0" algn="ctr">
                <a:lnSpc>
                  <a:spcPts val="8843"/>
                </a:lnSpc>
                <a:spcBef>
                  <a:spcPct val="0"/>
                </a:spcBef>
              </a:pPr>
              <a:r>
                <a:rPr lang="en-US" sz="7369" dirty="0">
                  <a:solidFill>
                    <a:srgbClr val="000000"/>
                  </a:solidFill>
                  <a:latin typeface="Anton"/>
                </a:rPr>
                <a:t>Thanks for Listening</a:t>
              </a:r>
            </a:p>
          </p:txBody>
        </p:sp>
        <p:sp>
          <p:nvSpPr>
            <p:cNvPr id="12" name="TextBox 12"/>
            <p:cNvSpPr txBox="1"/>
            <p:nvPr/>
          </p:nvSpPr>
          <p:spPr>
            <a:xfrm>
              <a:off x="0" y="1673815"/>
              <a:ext cx="10194465" cy="838200"/>
            </a:xfrm>
            <a:prstGeom prst="rect">
              <a:avLst/>
            </a:prstGeom>
          </p:spPr>
          <p:txBody>
            <a:bodyPr lIns="0" tIns="0" rIns="0" bIns="0" rtlCol="0" anchor="t">
              <a:spAutoFit/>
            </a:bodyPr>
            <a:lstStyle/>
            <a:p>
              <a:pPr algn="ctr">
                <a:lnSpc>
                  <a:spcPts val="4974"/>
                </a:lnSpc>
              </a:pPr>
              <a:r>
                <a:rPr lang="en-US" sz="4145" spc="103">
                  <a:solidFill>
                    <a:srgbClr val="000000"/>
                  </a:solidFill>
                  <a:latin typeface="Poppins Light Bold"/>
                </a:rPr>
                <a:t>ANY QUESTIONS?</a:t>
              </a:r>
            </a:p>
          </p:txBody>
        </p:sp>
        <p:sp>
          <p:nvSpPr>
            <p:cNvPr id="13" name="TextBox 13"/>
            <p:cNvSpPr txBox="1"/>
            <p:nvPr/>
          </p:nvSpPr>
          <p:spPr>
            <a:xfrm>
              <a:off x="576211" y="2733312"/>
              <a:ext cx="7857574" cy="578957"/>
            </a:xfrm>
            <a:prstGeom prst="rect">
              <a:avLst/>
            </a:prstGeom>
          </p:spPr>
          <p:txBody>
            <a:bodyPr lIns="0" tIns="0" rIns="0" bIns="0" rtlCol="0" anchor="t">
              <a:spAutoFit/>
            </a:bodyPr>
            <a:lstStyle/>
            <a:p>
              <a:pPr algn="r">
                <a:lnSpc>
                  <a:spcPts val="3571"/>
                </a:lnSpc>
                <a:spcBef>
                  <a:spcPct val="0"/>
                </a:spcBef>
              </a:pPr>
              <a:r>
                <a:rPr lang="en-US" sz="2747" spc="27" dirty="0">
                  <a:solidFill>
                    <a:srgbClr val="000000"/>
                  </a:solidFill>
                  <a:latin typeface="TS Tarek Black Bold"/>
                </a:rPr>
                <a:t>Email: S.Meredith@Liverpool.ac.uk</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1028700" y="1038225"/>
            <a:ext cx="9320862" cy="819150"/>
          </a:xfrm>
          <a:prstGeom prst="rect">
            <a:avLst/>
          </a:prstGeom>
        </p:spPr>
        <p:txBody>
          <a:bodyPr lIns="0" tIns="0" rIns="0" bIns="0" rtlCol="0" anchor="t">
            <a:spAutoFit/>
          </a:bodyPr>
          <a:lstStyle/>
          <a:p>
            <a:pPr>
              <a:lnSpc>
                <a:spcPts val="6587"/>
              </a:lnSpc>
            </a:pPr>
            <a:r>
              <a:rPr lang="en-US" sz="5489">
                <a:solidFill>
                  <a:srgbClr val="000000"/>
                </a:solidFill>
                <a:latin typeface="Anton"/>
              </a:rPr>
              <a:t>References</a:t>
            </a:r>
          </a:p>
        </p:txBody>
      </p:sp>
      <p:sp>
        <p:nvSpPr>
          <p:cNvPr id="3" name="TextBox 3"/>
          <p:cNvSpPr txBox="1"/>
          <p:nvPr/>
        </p:nvSpPr>
        <p:spPr>
          <a:xfrm>
            <a:off x="1028700" y="1913455"/>
            <a:ext cx="16699066" cy="6817187"/>
          </a:xfrm>
          <a:prstGeom prst="rect">
            <a:avLst/>
          </a:prstGeom>
        </p:spPr>
        <p:txBody>
          <a:bodyPr lIns="0" tIns="0" rIns="0" bIns="0" rtlCol="0" anchor="t">
            <a:spAutoFit/>
          </a:bodyPr>
          <a:lstStyle/>
          <a:p>
            <a:pPr>
              <a:lnSpc>
                <a:spcPts val="2772"/>
              </a:lnSpc>
            </a:pPr>
            <a:endParaRPr dirty="0"/>
          </a:p>
          <a:p>
            <a:pPr>
              <a:lnSpc>
                <a:spcPts val="2772"/>
              </a:lnSpc>
            </a:pPr>
            <a:r>
              <a:rPr lang="en-US" sz="2200" spc="22" dirty="0">
                <a:solidFill>
                  <a:srgbClr val="000000"/>
                </a:solidFill>
                <a:latin typeface="HK Grotesk Light Bold"/>
              </a:rPr>
              <a:t>[1] Barnett, K., Mercer, S. W., Norbury, M., Watt, G., Wyke, S., &amp; Guthrie, B. (2012). Epidemiology of multimorbidity and implications for health care, research, and medical education: A cross-sectional study. </a:t>
            </a:r>
            <a:r>
              <a:rPr lang="en-US" sz="2200" spc="22" dirty="0">
                <a:solidFill>
                  <a:srgbClr val="000000"/>
                </a:solidFill>
                <a:latin typeface="HK Grotesk Light Bold Italics"/>
              </a:rPr>
              <a:t>The Lancet</a:t>
            </a:r>
            <a:r>
              <a:rPr lang="en-US" sz="2200" spc="22" dirty="0">
                <a:solidFill>
                  <a:srgbClr val="000000"/>
                </a:solidFill>
                <a:latin typeface="HK Grotesk Light Bold"/>
              </a:rPr>
              <a:t>, </a:t>
            </a:r>
            <a:r>
              <a:rPr lang="en-US" sz="2200" spc="22" dirty="0">
                <a:solidFill>
                  <a:srgbClr val="000000"/>
                </a:solidFill>
                <a:latin typeface="HK Grotesk Light Bold Italics"/>
              </a:rPr>
              <a:t>380</a:t>
            </a:r>
            <a:r>
              <a:rPr lang="en-US" sz="2200" spc="22" dirty="0">
                <a:solidFill>
                  <a:srgbClr val="000000"/>
                </a:solidFill>
                <a:latin typeface="HK Grotesk Light Bold"/>
              </a:rPr>
              <a:t>(9836), 37–43. https://doi.org/10.1016/S0140-6736(12)60240-2</a:t>
            </a:r>
          </a:p>
          <a:p>
            <a:pPr>
              <a:lnSpc>
                <a:spcPts val="2772"/>
              </a:lnSpc>
            </a:pPr>
            <a:endParaRPr lang="en-US" sz="2200" spc="22" dirty="0">
              <a:solidFill>
                <a:srgbClr val="000000"/>
              </a:solidFill>
              <a:latin typeface="HK Grotesk Light Bold"/>
            </a:endParaRPr>
          </a:p>
          <a:p>
            <a:pPr>
              <a:lnSpc>
                <a:spcPts val="2772"/>
              </a:lnSpc>
            </a:pPr>
            <a:endParaRPr lang="en-US" sz="2200" spc="22" dirty="0">
              <a:solidFill>
                <a:srgbClr val="000000"/>
              </a:solidFill>
              <a:latin typeface="HK Grotesk Light Bold"/>
            </a:endParaRPr>
          </a:p>
          <a:p>
            <a:pPr>
              <a:lnSpc>
                <a:spcPts val="2772"/>
              </a:lnSpc>
            </a:pPr>
            <a:r>
              <a:rPr lang="en-US" sz="2200" spc="22" dirty="0">
                <a:solidFill>
                  <a:srgbClr val="000000"/>
                </a:solidFill>
                <a:latin typeface="HK Grotesk Light Bold"/>
              </a:rPr>
              <a:t>[2] Kingston, A., Robinson, L., Booth, H., Knapp, M., Jagger, C., </a:t>
            </a:r>
            <a:r>
              <a:rPr lang="en-US" sz="2200" spc="22" dirty="0" err="1">
                <a:solidFill>
                  <a:srgbClr val="000000"/>
                </a:solidFill>
                <a:latin typeface="HK Grotesk Light Bold"/>
              </a:rPr>
              <a:t>Adelaja</a:t>
            </a:r>
            <a:r>
              <a:rPr lang="en-US" sz="2200" spc="22" dirty="0">
                <a:solidFill>
                  <a:srgbClr val="000000"/>
                </a:solidFill>
                <a:latin typeface="HK Grotesk Light Bold"/>
              </a:rPr>
              <a:t>, B., </a:t>
            </a:r>
            <a:r>
              <a:rPr lang="en-US" sz="2200" spc="22" dirty="0" err="1">
                <a:solidFill>
                  <a:srgbClr val="000000"/>
                </a:solidFill>
                <a:latin typeface="HK Grotesk Light Bold"/>
              </a:rPr>
              <a:t>Avendano</a:t>
            </a:r>
            <a:r>
              <a:rPr lang="en-US" sz="2200" spc="22" dirty="0">
                <a:solidFill>
                  <a:srgbClr val="000000"/>
                </a:solidFill>
                <a:latin typeface="HK Grotesk Light Bold"/>
              </a:rPr>
              <a:t>, M., Bamford, S. M., Banerjee, S., </a:t>
            </a:r>
            <a:r>
              <a:rPr lang="en-US" sz="2200" spc="22" dirty="0" err="1">
                <a:solidFill>
                  <a:srgbClr val="000000"/>
                </a:solidFill>
                <a:latin typeface="HK Grotesk Light Bold"/>
              </a:rPr>
              <a:t>Berwald</a:t>
            </a:r>
            <a:r>
              <a:rPr lang="en-US" sz="2200" spc="22" dirty="0">
                <a:solidFill>
                  <a:srgbClr val="000000"/>
                </a:solidFill>
                <a:latin typeface="HK Grotesk Light Bold"/>
              </a:rPr>
              <a:t>, S., Bowling, A., </a:t>
            </a:r>
            <a:r>
              <a:rPr lang="en-US" sz="2200" spc="22" dirty="0" err="1">
                <a:solidFill>
                  <a:srgbClr val="000000"/>
                </a:solidFill>
                <a:latin typeface="HK Grotesk Light Bold"/>
              </a:rPr>
              <a:t>Burgon</a:t>
            </a:r>
            <a:r>
              <a:rPr lang="en-US" sz="2200" spc="22" dirty="0">
                <a:solidFill>
                  <a:srgbClr val="000000"/>
                </a:solidFill>
                <a:latin typeface="HK Grotesk Light Bold"/>
              </a:rPr>
              <a:t>, C., Bustard, E., Comas-Herrera, A., </a:t>
            </a:r>
            <a:r>
              <a:rPr lang="en-US" sz="2200" spc="22" dirty="0" err="1">
                <a:solidFill>
                  <a:srgbClr val="000000"/>
                </a:solidFill>
                <a:latin typeface="HK Grotesk Light Bold"/>
              </a:rPr>
              <a:t>Dangoor</a:t>
            </a:r>
            <a:r>
              <a:rPr lang="en-US" sz="2200" spc="22" dirty="0">
                <a:solidFill>
                  <a:srgbClr val="000000"/>
                </a:solidFill>
                <a:latin typeface="HK Grotesk Light Bold"/>
              </a:rPr>
              <a:t>, M., Dixon, J., Farina, N., </a:t>
            </a:r>
            <a:r>
              <a:rPr lang="en-US" sz="2200" spc="22" dirty="0" err="1">
                <a:solidFill>
                  <a:srgbClr val="000000"/>
                </a:solidFill>
                <a:latin typeface="HK Grotesk Light Bold"/>
              </a:rPr>
              <a:t>Greengross</a:t>
            </a:r>
            <a:r>
              <a:rPr lang="en-US" sz="2200" spc="22" dirty="0">
                <a:solidFill>
                  <a:srgbClr val="000000"/>
                </a:solidFill>
                <a:latin typeface="HK Grotesk Light Bold"/>
              </a:rPr>
              <a:t>, S., Grundy, E., … Wittenberg, R. (2018). Projections of multi-morbidity in the older population in England to 2035: Estimates from the Population Ageing and Care Simulation (</a:t>
            </a:r>
            <a:r>
              <a:rPr lang="en-US" sz="2200" spc="22" dirty="0" err="1">
                <a:solidFill>
                  <a:srgbClr val="000000"/>
                </a:solidFill>
                <a:latin typeface="HK Grotesk Light Bold"/>
              </a:rPr>
              <a:t>PACSim</a:t>
            </a:r>
            <a:r>
              <a:rPr lang="en-US" sz="2200" spc="22" dirty="0">
                <a:solidFill>
                  <a:srgbClr val="000000"/>
                </a:solidFill>
                <a:latin typeface="HK Grotesk Light Bold"/>
              </a:rPr>
              <a:t>) model. </a:t>
            </a:r>
            <a:r>
              <a:rPr lang="en-US" sz="2200" spc="22" dirty="0">
                <a:solidFill>
                  <a:srgbClr val="000000"/>
                </a:solidFill>
                <a:latin typeface="HK Grotesk Light Bold Italics"/>
              </a:rPr>
              <a:t>Age and Ageing</a:t>
            </a:r>
            <a:r>
              <a:rPr lang="en-US" sz="2200" spc="22" dirty="0">
                <a:solidFill>
                  <a:srgbClr val="000000"/>
                </a:solidFill>
                <a:latin typeface="HK Grotesk Light Bold"/>
              </a:rPr>
              <a:t>, </a:t>
            </a:r>
            <a:r>
              <a:rPr lang="en-US" sz="2200" spc="22" dirty="0">
                <a:solidFill>
                  <a:srgbClr val="000000"/>
                </a:solidFill>
                <a:latin typeface="HK Grotesk Light Bold Italics"/>
              </a:rPr>
              <a:t>47</a:t>
            </a:r>
            <a:r>
              <a:rPr lang="en-US" sz="2200" spc="22" dirty="0">
                <a:solidFill>
                  <a:srgbClr val="000000"/>
                </a:solidFill>
                <a:latin typeface="HK Grotesk Light Bold"/>
              </a:rPr>
              <a:t>(3), 374–380. https://doi.org/10.1093/ageing/afx201</a:t>
            </a:r>
          </a:p>
          <a:p>
            <a:pPr>
              <a:lnSpc>
                <a:spcPts val="2772"/>
              </a:lnSpc>
            </a:pPr>
            <a:endParaRPr lang="en-US" sz="2200" spc="22" dirty="0">
              <a:solidFill>
                <a:srgbClr val="000000"/>
              </a:solidFill>
              <a:latin typeface="HK Grotesk Light Bold"/>
            </a:endParaRPr>
          </a:p>
          <a:p>
            <a:pPr>
              <a:lnSpc>
                <a:spcPts val="2772"/>
              </a:lnSpc>
            </a:pPr>
            <a:endParaRPr lang="en-US" sz="2200" spc="22" dirty="0">
              <a:solidFill>
                <a:srgbClr val="000000"/>
              </a:solidFill>
              <a:latin typeface="HK Grotesk Light Bold"/>
            </a:endParaRPr>
          </a:p>
          <a:p>
            <a:pPr>
              <a:lnSpc>
                <a:spcPts val="2772"/>
              </a:lnSpc>
            </a:pPr>
            <a:r>
              <a:rPr lang="en-US" sz="2200" spc="22" dirty="0">
                <a:solidFill>
                  <a:srgbClr val="000000"/>
                </a:solidFill>
                <a:latin typeface="HK Grotesk Light Bold"/>
              </a:rPr>
              <a:t>[3] </a:t>
            </a:r>
            <a:r>
              <a:rPr lang="en-US" sz="2200" spc="22" dirty="0" err="1">
                <a:solidFill>
                  <a:srgbClr val="000000"/>
                </a:solidFill>
                <a:latin typeface="HK Grotesk Light Bold"/>
              </a:rPr>
              <a:t>Soley-Bori</a:t>
            </a:r>
            <a:r>
              <a:rPr lang="en-US" sz="2200" spc="22" dirty="0">
                <a:solidFill>
                  <a:srgbClr val="000000"/>
                </a:solidFill>
                <a:latin typeface="HK Grotesk Light Bold"/>
              </a:rPr>
              <a:t>, M., Ashworth, M., </a:t>
            </a:r>
            <a:r>
              <a:rPr lang="en-US" sz="2200" spc="22" dirty="0" err="1">
                <a:solidFill>
                  <a:srgbClr val="000000"/>
                </a:solidFill>
                <a:latin typeface="HK Grotesk Light Bold"/>
              </a:rPr>
              <a:t>Bisquera</a:t>
            </a:r>
            <a:r>
              <a:rPr lang="en-US" sz="2200" spc="22" dirty="0">
                <a:solidFill>
                  <a:srgbClr val="000000"/>
                </a:solidFill>
                <a:latin typeface="HK Grotesk Light Bold"/>
              </a:rPr>
              <a:t>, A., </a:t>
            </a:r>
            <a:r>
              <a:rPr lang="en-US" sz="2200" spc="22" dirty="0" err="1">
                <a:solidFill>
                  <a:srgbClr val="000000"/>
                </a:solidFill>
                <a:latin typeface="HK Grotesk Light Bold"/>
              </a:rPr>
              <a:t>Dodhia</a:t>
            </a:r>
            <a:r>
              <a:rPr lang="en-US" sz="2200" spc="22" dirty="0">
                <a:solidFill>
                  <a:srgbClr val="000000"/>
                </a:solidFill>
                <a:latin typeface="HK Grotesk Light Bold"/>
              </a:rPr>
              <a:t>, H., Lynch, R., Wang, Y., &amp; Fox-</a:t>
            </a:r>
            <a:r>
              <a:rPr lang="en-US" sz="2200" spc="22" dirty="0" err="1">
                <a:solidFill>
                  <a:srgbClr val="000000"/>
                </a:solidFill>
                <a:latin typeface="HK Grotesk Light Bold"/>
              </a:rPr>
              <a:t>Rushby</a:t>
            </a:r>
            <a:r>
              <a:rPr lang="en-US" sz="2200" spc="22" dirty="0">
                <a:solidFill>
                  <a:srgbClr val="000000"/>
                </a:solidFill>
                <a:latin typeface="HK Grotesk Light Bold"/>
              </a:rPr>
              <a:t>, J. (2021). Impact of multimorbidity on healthcare costs and </a:t>
            </a:r>
            <a:r>
              <a:rPr lang="en-US" sz="2200" spc="22" dirty="0" err="1">
                <a:solidFill>
                  <a:srgbClr val="000000"/>
                </a:solidFill>
                <a:latin typeface="HK Grotesk Light Bold"/>
              </a:rPr>
              <a:t>utilisation</a:t>
            </a:r>
            <a:r>
              <a:rPr lang="en-US" sz="2200" spc="22" dirty="0">
                <a:solidFill>
                  <a:srgbClr val="000000"/>
                </a:solidFill>
                <a:latin typeface="HK Grotesk Light Bold"/>
              </a:rPr>
              <a:t>: a systematic review of the UK literature. </a:t>
            </a:r>
            <a:r>
              <a:rPr lang="en-US" sz="2200" spc="22" dirty="0">
                <a:solidFill>
                  <a:srgbClr val="000000"/>
                </a:solidFill>
                <a:latin typeface="HK Grotesk Light Bold Italics"/>
              </a:rPr>
              <a:t>The British Journal of General Practice : The Journal of the Royal College of General Practitioners</a:t>
            </a:r>
            <a:r>
              <a:rPr lang="en-US" sz="2200" spc="22" dirty="0">
                <a:solidFill>
                  <a:srgbClr val="000000"/>
                </a:solidFill>
                <a:latin typeface="HK Grotesk Light Bold"/>
              </a:rPr>
              <a:t>, </a:t>
            </a:r>
            <a:r>
              <a:rPr lang="en-US" sz="2200" spc="22" dirty="0">
                <a:solidFill>
                  <a:srgbClr val="000000"/>
                </a:solidFill>
                <a:latin typeface="HK Grotesk Light Bold Italics"/>
              </a:rPr>
              <a:t>71</a:t>
            </a:r>
            <a:r>
              <a:rPr lang="en-US" sz="2200" spc="22" dirty="0">
                <a:solidFill>
                  <a:srgbClr val="000000"/>
                </a:solidFill>
                <a:latin typeface="HK Grotesk Light Bold"/>
              </a:rPr>
              <a:t>(702), e39–e46. https://doi.org/10.3399/bjgp20X713897</a:t>
            </a:r>
          </a:p>
          <a:p>
            <a:pPr>
              <a:lnSpc>
                <a:spcPts val="2772"/>
              </a:lnSpc>
            </a:pPr>
            <a:endParaRPr lang="en-US" sz="2200" spc="22" dirty="0">
              <a:solidFill>
                <a:srgbClr val="000000"/>
              </a:solidFill>
              <a:latin typeface="HK Grotesk Light Bold"/>
            </a:endParaRPr>
          </a:p>
          <a:p>
            <a:pPr>
              <a:lnSpc>
                <a:spcPts val="2772"/>
              </a:lnSpc>
            </a:pPr>
            <a:endParaRPr lang="en-US" sz="2200" spc="22" dirty="0">
              <a:solidFill>
                <a:srgbClr val="000000"/>
              </a:solidFill>
              <a:latin typeface="HK Grotesk Light Bold"/>
            </a:endParaRPr>
          </a:p>
          <a:p>
            <a:pPr>
              <a:lnSpc>
                <a:spcPts val="2772"/>
              </a:lnSpc>
            </a:pPr>
            <a:endParaRPr lang="en-US" sz="2200" spc="22" dirty="0">
              <a:solidFill>
                <a:srgbClr val="000000"/>
              </a:solidFill>
              <a:latin typeface="HK Grotesk Light Bold"/>
            </a:endParaRPr>
          </a:p>
          <a:p>
            <a:pPr>
              <a:lnSpc>
                <a:spcPts val="2772"/>
              </a:lnSpc>
            </a:pPr>
            <a:endParaRPr lang="en-US" sz="2200" spc="22" dirty="0">
              <a:solidFill>
                <a:srgbClr val="000000"/>
              </a:solidFill>
              <a:latin typeface="HK Grotesk Light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7373722" y="7504795"/>
            <a:ext cx="10914278" cy="2782205"/>
            <a:chOff x="0" y="0"/>
            <a:chExt cx="3691990" cy="941141"/>
          </a:xfrm>
        </p:grpSpPr>
        <p:sp>
          <p:nvSpPr>
            <p:cNvPr id="3" name="Freeform 3"/>
            <p:cNvSpPr/>
            <p:nvPr/>
          </p:nvSpPr>
          <p:spPr>
            <a:xfrm>
              <a:off x="0" y="0"/>
              <a:ext cx="3691990" cy="941141"/>
            </a:xfrm>
            <a:custGeom>
              <a:avLst/>
              <a:gdLst/>
              <a:ahLst/>
              <a:cxnLst/>
              <a:rect l="l" t="t" r="r" b="b"/>
              <a:pathLst>
                <a:path w="3691990" h="941141">
                  <a:moveTo>
                    <a:pt x="0" y="0"/>
                  </a:moveTo>
                  <a:lnTo>
                    <a:pt x="3691990" y="0"/>
                  </a:lnTo>
                  <a:lnTo>
                    <a:pt x="3691990" y="941141"/>
                  </a:lnTo>
                  <a:lnTo>
                    <a:pt x="0" y="941141"/>
                  </a:lnTo>
                  <a:close/>
                </a:path>
              </a:pathLst>
            </a:custGeom>
            <a:solidFill>
              <a:srgbClr val="F17318"/>
            </a:solidFill>
          </p:spPr>
          <p:txBody>
            <a:bodyPr/>
            <a:lstStyle/>
            <a:p>
              <a:endParaRPr lang="en-GB"/>
            </a:p>
          </p:txBody>
        </p:sp>
      </p:grpSp>
      <p:grpSp>
        <p:nvGrpSpPr>
          <p:cNvPr id="4" name="Group 4"/>
          <p:cNvGrpSpPr/>
          <p:nvPr/>
        </p:nvGrpSpPr>
        <p:grpSpPr>
          <a:xfrm>
            <a:off x="0" y="7504795"/>
            <a:ext cx="7489742" cy="2782205"/>
            <a:chOff x="0" y="0"/>
            <a:chExt cx="2533567" cy="941141"/>
          </a:xfrm>
        </p:grpSpPr>
        <p:sp>
          <p:nvSpPr>
            <p:cNvPr id="5" name="Freeform 5"/>
            <p:cNvSpPr/>
            <p:nvPr/>
          </p:nvSpPr>
          <p:spPr>
            <a:xfrm>
              <a:off x="0" y="0"/>
              <a:ext cx="2533567" cy="941141"/>
            </a:xfrm>
            <a:custGeom>
              <a:avLst/>
              <a:gdLst/>
              <a:ahLst/>
              <a:cxnLst/>
              <a:rect l="l" t="t" r="r" b="b"/>
              <a:pathLst>
                <a:path w="2533567" h="941141">
                  <a:moveTo>
                    <a:pt x="0" y="0"/>
                  </a:moveTo>
                  <a:lnTo>
                    <a:pt x="2533567" y="0"/>
                  </a:lnTo>
                  <a:lnTo>
                    <a:pt x="2533567" y="941141"/>
                  </a:lnTo>
                  <a:lnTo>
                    <a:pt x="0" y="941141"/>
                  </a:lnTo>
                  <a:close/>
                </a:path>
              </a:pathLst>
            </a:custGeom>
            <a:solidFill>
              <a:srgbClr val="005CE6"/>
            </a:solidFill>
          </p:spPr>
          <p:txBody>
            <a:bodyPr/>
            <a:lstStyle/>
            <a:p>
              <a:endParaRPr lang="en-GB"/>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373722" y="7504795"/>
            <a:ext cx="2782205" cy="278220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155927" y="7504795"/>
            <a:ext cx="2782205" cy="2782205"/>
          </a:xfrm>
          <a:prstGeom prst="rect">
            <a:avLst/>
          </a:prstGeom>
        </p:spPr>
      </p:pic>
      <p:grpSp>
        <p:nvGrpSpPr>
          <p:cNvPr id="8" name="Group 8"/>
          <p:cNvGrpSpPr/>
          <p:nvPr/>
        </p:nvGrpSpPr>
        <p:grpSpPr>
          <a:xfrm>
            <a:off x="15505795" y="7504795"/>
            <a:ext cx="2782205" cy="278220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F5EF"/>
            </a:solidFill>
          </p:spPr>
          <p:txBody>
            <a:bodyPr/>
            <a:lstStyle/>
            <a:p>
              <a:endParaRPr lang="en-GB"/>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28230" y="8076238"/>
            <a:ext cx="1137336" cy="178724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81610" y="3230749"/>
            <a:ext cx="4053078" cy="411480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4885" y="7816642"/>
            <a:ext cx="3531306" cy="2158511"/>
          </a:xfrm>
          <a:prstGeom prst="rect">
            <a:avLst/>
          </a:prstGeom>
        </p:spPr>
      </p:pic>
      <p:sp>
        <p:nvSpPr>
          <p:cNvPr id="13" name="TextBox 13"/>
          <p:cNvSpPr txBox="1"/>
          <p:nvPr/>
        </p:nvSpPr>
        <p:spPr>
          <a:xfrm>
            <a:off x="1028700" y="1576932"/>
            <a:ext cx="7061139" cy="781050"/>
          </a:xfrm>
          <a:prstGeom prst="rect">
            <a:avLst/>
          </a:prstGeom>
        </p:spPr>
        <p:txBody>
          <a:bodyPr lIns="0" tIns="0" rIns="0" bIns="0" rtlCol="0" anchor="t">
            <a:spAutoFit/>
          </a:bodyPr>
          <a:lstStyle/>
          <a:p>
            <a:pPr>
              <a:lnSpc>
                <a:spcPts val="6168"/>
              </a:lnSpc>
            </a:pPr>
            <a:r>
              <a:rPr lang="en-US" sz="5140">
                <a:solidFill>
                  <a:srgbClr val="000000"/>
                </a:solidFill>
                <a:latin typeface="Anton"/>
              </a:rPr>
              <a:t>What is Multimorbidity?</a:t>
            </a:r>
          </a:p>
        </p:txBody>
      </p:sp>
      <p:sp>
        <p:nvSpPr>
          <p:cNvPr id="14" name="TextBox 14"/>
          <p:cNvSpPr txBox="1"/>
          <p:nvPr/>
        </p:nvSpPr>
        <p:spPr>
          <a:xfrm>
            <a:off x="1028700" y="2545021"/>
            <a:ext cx="6558898" cy="314325"/>
          </a:xfrm>
          <a:prstGeom prst="rect">
            <a:avLst/>
          </a:prstGeom>
        </p:spPr>
        <p:txBody>
          <a:bodyPr lIns="0" tIns="0" rIns="0" bIns="0" rtlCol="0" anchor="t">
            <a:spAutoFit/>
          </a:bodyPr>
          <a:lstStyle/>
          <a:p>
            <a:pPr>
              <a:lnSpc>
                <a:spcPts val="2520"/>
              </a:lnSpc>
            </a:pPr>
            <a:r>
              <a:rPr lang="en-US" sz="2100">
                <a:solidFill>
                  <a:srgbClr val="000000"/>
                </a:solidFill>
                <a:latin typeface="Poppins Medium"/>
              </a:rPr>
              <a:t>WHY DOES IT MATTER?</a:t>
            </a:r>
          </a:p>
        </p:txBody>
      </p:sp>
      <p:sp>
        <p:nvSpPr>
          <p:cNvPr id="15" name="TextBox 15"/>
          <p:cNvSpPr txBox="1"/>
          <p:nvPr/>
        </p:nvSpPr>
        <p:spPr>
          <a:xfrm>
            <a:off x="8561296" y="1567407"/>
            <a:ext cx="8539131" cy="5130575"/>
          </a:xfrm>
          <a:prstGeom prst="rect">
            <a:avLst/>
          </a:prstGeom>
        </p:spPr>
        <p:txBody>
          <a:bodyPr lIns="0" tIns="0" rIns="0" bIns="0" rtlCol="0" anchor="t">
            <a:spAutoFit/>
          </a:bodyPr>
          <a:lstStyle/>
          <a:p>
            <a:pPr marL="381651" lvl="1" indent="-190825">
              <a:lnSpc>
                <a:spcPts val="2298"/>
              </a:lnSpc>
              <a:buFont typeface="Arial"/>
              <a:buChar char="•"/>
            </a:pPr>
            <a:r>
              <a:rPr lang="en-US" sz="1767" spc="17">
                <a:solidFill>
                  <a:srgbClr val="000000"/>
                </a:solidFill>
                <a:latin typeface="Poppins Medium Bold"/>
              </a:rPr>
              <a:t>Two</a:t>
            </a:r>
            <a:r>
              <a:rPr lang="en-US" sz="1767" spc="17">
                <a:solidFill>
                  <a:srgbClr val="000000"/>
                </a:solidFill>
                <a:latin typeface="Poppins Medium"/>
              </a:rPr>
              <a:t> or more </a:t>
            </a:r>
            <a:r>
              <a:rPr lang="en-US" sz="1767" spc="17">
                <a:solidFill>
                  <a:srgbClr val="000000"/>
                </a:solidFill>
                <a:latin typeface="Poppins Medium Bold"/>
              </a:rPr>
              <a:t>coexisting chronic</a:t>
            </a:r>
            <a:r>
              <a:rPr lang="en-US" sz="1767" spc="17">
                <a:solidFill>
                  <a:srgbClr val="000000"/>
                </a:solidFill>
                <a:latin typeface="Poppins Medium"/>
              </a:rPr>
              <a:t> </a:t>
            </a:r>
            <a:r>
              <a:rPr lang="en-US" sz="1767" spc="17">
                <a:solidFill>
                  <a:srgbClr val="000000"/>
                </a:solidFill>
                <a:latin typeface="Poppins Medium Bold"/>
              </a:rPr>
              <a:t>long-term</a:t>
            </a:r>
            <a:r>
              <a:rPr lang="en-US" sz="1767" spc="17">
                <a:solidFill>
                  <a:srgbClr val="000000"/>
                </a:solidFill>
                <a:latin typeface="Poppins Medium"/>
              </a:rPr>
              <a:t> conditions. [1]</a:t>
            </a:r>
          </a:p>
          <a:p>
            <a:pPr>
              <a:lnSpc>
                <a:spcPts val="2298"/>
              </a:lnSpc>
            </a:pPr>
            <a:endParaRPr lang="en-US" sz="1767" spc="17">
              <a:solidFill>
                <a:srgbClr val="000000"/>
              </a:solidFill>
              <a:latin typeface="Poppins Medium"/>
            </a:endParaRPr>
          </a:p>
          <a:p>
            <a:pPr marL="381651" lvl="1" indent="-190825">
              <a:lnSpc>
                <a:spcPts val="2298"/>
              </a:lnSpc>
              <a:buFont typeface="Arial"/>
              <a:buChar char="•"/>
            </a:pPr>
            <a:r>
              <a:rPr lang="en-US" sz="1767" spc="17">
                <a:solidFill>
                  <a:srgbClr val="000000"/>
                </a:solidFill>
                <a:latin typeface="Poppins Medium Bold"/>
              </a:rPr>
              <a:t>54.0%</a:t>
            </a:r>
            <a:r>
              <a:rPr lang="en-US" sz="1767" spc="17">
                <a:solidFill>
                  <a:srgbClr val="000000"/>
                </a:solidFill>
                <a:latin typeface="Poppins Medium"/>
              </a:rPr>
              <a:t> of people </a:t>
            </a:r>
            <a:r>
              <a:rPr lang="en-US" sz="1767" spc="17">
                <a:solidFill>
                  <a:srgbClr val="000000"/>
                </a:solidFill>
                <a:latin typeface="Poppins Medium Bold"/>
              </a:rPr>
              <a:t>over 65 </a:t>
            </a:r>
            <a:r>
              <a:rPr lang="en-US" sz="1767" spc="17">
                <a:solidFill>
                  <a:srgbClr val="000000"/>
                </a:solidFill>
                <a:latin typeface="Poppins Medium"/>
              </a:rPr>
              <a:t>in the UK have </a:t>
            </a:r>
            <a:r>
              <a:rPr lang="en-US" sz="1767" spc="17">
                <a:solidFill>
                  <a:srgbClr val="000000"/>
                </a:solidFill>
                <a:latin typeface="Poppins Medium Bold"/>
              </a:rPr>
              <a:t>multimorbidity</a:t>
            </a:r>
            <a:r>
              <a:rPr lang="en-US" sz="1767" spc="17">
                <a:solidFill>
                  <a:srgbClr val="000000"/>
                </a:solidFill>
                <a:latin typeface="Poppins Medium"/>
              </a:rPr>
              <a:t> as of 2015. [2]</a:t>
            </a:r>
          </a:p>
          <a:p>
            <a:pPr>
              <a:lnSpc>
                <a:spcPts val="2298"/>
              </a:lnSpc>
            </a:pPr>
            <a:endParaRPr lang="en-US" sz="1767" spc="17">
              <a:solidFill>
                <a:srgbClr val="000000"/>
              </a:solidFill>
              <a:latin typeface="Poppins Medium"/>
            </a:endParaRPr>
          </a:p>
          <a:p>
            <a:pPr marL="381651" lvl="1" indent="-190825">
              <a:lnSpc>
                <a:spcPts val="2298"/>
              </a:lnSpc>
              <a:buFont typeface="Arial"/>
              <a:buChar char="•"/>
            </a:pPr>
            <a:r>
              <a:rPr lang="en-US" sz="1767" spc="17">
                <a:solidFill>
                  <a:srgbClr val="000000"/>
                </a:solidFill>
                <a:latin typeface="Poppins Medium Bold"/>
              </a:rPr>
              <a:t>Two-thirds (67.4%) </a:t>
            </a:r>
            <a:r>
              <a:rPr lang="en-US" sz="1767" spc="17">
                <a:solidFill>
                  <a:srgbClr val="000000"/>
                </a:solidFill>
                <a:latin typeface="Poppins Medium"/>
              </a:rPr>
              <a:t>of people aged </a:t>
            </a:r>
            <a:r>
              <a:rPr lang="en-US" sz="1767" spc="17">
                <a:solidFill>
                  <a:srgbClr val="000000"/>
                </a:solidFill>
                <a:latin typeface="Poppins Medium Bold"/>
              </a:rPr>
              <a:t>over 65 </a:t>
            </a:r>
            <a:r>
              <a:rPr lang="en-US" sz="1767" spc="17">
                <a:solidFill>
                  <a:srgbClr val="000000"/>
                </a:solidFill>
                <a:latin typeface="Poppins Medium"/>
              </a:rPr>
              <a:t>in the UK are estimated to have </a:t>
            </a:r>
            <a:r>
              <a:rPr lang="en-US" sz="1767" spc="17">
                <a:solidFill>
                  <a:srgbClr val="000000"/>
                </a:solidFill>
                <a:latin typeface="Poppins Medium Bold"/>
              </a:rPr>
              <a:t>multimorbidity</a:t>
            </a:r>
            <a:r>
              <a:rPr lang="en-US" sz="1767" spc="17">
                <a:solidFill>
                  <a:srgbClr val="000000"/>
                </a:solidFill>
                <a:latin typeface="Poppins Medium"/>
              </a:rPr>
              <a:t> by </a:t>
            </a:r>
            <a:r>
              <a:rPr lang="en-US" sz="1767" spc="17">
                <a:solidFill>
                  <a:srgbClr val="000000"/>
                </a:solidFill>
                <a:latin typeface="Poppins Medium Bold"/>
              </a:rPr>
              <a:t>2035</a:t>
            </a:r>
            <a:r>
              <a:rPr lang="en-US" sz="1767" spc="17">
                <a:solidFill>
                  <a:srgbClr val="000000"/>
                </a:solidFill>
                <a:latin typeface="Poppins Medium"/>
              </a:rPr>
              <a:t>. [2]</a:t>
            </a:r>
          </a:p>
          <a:p>
            <a:pPr>
              <a:lnSpc>
                <a:spcPts val="2298"/>
              </a:lnSpc>
            </a:pPr>
            <a:endParaRPr lang="en-US" sz="1767" spc="17">
              <a:solidFill>
                <a:srgbClr val="000000"/>
              </a:solidFill>
              <a:latin typeface="Poppins Medium"/>
            </a:endParaRPr>
          </a:p>
          <a:p>
            <a:pPr marL="381651" lvl="1" indent="-190825">
              <a:lnSpc>
                <a:spcPts val="2298"/>
              </a:lnSpc>
              <a:buFont typeface="Arial"/>
              <a:buChar char="•"/>
            </a:pPr>
            <a:r>
              <a:rPr lang="en-US" sz="1767" spc="17">
                <a:solidFill>
                  <a:srgbClr val="000000"/>
                </a:solidFill>
                <a:latin typeface="Poppins Medium Bold"/>
              </a:rPr>
              <a:t>Life expectancy </a:t>
            </a:r>
            <a:r>
              <a:rPr lang="en-US" sz="1767" spc="17">
                <a:solidFill>
                  <a:srgbClr val="000000"/>
                </a:solidFill>
                <a:latin typeface="Poppins Medium"/>
              </a:rPr>
              <a:t>gains (2-3 years) in men and women will be spent with </a:t>
            </a:r>
            <a:r>
              <a:rPr lang="en-US" sz="1767" spc="17">
                <a:solidFill>
                  <a:srgbClr val="000000"/>
                </a:solidFill>
                <a:latin typeface="Poppins Medium Bold"/>
              </a:rPr>
              <a:t>4+ conditions </a:t>
            </a:r>
            <a:r>
              <a:rPr lang="en-US" sz="1767" spc="17">
                <a:solidFill>
                  <a:srgbClr val="000000"/>
                </a:solidFill>
                <a:latin typeface="Poppins Medium"/>
              </a:rPr>
              <a:t>in 65.9% of men and 85.2% of women. [2]</a:t>
            </a:r>
          </a:p>
          <a:p>
            <a:pPr>
              <a:lnSpc>
                <a:spcPts val="2298"/>
              </a:lnSpc>
            </a:pPr>
            <a:endParaRPr lang="en-US" sz="1767" spc="17">
              <a:solidFill>
                <a:srgbClr val="000000"/>
              </a:solidFill>
              <a:latin typeface="Poppins Medium"/>
            </a:endParaRPr>
          </a:p>
          <a:p>
            <a:pPr marL="381651" lvl="1" indent="-190825">
              <a:lnSpc>
                <a:spcPts val="2298"/>
              </a:lnSpc>
              <a:buFont typeface="Arial"/>
              <a:buChar char="•"/>
            </a:pPr>
            <a:r>
              <a:rPr lang="en-US" sz="1767" spc="17">
                <a:solidFill>
                  <a:srgbClr val="000000"/>
                </a:solidFill>
                <a:latin typeface="Poppins Medium"/>
              </a:rPr>
              <a:t>Multimorbidity </a:t>
            </a:r>
            <a:r>
              <a:rPr lang="en-US" sz="1767" spc="17">
                <a:solidFill>
                  <a:srgbClr val="000000"/>
                </a:solidFill>
                <a:latin typeface="Poppins Medium Bold"/>
              </a:rPr>
              <a:t>prevalence</a:t>
            </a:r>
            <a:r>
              <a:rPr lang="en-US" sz="1767" spc="17">
                <a:solidFill>
                  <a:srgbClr val="000000"/>
                </a:solidFill>
                <a:latin typeface="Poppins Medium"/>
              </a:rPr>
              <a:t> </a:t>
            </a:r>
            <a:r>
              <a:rPr lang="en-US" sz="1767" spc="17">
                <a:solidFill>
                  <a:srgbClr val="000000"/>
                </a:solidFill>
                <a:latin typeface="Poppins Medium Bold"/>
              </a:rPr>
              <a:t>increases</a:t>
            </a:r>
            <a:r>
              <a:rPr lang="en-US" sz="1767" spc="17">
                <a:solidFill>
                  <a:srgbClr val="000000"/>
                </a:solidFill>
                <a:latin typeface="Poppins Medium"/>
              </a:rPr>
              <a:t> with </a:t>
            </a:r>
            <a:r>
              <a:rPr lang="en-US" sz="1767" spc="17">
                <a:solidFill>
                  <a:srgbClr val="000000"/>
                </a:solidFill>
                <a:latin typeface="Poppins Medium Bold"/>
              </a:rPr>
              <a:t>deprivation</a:t>
            </a:r>
            <a:r>
              <a:rPr lang="en-US" sz="1767" spc="17">
                <a:solidFill>
                  <a:srgbClr val="000000"/>
                </a:solidFill>
                <a:latin typeface="Poppins Medium"/>
              </a:rPr>
              <a:t>. [1]</a:t>
            </a:r>
          </a:p>
          <a:p>
            <a:pPr>
              <a:lnSpc>
                <a:spcPts val="2298"/>
              </a:lnSpc>
            </a:pPr>
            <a:endParaRPr lang="en-US" sz="1767" spc="17">
              <a:solidFill>
                <a:srgbClr val="000000"/>
              </a:solidFill>
              <a:latin typeface="Poppins Medium"/>
            </a:endParaRPr>
          </a:p>
          <a:p>
            <a:pPr marL="381651" lvl="1" indent="-190825">
              <a:lnSpc>
                <a:spcPts val="2298"/>
              </a:lnSpc>
              <a:buFont typeface="Arial"/>
              <a:buChar char="•"/>
            </a:pPr>
            <a:r>
              <a:rPr lang="en-US" sz="1767" spc="17">
                <a:solidFill>
                  <a:srgbClr val="000000"/>
                </a:solidFill>
                <a:latin typeface="Poppins Medium"/>
              </a:rPr>
              <a:t>Onset of </a:t>
            </a:r>
            <a:r>
              <a:rPr lang="en-US" sz="1767" spc="17">
                <a:solidFill>
                  <a:srgbClr val="000000"/>
                </a:solidFill>
                <a:latin typeface="Poppins Medium Bold"/>
              </a:rPr>
              <a:t>multimorbidity</a:t>
            </a:r>
            <a:r>
              <a:rPr lang="en-US" sz="1767" spc="17">
                <a:solidFill>
                  <a:srgbClr val="000000"/>
                </a:solidFill>
                <a:latin typeface="Poppins Medium"/>
              </a:rPr>
              <a:t> occurs </a:t>
            </a:r>
            <a:r>
              <a:rPr lang="en-US" sz="1767" spc="17">
                <a:solidFill>
                  <a:srgbClr val="000000"/>
                </a:solidFill>
                <a:latin typeface="Poppins Medium Bold"/>
              </a:rPr>
              <a:t>10 – 15 years </a:t>
            </a:r>
            <a:r>
              <a:rPr lang="en-US" sz="1767" spc="17">
                <a:solidFill>
                  <a:srgbClr val="000000"/>
                </a:solidFill>
                <a:latin typeface="Poppins Medium"/>
              </a:rPr>
              <a:t>earlier in individuals from the </a:t>
            </a:r>
            <a:r>
              <a:rPr lang="en-US" sz="1767" spc="17">
                <a:solidFill>
                  <a:srgbClr val="000000"/>
                </a:solidFill>
                <a:latin typeface="Poppins Medium Bold"/>
              </a:rPr>
              <a:t>most deprived </a:t>
            </a:r>
            <a:r>
              <a:rPr lang="en-US" sz="1767" spc="17">
                <a:solidFill>
                  <a:srgbClr val="000000"/>
                </a:solidFill>
                <a:latin typeface="Poppins Medium"/>
              </a:rPr>
              <a:t>areas compared to the </a:t>
            </a:r>
            <a:r>
              <a:rPr lang="en-US" sz="1767" spc="17">
                <a:solidFill>
                  <a:srgbClr val="000000"/>
                </a:solidFill>
                <a:latin typeface="Poppins Medium Bold"/>
              </a:rPr>
              <a:t>most affluent</a:t>
            </a:r>
            <a:r>
              <a:rPr lang="en-US" sz="1767" spc="17">
                <a:solidFill>
                  <a:srgbClr val="000000"/>
                </a:solidFill>
                <a:latin typeface="Poppins Medium"/>
              </a:rPr>
              <a:t>. [1]</a:t>
            </a:r>
          </a:p>
          <a:p>
            <a:pPr>
              <a:lnSpc>
                <a:spcPts val="2298"/>
              </a:lnSpc>
            </a:pPr>
            <a:endParaRPr lang="en-US" sz="1767" spc="17">
              <a:solidFill>
                <a:srgbClr val="000000"/>
              </a:solidFill>
              <a:latin typeface="Poppins Medium"/>
            </a:endParaRPr>
          </a:p>
          <a:p>
            <a:pPr marL="381651" lvl="1" indent="-190825">
              <a:lnSpc>
                <a:spcPts val="2298"/>
              </a:lnSpc>
              <a:buFont typeface="Arial"/>
              <a:buChar char="•"/>
            </a:pPr>
            <a:r>
              <a:rPr lang="en-US" sz="1767" spc="17">
                <a:solidFill>
                  <a:srgbClr val="000000"/>
                </a:solidFill>
                <a:latin typeface="Poppins Medium Bold"/>
              </a:rPr>
              <a:t>Associated</a:t>
            </a:r>
            <a:r>
              <a:rPr lang="en-US" sz="1767" spc="17">
                <a:solidFill>
                  <a:srgbClr val="000000"/>
                </a:solidFill>
                <a:latin typeface="Poppins Medium"/>
              </a:rPr>
              <a:t> with increased </a:t>
            </a:r>
            <a:r>
              <a:rPr lang="en-US" sz="1767" spc="17">
                <a:solidFill>
                  <a:srgbClr val="000000"/>
                </a:solidFill>
                <a:latin typeface="Poppins Medium Bold"/>
              </a:rPr>
              <a:t>hospital costs, primary care use, emergency department use &amp; hospitalisations</a:t>
            </a:r>
            <a:r>
              <a:rPr lang="en-US" sz="1767" spc="17">
                <a:solidFill>
                  <a:srgbClr val="000000"/>
                </a:solidFill>
                <a:latin typeface="Poppins Medium"/>
              </a:rPr>
              <a:t>. [3]</a:t>
            </a:r>
          </a:p>
          <a:p>
            <a:pPr>
              <a:lnSpc>
                <a:spcPts val="2298"/>
              </a:lnSpc>
            </a:pPr>
            <a:endParaRPr lang="en-US" sz="1767" spc="17">
              <a:solidFill>
                <a:srgbClr val="000000"/>
              </a:solidFill>
              <a:latin typeface="Poppi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57628" y="3279308"/>
            <a:ext cx="7223676" cy="4957708"/>
          </a:xfrm>
          <a:prstGeom prst="rect">
            <a:avLst/>
          </a:prstGeom>
        </p:spPr>
      </p:pic>
      <p:pic>
        <p:nvPicPr>
          <p:cNvPr id="3" name="Picture 3"/>
          <p:cNvPicPr>
            <a:picLocks noChangeAspect="1"/>
          </p:cNvPicPr>
          <p:nvPr/>
        </p:nvPicPr>
        <p:blipFill>
          <a:blip r:embed="rId3"/>
          <a:srcRect r="2222"/>
          <a:stretch>
            <a:fillRect/>
          </a:stretch>
        </p:blipFill>
        <p:spPr>
          <a:xfrm>
            <a:off x="9125864" y="3621033"/>
            <a:ext cx="7533995" cy="42742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54979" y="956546"/>
            <a:ext cx="1771795" cy="174602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1612" y="828494"/>
            <a:ext cx="1912031" cy="2002127"/>
          </a:xfrm>
          <a:prstGeom prst="rect">
            <a:avLst/>
          </a:prstGeom>
        </p:spPr>
      </p:pic>
      <p:grpSp>
        <p:nvGrpSpPr>
          <p:cNvPr id="6" name="Group 6"/>
          <p:cNvGrpSpPr/>
          <p:nvPr/>
        </p:nvGrpSpPr>
        <p:grpSpPr>
          <a:xfrm>
            <a:off x="387186" y="1005941"/>
            <a:ext cx="17477356" cy="1647233"/>
            <a:chOff x="0" y="0"/>
            <a:chExt cx="23303141" cy="2196310"/>
          </a:xfrm>
        </p:grpSpPr>
        <p:sp>
          <p:nvSpPr>
            <p:cNvPr id="7" name="TextBox 7"/>
            <p:cNvSpPr txBox="1"/>
            <p:nvPr/>
          </p:nvSpPr>
          <p:spPr>
            <a:xfrm>
              <a:off x="0" y="0"/>
              <a:ext cx="23303141" cy="1625600"/>
            </a:xfrm>
            <a:prstGeom prst="rect">
              <a:avLst/>
            </a:prstGeom>
          </p:spPr>
          <p:txBody>
            <a:bodyPr lIns="0" tIns="0" rIns="0" bIns="0" rtlCol="0" anchor="t">
              <a:spAutoFit/>
            </a:bodyPr>
            <a:lstStyle/>
            <a:p>
              <a:pPr algn="ctr">
                <a:lnSpc>
                  <a:spcPts val="9600"/>
                </a:lnSpc>
              </a:pPr>
              <a:r>
                <a:rPr lang="en-US" sz="8000">
                  <a:solidFill>
                    <a:srgbClr val="000000"/>
                  </a:solidFill>
                  <a:latin typeface="Anton Bold"/>
                </a:rPr>
                <a:t>Social Determinants of Health </a:t>
              </a:r>
            </a:p>
          </p:txBody>
        </p:sp>
        <p:sp>
          <p:nvSpPr>
            <p:cNvPr id="8" name="TextBox 8"/>
            <p:cNvSpPr txBox="1"/>
            <p:nvPr/>
          </p:nvSpPr>
          <p:spPr>
            <a:xfrm>
              <a:off x="0" y="1780294"/>
              <a:ext cx="23303141" cy="416017"/>
            </a:xfrm>
            <a:prstGeom prst="rect">
              <a:avLst/>
            </a:prstGeom>
          </p:spPr>
          <p:txBody>
            <a:bodyPr lIns="0" tIns="0" rIns="0" bIns="0" rtlCol="0" anchor="t">
              <a:spAutoFit/>
            </a:bodyPr>
            <a:lstStyle/>
            <a:p>
              <a:pPr algn="ctr">
                <a:lnSpc>
                  <a:spcPts val="2520"/>
                </a:lnSpc>
              </a:pPr>
              <a:r>
                <a:rPr lang="en-US" sz="2100" spc="52">
                  <a:solidFill>
                    <a:srgbClr val="000000"/>
                  </a:solidFill>
                  <a:latin typeface="Poppins Medium"/>
                </a:rPr>
                <a:t>HOW ARE THEY CONNECTED TO THE PROBLEM?</a:t>
              </a:r>
            </a:p>
          </p:txBody>
        </p:sp>
      </p:grpSp>
      <p:sp>
        <p:nvSpPr>
          <p:cNvPr id="9" name="TextBox 9"/>
          <p:cNvSpPr txBox="1"/>
          <p:nvPr/>
        </p:nvSpPr>
        <p:spPr>
          <a:xfrm>
            <a:off x="1557628" y="8467239"/>
            <a:ext cx="7223676" cy="1514475"/>
          </a:xfrm>
          <a:prstGeom prst="rect">
            <a:avLst/>
          </a:prstGeom>
        </p:spPr>
        <p:txBody>
          <a:bodyPr lIns="0" tIns="0" rIns="0" bIns="0" rtlCol="0" anchor="t">
            <a:spAutoFit/>
          </a:bodyPr>
          <a:lstStyle/>
          <a:p>
            <a:pPr>
              <a:lnSpc>
                <a:spcPts val="1757"/>
              </a:lnSpc>
            </a:pPr>
            <a:r>
              <a:rPr lang="en-US" sz="1464" spc="14">
                <a:solidFill>
                  <a:srgbClr val="000000"/>
                </a:solidFill>
                <a:latin typeface="Poppins Medium"/>
              </a:rPr>
              <a:t>Prevalence of multimorbidity by age and socioeconomic status. Socioeconomic status scale: 1 - most affluent and 10 - most deprived. (Barnett et al, 2012).</a:t>
            </a:r>
          </a:p>
          <a:p>
            <a:pPr>
              <a:lnSpc>
                <a:spcPts val="1397"/>
              </a:lnSpc>
            </a:pPr>
            <a:endParaRPr lang="en-US" sz="1464" spc="14">
              <a:solidFill>
                <a:srgbClr val="000000"/>
              </a:solidFill>
              <a:latin typeface="Poppins Medium"/>
            </a:endParaRPr>
          </a:p>
          <a:p>
            <a:pPr>
              <a:lnSpc>
                <a:spcPts val="1397"/>
              </a:lnSpc>
            </a:pPr>
            <a:r>
              <a:rPr lang="en-US" sz="1164" spc="11">
                <a:solidFill>
                  <a:srgbClr val="000000"/>
                </a:solidFill>
                <a:latin typeface="Poppins Medium"/>
              </a:rPr>
              <a:t>Barnett, K., Mercer, S. W., Norbury, M., Watt, G., Wyke, S., &amp; Guthrie, B. (2012). Epidemiology of multimorbidity and implications for health care, research, and medical education: A cross-sectional study. The Lancet, 380(9836), 37–43. https://doi.org/10.1016/S0140-6736(12)60240-2</a:t>
            </a:r>
          </a:p>
          <a:p>
            <a:pPr>
              <a:lnSpc>
                <a:spcPts val="1397"/>
              </a:lnSpc>
              <a:spcBef>
                <a:spcPct val="0"/>
              </a:spcBef>
            </a:pPr>
            <a:endParaRPr lang="en-US" sz="1164" spc="11">
              <a:solidFill>
                <a:srgbClr val="000000"/>
              </a:solidFill>
              <a:latin typeface="Poppins Medium"/>
            </a:endParaRPr>
          </a:p>
        </p:txBody>
      </p:sp>
      <p:sp>
        <p:nvSpPr>
          <p:cNvPr id="10" name="TextBox 10"/>
          <p:cNvSpPr txBox="1"/>
          <p:nvPr/>
        </p:nvSpPr>
        <p:spPr>
          <a:xfrm>
            <a:off x="9144000" y="8110460"/>
            <a:ext cx="7515860" cy="1466850"/>
          </a:xfrm>
          <a:prstGeom prst="rect">
            <a:avLst/>
          </a:prstGeom>
        </p:spPr>
        <p:txBody>
          <a:bodyPr lIns="0" tIns="0" rIns="0" bIns="0" rtlCol="0" anchor="t">
            <a:spAutoFit/>
          </a:bodyPr>
          <a:lstStyle/>
          <a:p>
            <a:pPr>
              <a:lnSpc>
                <a:spcPts val="1757"/>
              </a:lnSpc>
            </a:pPr>
            <a:r>
              <a:rPr lang="en-US" sz="1464" spc="14">
                <a:solidFill>
                  <a:srgbClr val="000000"/>
                </a:solidFill>
                <a:latin typeface="Poppins Medium"/>
              </a:rPr>
              <a:t>Prevalence of multimorbidity by age and urban-rural category. </a:t>
            </a:r>
          </a:p>
          <a:p>
            <a:pPr>
              <a:lnSpc>
                <a:spcPts val="1757"/>
              </a:lnSpc>
            </a:pPr>
            <a:r>
              <a:rPr lang="en-US" sz="1464" spc="14">
                <a:solidFill>
                  <a:srgbClr val="000000"/>
                </a:solidFill>
                <a:latin typeface="Poppins Medium"/>
              </a:rPr>
              <a:t>(Robertson et al., 2020)</a:t>
            </a:r>
          </a:p>
          <a:p>
            <a:pPr>
              <a:lnSpc>
                <a:spcPts val="1397"/>
              </a:lnSpc>
            </a:pPr>
            <a:endParaRPr lang="en-US" sz="1464" spc="14">
              <a:solidFill>
                <a:srgbClr val="000000"/>
              </a:solidFill>
              <a:latin typeface="Poppins Medium"/>
            </a:endParaRPr>
          </a:p>
          <a:p>
            <a:pPr>
              <a:lnSpc>
                <a:spcPts val="1397"/>
              </a:lnSpc>
            </a:pPr>
            <a:r>
              <a:rPr lang="en-US" sz="1164" spc="11">
                <a:solidFill>
                  <a:srgbClr val="000000"/>
                </a:solidFill>
                <a:latin typeface="Poppins Medium"/>
              </a:rPr>
              <a:t>Robertson, L., Ayansina, D., Johnston, M., Marks, A., &amp; Black, C. (2020). Urban–rural and socioeconomic status: Impact on multimorbidity prevalence in hospitalized patients. Journal of Comorbidity, 10, 2235042X1989347. https://doi.org/10.1177/2235042x19893470</a:t>
            </a:r>
          </a:p>
          <a:p>
            <a:pPr>
              <a:lnSpc>
                <a:spcPts val="1397"/>
              </a:lnSpc>
            </a:pPr>
            <a:endParaRPr lang="en-US" sz="1164" spc="11">
              <a:solidFill>
                <a:srgbClr val="000000"/>
              </a:solidFill>
              <a:latin typeface="Poppins Medium"/>
            </a:endParaRPr>
          </a:p>
          <a:p>
            <a:pPr>
              <a:lnSpc>
                <a:spcPts val="1397"/>
              </a:lnSpc>
              <a:spcBef>
                <a:spcPct val="0"/>
              </a:spcBef>
            </a:pPr>
            <a:endParaRPr lang="en-US" sz="1164" spc="11">
              <a:solidFill>
                <a:srgbClr val="000000"/>
              </a:solidFill>
              <a:latin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470618" y="4251142"/>
            <a:ext cx="4030623" cy="2628279"/>
            <a:chOff x="0" y="0"/>
            <a:chExt cx="2223062" cy="1449609"/>
          </a:xfrm>
        </p:grpSpPr>
        <p:sp>
          <p:nvSpPr>
            <p:cNvPr id="3" name="Freeform 3"/>
            <p:cNvSpPr/>
            <p:nvPr/>
          </p:nvSpPr>
          <p:spPr>
            <a:xfrm>
              <a:off x="0" y="0"/>
              <a:ext cx="2223062" cy="1449609"/>
            </a:xfrm>
            <a:custGeom>
              <a:avLst/>
              <a:gdLst/>
              <a:ahLst/>
              <a:cxnLst/>
              <a:rect l="l" t="t" r="r" b="b"/>
              <a:pathLst>
                <a:path w="2223062" h="1449609">
                  <a:moveTo>
                    <a:pt x="0" y="0"/>
                  </a:moveTo>
                  <a:lnTo>
                    <a:pt x="2223062" y="0"/>
                  </a:lnTo>
                  <a:lnTo>
                    <a:pt x="2223062" y="1449609"/>
                  </a:lnTo>
                  <a:lnTo>
                    <a:pt x="0" y="1449609"/>
                  </a:lnTo>
                  <a:close/>
                </a:path>
              </a:pathLst>
            </a:custGeom>
            <a:solidFill>
              <a:srgbClr val="005CE6"/>
            </a:solidFill>
          </p:spPr>
          <p:txBody>
            <a:bodyPr/>
            <a:lstStyle/>
            <a:p>
              <a:endParaRPr lang="en-GB"/>
            </a:p>
          </p:txBody>
        </p:sp>
      </p:grpSp>
      <p:grpSp>
        <p:nvGrpSpPr>
          <p:cNvPr id="4" name="Group 4"/>
          <p:cNvGrpSpPr/>
          <p:nvPr/>
        </p:nvGrpSpPr>
        <p:grpSpPr>
          <a:xfrm>
            <a:off x="7242637" y="4251143"/>
            <a:ext cx="4030623" cy="2628279"/>
            <a:chOff x="0" y="0"/>
            <a:chExt cx="2223062" cy="1449609"/>
          </a:xfrm>
        </p:grpSpPr>
        <p:sp>
          <p:nvSpPr>
            <p:cNvPr id="5" name="Freeform 5"/>
            <p:cNvSpPr/>
            <p:nvPr/>
          </p:nvSpPr>
          <p:spPr>
            <a:xfrm>
              <a:off x="0" y="0"/>
              <a:ext cx="2223062" cy="1449609"/>
            </a:xfrm>
            <a:custGeom>
              <a:avLst/>
              <a:gdLst/>
              <a:ahLst/>
              <a:cxnLst/>
              <a:rect l="l" t="t" r="r" b="b"/>
              <a:pathLst>
                <a:path w="2223062" h="1449609">
                  <a:moveTo>
                    <a:pt x="0" y="0"/>
                  </a:moveTo>
                  <a:lnTo>
                    <a:pt x="2223062" y="0"/>
                  </a:lnTo>
                  <a:lnTo>
                    <a:pt x="2223062" y="1449609"/>
                  </a:lnTo>
                  <a:lnTo>
                    <a:pt x="0" y="1449609"/>
                  </a:lnTo>
                  <a:close/>
                </a:path>
              </a:pathLst>
            </a:custGeom>
            <a:solidFill>
              <a:srgbClr val="1D7144"/>
            </a:solidFill>
          </p:spPr>
          <p:txBody>
            <a:bodyPr/>
            <a:lstStyle/>
            <a:p>
              <a:endParaRPr lang="en-GB"/>
            </a:p>
          </p:txBody>
        </p:sp>
      </p:grpSp>
      <p:grpSp>
        <p:nvGrpSpPr>
          <p:cNvPr id="8" name="Group 8"/>
          <p:cNvGrpSpPr/>
          <p:nvPr/>
        </p:nvGrpSpPr>
        <p:grpSpPr>
          <a:xfrm>
            <a:off x="12898989" y="4194227"/>
            <a:ext cx="4030623" cy="2628279"/>
            <a:chOff x="0" y="0"/>
            <a:chExt cx="2223062" cy="1449609"/>
          </a:xfrm>
        </p:grpSpPr>
        <p:sp>
          <p:nvSpPr>
            <p:cNvPr id="9" name="Freeform 9"/>
            <p:cNvSpPr/>
            <p:nvPr/>
          </p:nvSpPr>
          <p:spPr>
            <a:xfrm>
              <a:off x="0" y="0"/>
              <a:ext cx="2223062" cy="1449609"/>
            </a:xfrm>
            <a:custGeom>
              <a:avLst/>
              <a:gdLst/>
              <a:ahLst/>
              <a:cxnLst/>
              <a:rect l="l" t="t" r="r" b="b"/>
              <a:pathLst>
                <a:path w="2223062" h="1449609">
                  <a:moveTo>
                    <a:pt x="0" y="0"/>
                  </a:moveTo>
                  <a:lnTo>
                    <a:pt x="2223062" y="0"/>
                  </a:lnTo>
                  <a:lnTo>
                    <a:pt x="2223062" y="1449609"/>
                  </a:lnTo>
                  <a:lnTo>
                    <a:pt x="0" y="1449609"/>
                  </a:lnTo>
                  <a:close/>
                </a:path>
              </a:pathLst>
            </a:custGeom>
            <a:solidFill>
              <a:srgbClr val="F17318"/>
            </a:solidFill>
          </p:spPr>
          <p:txBody>
            <a:bodyPr/>
            <a:lstStyle/>
            <a:p>
              <a:endParaRPr lang="en-GB"/>
            </a:p>
          </p:txBody>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47039" y="694947"/>
            <a:ext cx="2959278" cy="2943136"/>
          </a:xfrm>
          <a:prstGeom prst="rect">
            <a:avLst/>
          </a:prstGeom>
        </p:spPr>
      </p:pic>
      <p:pic>
        <p:nvPicPr>
          <p:cNvPr id="11" name="Picture 11"/>
          <p:cNvPicPr>
            <a:picLocks noChangeAspect="1"/>
          </p:cNvPicPr>
          <p:nvPr/>
        </p:nvPicPr>
        <p:blipFill>
          <a:blip r:embed="rId4"/>
          <a:srcRect/>
          <a:stretch>
            <a:fillRect/>
          </a:stretch>
        </p:blipFill>
        <p:spPr>
          <a:xfrm>
            <a:off x="12944860" y="579506"/>
            <a:ext cx="2924066" cy="3174020"/>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04753" y="7035422"/>
            <a:ext cx="1832381" cy="1815723"/>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21543" y="6984493"/>
            <a:ext cx="1872810" cy="1950844"/>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993246" y="7035422"/>
            <a:ext cx="1818730" cy="1848986"/>
          </a:xfrm>
          <a:prstGeom prst="rect">
            <a:avLst/>
          </a:prstGeom>
        </p:spPr>
      </p:pic>
      <p:grpSp>
        <p:nvGrpSpPr>
          <p:cNvPr id="16" name="Group 16"/>
          <p:cNvGrpSpPr/>
          <p:nvPr/>
        </p:nvGrpSpPr>
        <p:grpSpPr>
          <a:xfrm>
            <a:off x="4294755" y="1614905"/>
            <a:ext cx="9698491" cy="1647233"/>
            <a:chOff x="0" y="0"/>
            <a:chExt cx="12931321" cy="2196310"/>
          </a:xfrm>
        </p:grpSpPr>
        <p:sp>
          <p:nvSpPr>
            <p:cNvPr id="17" name="TextBox 17"/>
            <p:cNvSpPr txBox="1"/>
            <p:nvPr/>
          </p:nvSpPr>
          <p:spPr>
            <a:xfrm>
              <a:off x="0" y="0"/>
              <a:ext cx="12931321" cy="1625600"/>
            </a:xfrm>
            <a:prstGeom prst="rect">
              <a:avLst/>
            </a:prstGeom>
          </p:spPr>
          <p:txBody>
            <a:bodyPr lIns="0" tIns="0" rIns="0" bIns="0" rtlCol="0" anchor="t">
              <a:spAutoFit/>
            </a:bodyPr>
            <a:lstStyle/>
            <a:p>
              <a:pPr algn="ctr">
                <a:lnSpc>
                  <a:spcPts val="9600"/>
                </a:lnSpc>
              </a:pPr>
              <a:r>
                <a:rPr lang="en-US" sz="8000">
                  <a:solidFill>
                    <a:srgbClr val="000000"/>
                  </a:solidFill>
                  <a:latin typeface="Anton"/>
                </a:rPr>
                <a:t>Objectives</a:t>
              </a:r>
            </a:p>
          </p:txBody>
        </p:sp>
        <p:sp>
          <p:nvSpPr>
            <p:cNvPr id="18" name="TextBox 18"/>
            <p:cNvSpPr txBox="1"/>
            <p:nvPr/>
          </p:nvSpPr>
          <p:spPr>
            <a:xfrm>
              <a:off x="0" y="1780294"/>
              <a:ext cx="12931321" cy="416017"/>
            </a:xfrm>
            <a:prstGeom prst="rect">
              <a:avLst/>
            </a:prstGeom>
          </p:spPr>
          <p:txBody>
            <a:bodyPr lIns="0" tIns="0" rIns="0" bIns="0" rtlCol="0" anchor="t">
              <a:spAutoFit/>
            </a:bodyPr>
            <a:lstStyle/>
            <a:p>
              <a:pPr algn="ctr">
                <a:lnSpc>
                  <a:spcPts val="2520"/>
                </a:lnSpc>
              </a:pPr>
              <a:r>
                <a:rPr lang="en-US" sz="2100" spc="52">
                  <a:solidFill>
                    <a:srgbClr val="000000"/>
                  </a:solidFill>
                  <a:latin typeface="Poppins Medium"/>
                </a:rPr>
                <a:t>WHAT WE WANT TO ACHIEVE</a:t>
              </a:r>
            </a:p>
          </p:txBody>
        </p:sp>
      </p:grpSp>
      <p:sp>
        <p:nvSpPr>
          <p:cNvPr id="19" name="TextBox 19"/>
          <p:cNvSpPr txBox="1"/>
          <p:nvPr/>
        </p:nvSpPr>
        <p:spPr>
          <a:xfrm>
            <a:off x="1470618" y="4852454"/>
            <a:ext cx="3936573" cy="1795123"/>
          </a:xfrm>
          <a:prstGeom prst="rect">
            <a:avLst/>
          </a:prstGeom>
        </p:spPr>
        <p:txBody>
          <a:bodyPr lIns="0" tIns="0" rIns="0" bIns="0" rtlCol="0" anchor="t">
            <a:spAutoFit/>
          </a:bodyPr>
          <a:lstStyle/>
          <a:p>
            <a:pPr algn="ctr">
              <a:lnSpc>
                <a:spcPts val="2342"/>
              </a:lnSpc>
            </a:pPr>
            <a:r>
              <a:rPr lang="en-US" sz="1801" spc="18" dirty="0">
                <a:solidFill>
                  <a:srgbClr val="F5F5EF"/>
                </a:solidFill>
                <a:latin typeface="Intro Rust Bold"/>
              </a:rPr>
              <a:t>Identify the demographic and socioeconomic patterns of multimorbid patients within emergency hospital admissions. </a:t>
            </a:r>
          </a:p>
          <a:p>
            <a:pPr>
              <a:lnSpc>
                <a:spcPts val="2602"/>
              </a:lnSpc>
            </a:pPr>
            <a:r>
              <a:rPr lang="en-US" sz="2001" spc="20" dirty="0">
                <a:solidFill>
                  <a:srgbClr val="F5F5EF"/>
                </a:solidFill>
                <a:latin typeface="Archivo Black Bold"/>
              </a:rPr>
              <a:t> </a:t>
            </a:r>
          </a:p>
        </p:txBody>
      </p:sp>
      <p:sp>
        <p:nvSpPr>
          <p:cNvPr id="21" name="TextBox 21"/>
          <p:cNvSpPr txBox="1"/>
          <p:nvPr/>
        </p:nvSpPr>
        <p:spPr>
          <a:xfrm>
            <a:off x="7682974" y="4926477"/>
            <a:ext cx="3314685" cy="1163780"/>
          </a:xfrm>
          <a:prstGeom prst="rect">
            <a:avLst/>
          </a:prstGeom>
        </p:spPr>
        <p:txBody>
          <a:bodyPr wrap="square" lIns="0" tIns="0" rIns="0" bIns="0" rtlCol="0" anchor="t">
            <a:spAutoFit/>
          </a:bodyPr>
          <a:lstStyle/>
          <a:p>
            <a:pPr algn="ctr">
              <a:lnSpc>
                <a:spcPts val="2340"/>
              </a:lnSpc>
            </a:pPr>
            <a:r>
              <a:rPr lang="en-US" sz="1800" spc="18" dirty="0">
                <a:solidFill>
                  <a:srgbClr val="F5F5EF"/>
                </a:solidFill>
                <a:latin typeface="Intro Rust Bold"/>
              </a:rPr>
              <a:t>Identify prevalence rates of multimorbidity within emergency hospital admissions.</a:t>
            </a:r>
          </a:p>
        </p:txBody>
      </p:sp>
      <p:sp>
        <p:nvSpPr>
          <p:cNvPr id="22" name="TextBox 22"/>
          <p:cNvSpPr txBox="1"/>
          <p:nvPr/>
        </p:nvSpPr>
        <p:spPr>
          <a:xfrm>
            <a:off x="13408737" y="4852454"/>
            <a:ext cx="3011125" cy="868828"/>
          </a:xfrm>
          <a:prstGeom prst="rect">
            <a:avLst/>
          </a:prstGeom>
        </p:spPr>
        <p:txBody>
          <a:bodyPr wrap="square" lIns="0" tIns="0" rIns="0" bIns="0" rtlCol="0" anchor="t">
            <a:spAutoFit/>
          </a:bodyPr>
          <a:lstStyle/>
          <a:p>
            <a:pPr algn="ctr">
              <a:lnSpc>
                <a:spcPts val="2340"/>
              </a:lnSpc>
            </a:pPr>
            <a:r>
              <a:rPr lang="en-US" sz="1800" spc="18" dirty="0">
                <a:solidFill>
                  <a:srgbClr val="F5F5EF"/>
                </a:solidFill>
                <a:latin typeface="Intro Rust"/>
              </a:rPr>
              <a:t>Identify potential study design and methodology issues.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3036172" y="2726562"/>
            <a:ext cx="12242590" cy="5026107"/>
          </a:xfrm>
          <a:prstGeom prst="rect">
            <a:avLst/>
          </a:prstGeom>
        </p:spPr>
        <p:txBody>
          <a:bodyPr lIns="0" tIns="0" rIns="0" bIns="0" rtlCol="0" anchor="t">
            <a:spAutoFit/>
          </a:bodyPr>
          <a:lstStyle/>
          <a:p>
            <a:pPr marL="445219" lvl="1" indent="-222609">
              <a:lnSpc>
                <a:spcPts val="2680"/>
              </a:lnSpc>
              <a:buFont typeface="Arial"/>
              <a:buChar char="•"/>
            </a:pPr>
            <a:r>
              <a:rPr lang="en-US" sz="2062" spc="20" dirty="0">
                <a:solidFill>
                  <a:srgbClr val="000000"/>
                </a:solidFill>
                <a:latin typeface="HK Grotesk Light"/>
              </a:rPr>
              <a:t>This review seeks to uncover more granular detail surrounding the social determinants of health (SDH) associated with multimorbidity (MM) within emergency hospital admissions (EHA).</a:t>
            </a:r>
          </a:p>
          <a:p>
            <a:pPr>
              <a:lnSpc>
                <a:spcPts val="2680"/>
              </a:lnSpc>
            </a:pPr>
            <a:endParaRPr lang="en-US" sz="2062" spc="20" dirty="0">
              <a:solidFill>
                <a:srgbClr val="000000"/>
              </a:solidFill>
              <a:latin typeface="HK Grotesk Light"/>
            </a:endParaRPr>
          </a:p>
          <a:p>
            <a:pPr marL="445219" lvl="1" indent="-222609">
              <a:lnSpc>
                <a:spcPts val="2680"/>
              </a:lnSpc>
              <a:buFont typeface="Arial"/>
              <a:buChar char="•"/>
            </a:pPr>
            <a:r>
              <a:rPr lang="en-US" sz="2062" spc="20" dirty="0">
                <a:solidFill>
                  <a:srgbClr val="000000"/>
                </a:solidFill>
                <a:latin typeface="HK Grotesk Light"/>
              </a:rPr>
              <a:t>The need for this study was highlighted by research findings published by the Academy of Medical Sciences (AMS) in their 2018 report on MM. </a:t>
            </a:r>
          </a:p>
          <a:p>
            <a:pPr>
              <a:lnSpc>
                <a:spcPts val="2680"/>
              </a:lnSpc>
            </a:pPr>
            <a:endParaRPr lang="en-US" sz="2062" spc="20" dirty="0">
              <a:solidFill>
                <a:srgbClr val="000000"/>
              </a:solidFill>
              <a:latin typeface="HK Grotesk Light"/>
            </a:endParaRPr>
          </a:p>
          <a:p>
            <a:pPr marL="445219" lvl="1" indent="-222609">
              <a:lnSpc>
                <a:spcPts val="2680"/>
              </a:lnSpc>
              <a:buFont typeface="Arial"/>
              <a:buChar char="•"/>
            </a:pPr>
            <a:r>
              <a:rPr lang="en-US" sz="2062" spc="20" dirty="0">
                <a:solidFill>
                  <a:srgbClr val="000000"/>
                </a:solidFill>
                <a:latin typeface="HK Grotesk Light"/>
              </a:rPr>
              <a:t>The AMS indicated that individuals from deprived backgrounds experience MM at an earlier age, suffer worse health outcomes and use more health service resources than any other demographic. </a:t>
            </a:r>
          </a:p>
          <a:p>
            <a:pPr>
              <a:lnSpc>
                <a:spcPts val="2680"/>
              </a:lnSpc>
            </a:pPr>
            <a:endParaRPr lang="en-US" sz="2062" spc="20" dirty="0">
              <a:solidFill>
                <a:srgbClr val="000000"/>
              </a:solidFill>
              <a:latin typeface="HK Grotesk Light"/>
            </a:endParaRPr>
          </a:p>
          <a:p>
            <a:pPr marL="445219" lvl="1" indent="-222609">
              <a:lnSpc>
                <a:spcPts val="2680"/>
              </a:lnSpc>
              <a:buFont typeface="Arial"/>
              <a:buChar char="•"/>
            </a:pPr>
            <a:r>
              <a:rPr lang="en-US" sz="2062" spc="20" dirty="0">
                <a:solidFill>
                  <a:srgbClr val="000000"/>
                </a:solidFill>
                <a:latin typeface="HK Grotesk Light"/>
              </a:rPr>
              <a:t>Current research has not yet been </a:t>
            </a:r>
            <a:r>
              <a:rPr lang="en-US" sz="2062" spc="20" dirty="0" err="1">
                <a:solidFill>
                  <a:srgbClr val="000000"/>
                </a:solidFill>
                <a:latin typeface="HK Grotesk Light"/>
              </a:rPr>
              <a:t>synthesised</a:t>
            </a:r>
            <a:r>
              <a:rPr lang="en-US" sz="2062" spc="20" dirty="0">
                <a:solidFill>
                  <a:srgbClr val="000000"/>
                </a:solidFill>
                <a:latin typeface="HK Grotesk Light"/>
              </a:rPr>
              <a:t> and clarified around which SDH are associated with increased levels of MM emergency hospital admissions. </a:t>
            </a:r>
          </a:p>
          <a:p>
            <a:pPr>
              <a:lnSpc>
                <a:spcPts val="2680"/>
              </a:lnSpc>
            </a:pPr>
            <a:endParaRPr lang="en-US" sz="2062" spc="20" dirty="0">
              <a:solidFill>
                <a:srgbClr val="000000"/>
              </a:solidFill>
              <a:latin typeface="HK Grotesk Light"/>
            </a:endParaRPr>
          </a:p>
          <a:p>
            <a:pPr marL="445219" lvl="1" indent="-222609">
              <a:lnSpc>
                <a:spcPts val="2680"/>
              </a:lnSpc>
              <a:buFont typeface="Arial"/>
              <a:buChar char="•"/>
            </a:pPr>
            <a:r>
              <a:rPr lang="en-US" sz="2062" spc="20" dirty="0">
                <a:solidFill>
                  <a:srgbClr val="000000"/>
                </a:solidFill>
                <a:latin typeface="HK Grotesk Light"/>
              </a:rPr>
              <a:t>This review will provide evidence for researchers and healthcare providers to improve care for MM patients by indicating which SDH are significantly associated with the EHA of MM individuals.</a:t>
            </a:r>
          </a:p>
          <a:p>
            <a:pPr>
              <a:lnSpc>
                <a:spcPts val="2680"/>
              </a:lnSpc>
            </a:pPr>
            <a:endParaRPr lang="en-US" sz="2062" spc="20" dirty="0">
              <a:solidFill>
                <a:srgbClr val="000000"/>
              </a:solidFill>
              <a:latin typeface="HK Grotesk Light"/>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76010" y="7893181"/>
            <a:ext cx="4787638" cy="239381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763648" y="7893181"/>
            <a:ext cx="4787638" cy="239381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1551286" y="7893181"/>
            <a:ext cx="4787638" cy="23938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212813" y="8215751"/>
            <a:ext cx="2314031" cy="193957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212432" y="8151928"/>
            <a:ext cx="1890071" cy="18763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881621" y="8262492"/>
            <a:ext cx="2126968" cy="1991616"/>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72911" y="692786"/>
            <a:ext cx="2184164" cy="218416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64169" y="790555"/>
            <a:ext cx="1911286" cy="2167438"/>
          </a:xfrm>
          <a:prstGeom prst="rect">
            <a:avLst/>
          </a:prstGeom>
        </p:spPr>
      </p:pic>
      <p:grpSp>
        <p:nvGrpSpPr>
          <p:cNvPr id="11" name="Group 11"/>
          <p:cNvGrpSpPr/>
          <p:nvPr/>
        </p:nvGrpSpPr>
        <p:grpSpPr>
          <a:xfrm>
            <a:off x="3180156" y="1101500"/>
            <a:ext cx="12327489" cy="1366735"/>
            <a:chOff x="0" y="0"/>
            <a:chExt cx="16436652" cy="1822314"/>
          </a:xfrm>
        </p:grpSpPr>
        <p:sp>
          <p:nvSpPr>
            <p:cNvPr id="12" name="TextBox 12"/>
            <p:cNvSpPr txBox="1"/>
            <p:nvPr/>
          </p:nvSpPr>
          <p:spPr>
            <a:xfrm>
              <a:off x="0" y="0"/>
              <a:ext cx="16436652" cy="974626"/>
            </a:xfrm>
            <a:prstGeom prst="rect">
              <a:avLst/>
            </a:prstGeom>
          </p:spPr>
          <p:txBody>
            <a:bodyPr lIns="0" tIns="0" rIns="0" bIns="0" rtlCol="0" anchor="t">
              <a:spAutoFit/>
            </a:bodyPr>
            <a:lstStyle/>
            <a:p>
              <a:pPr algn="ctr">
                <a:lnSpc>
                  <a:spcPts val="5742"/>
                </a:lnSpc>
              </a:pPr>
              <a:r>
                <a:rPr lang="en-US" sz="4785" dirty="0">
                  <a:solidFill>
                    <a:srgbClr val="000000"/>
                  </a:solidFill>
                  <a:latin typeface="Anton Bold"/>
                </a:rPr>
                <a:t>Why Did We Undertake This Research?</a:t>
              </a:r>
            </a:p>
          </p:txBody>
        </p:sp>
        <p:sp>
          <p:nvSpPr>
            <p:cNvPr id="13" name="TextBox 13"/>
            <p:cNvSpPr txBox="1"/>
            <p:nvPr/>
          </p:nvSpPr>
          <p:spPr>
            <a:xfrm>
              <a:off x="999191" y="1497439"/>
              <a:ext cx="14438269" cy="324875"/>
            </a:xfrm>
            <a:prstGeom prst="rect">
              <a:avLst/>
            </a:prstGeom>
          </p:spPr>
          <p:txBody>
            <a:bodyPr lIns="0" tIns="0" rIns="0" bIns="0" rtlCol="0" anchor="t">
              <a:spAutoFit/>
            </a:bodyPr>
            <a:lstStyle/>
            <a:p>
              <a:pPr algn="ctr">
                <a:lnSpc>
                  <a:spcPts val="1945"/>
                </a:lnSpc>
              </a:pPr>
              <a:r>
                <a:rPr lang="en-US" sz="1620" spc="40" dirty="0">
                  <a:solidFill>
                    <a:srgbClr val="000000"/>
                  </a:solidFill>
                  <a:latin typeface="Poppins Medium"/>
                </a:rPr>
                <a:t>BACKGROUND</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012" y="703394"/>
            <a:ext cx="2229363" cy="22581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37664" y="703394"/>
            <a:ext cx="2173556" cy="217355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57600" y="1341299"/>
            <a:ext cx="923202" cy="97564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47248" y="1375135"/>
            <a:ext cx="1193826" cy="88492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2761" y="9045842"/>
            <a:ext cx="4807608" cy="162970"/>
          </a:xfrm>
          <a:prstGeom prst="rect">
            <a:avLst/>
          </a:prstGeom>
        </p:spPr>
      </p:pic>
      <p:sp>
        <p:nvSpPr>
          <p:cNvPr id="10" name="TextBox 10"/>
          <p:cNvSpPr txBox="1"/>
          <p:nvPr/>
        </p:nvSpPr>
        <p:spPr>
          <a:xfrm>
            <a:off x="2784375" y="1482956"/>
            <a:ext cx="12327489" cy="730969"/>
          </a:xfrm>
          <a:prstGeom prst="rect">
            <a:avLst/>
          </a:prstGeom>
        </p:spPr>
        <p:txBody>
          <a:bodyPr lIns="0" tIns="0" rIns="0" bIns="0" rtlCol="0" anchor="t">
            <a:spAutoFit/>
          </a:bodyPr>
          <a:lstStyle/>
          <a:p>
            <a:pPr algn="ctr">
              <a:lnSpc>
                <a:spcPts val="5742"/>
              </a:lnSpc>
            </a:pPr>
            <a:r>
              <a:rPr lang="en-US" sz="4785" dirty="0">
                <a:solidFill>
                  <a:srgbClr val="000000"/>
                </a:solidFill>
                <a:latin typeface="Anton Bold"/>
              </a:rPr>
              <a:t>Methodology</a:t>
            </a:r>
          </a:p>
        </p:txBody>
      </p:sp>
      <p:sp>
        <p:nvSpPr>
          <p:cNvPr id="12" name="TextBox 12"/>
          <p:cNvSpPr txBox="1"/>
          <p:nvPr/>
        </p:nvSpPr>
        <p:spPr>
          <a:xfrm>
            <a:off x="1867378" y="3108357"/>
            <a:ext cx="14030817" cy="4123245"/>
          </a:xfrm>
          <a:prstGeom prst="rect">
            <a:avLst/>
          </a:prstGeom>
        </p:spPr>
        <p:txBody>
          <a:bodyPr wrap="square" lIns="0" tIns="0" rIns="0" bIns="0" rtlCol="0" anchor="t">
            <a:spAutoFit/>
          </a:bodyPr>
          <a:lstStyle/>
          <a:p>
            <a:pPr>
              <a:lnSpc>
                <a:spcPts val="2287"/>
              </a:lnSpc>
            </a:pPr>
            <a:endParaRPr dirty="0"/>
          </a:p>
          <a:p>
            <a:pPr marL="379872" lvl="1" indent="-189936">
              <a:lnSpc>
                <a:spcPts val="2287"/>
              </a:lnSpc>
              <a:buFont typeface="Arial"/>
              <a:buChar char="•"/>
            </a:pPr>
            <a:r>
              <a:rPr lang="en-US" sz="1759" spc="17" dirty="0">
                <a:solidFill>
                  <a:srgbClr val="000000"/>
                </a:solidFill>
                <a:latin typeface="HK Grotesk Light"/>
              </a:rPr>
              <a:t>Inclusion and exclusion criteria domains informed by The Joanna Briggs Institute Approach: Conducting Systematic Reviews of Association. </a:t>
            </a:r>
          </a:p>
          <a:p>
            <a:pPr>
              <a:lnSpc>
                <a:spcPts val="2287"/>
              </a:lnSpc>
            </a:pPr>
            <a:endParaRPr lang="en-US" sz="1759" spc="17" dirty="0">
              <a:solidFill>
                <a:srgbClr val="000000"/>
              </a:solidFill>
              <a:latin typeface="HK Grotesk Light"/>
            </a:endParaRPr>
          </a:p>
          <a:p>
            <a:pPr marL="379872" lvl="1" indent="-189936">
              <a:lnSpc>
                <a:spcPts val="2287"/>
              </a:lnSpc>
              <a:buFont typeface="Arial"/>
              <a:buChar char="•"/>
            </a:pPr>
            <a:r>
              <a:rPr lang="en-US" sz="1759" spc="17" dirty="0">
                <a:solidFill>
                  <a:srgbClr val="000000"/>
                </a:solidFill>
                <a:latin typeface="HK Grotesk Light"/>
              </a:rPr>
              <a:t>Six databases searched. Including Ovid Medline, Embase, Web of Science, PsycINFO, CINAHL, and CENTRAL. Seven grey literature resources were searched. </a:t>
            </a:r>
          </a:p>
          <a:p>
            <a:pPr>
              <a:lnSpc>
                <a:spcPts val="2287"/>
              </a:lnSpc>
            </a:pPr>
            <a:endParaRPr lang="en-US" sz="1759" spc="17" dirty="0">
              <a:solidFill>
                <a:srgbClr val="000000"/>
              </a:solidFill>
              <a:latin typeface="HK Grotesk Light"/>
            </a:endParaRPr>
          </a:p>
          <a:p>
            <a:pPr marL="379872" lvl="1" indent="-189936">
              <a:lnSpc>
                <a:spcPts val="2287"/>
              </a:lnSpc>
              <a:buFont typeface="Arial"/>
              <a:buChar char="•"/>
            </a:pPr>
            <a:r>
              <a:rPr lang="en-US" sz="1759" spc="17" dirty="0">
                <a:solidFill>
                  <a:srgbClr val="000000"/>
                </a:solidFill>
                <a:latin typeface="HK Grotesk Light"/>
              </a:rPr>
              <a:t>Data extraction was informed and guided by the CHARMS-PF checklist and the PROGRESS-PLUS tool.</a:t>
            </a:r>
          </a:p>
          <a:p>
            <a:pPr>
              <a:lnSpc>
                <a:spcPts val="2287"/>
              </a:lnSpc>
            </a:pPr>
            <a:endParaRPr lang="en-US" sz="1759" spc="17" dirty="0">
              <a:solidFill>
                <a:srgbClr val="000000"/>
              </a:solidFill>
              <a:latin typeface="HK Grotesk Light"/>
            </a:endParaRPr>
          </a:p>
          <a:p>
            <a:pPr marL="379872" lvl="1" indent="-189936">
              <a:lnSpc>
                <a:spcPts val="2287"/>
              </a:lnSpc>
              <a:buFont typeface="Arial"/>
              <a:buChar char="•"/>
            </a:pPr>
            <a:r>
              <a:rPr lang="en-US" sz="1759" spc="17" dirty="0">
                <a:solidFill>
                  <a:srgbClr val="000000"/>
                </a:solidFill>
                <a:latin typeface="HK Grotesk Light"/>
              </a:rPr>
              <a:t>Quality Assessment was informed by the NICE quality appraisal checklist for assessing quantitative studies reporting correlations and associations. </a:t>
            </a:r>
          </a:p>
          <a:p>
            <a:pPr>
              <a:lnSpc>
                <a:spcPts val="2287"/>
              </a:lnSpc>
            </a:pPr>
            <a:endParaRPr lang="en-US" sz="1759" spc="17" dirty="0">
              <a:solidFill>
                <a:srgbClr val="000000"/>
              </a:solidFill>
              <a:latin typeface="HK Grotesk Light"/>
            </a:endParaRPr>
          </a:p>
          <a:p>
            <a:pPr marL="379872" lvl="1" indent="-189936">
              <a:lnSpc>
                <a:spcPts val="2287"/>
              </a:lnSpc>
              <a:buFont typeface="Arial"/>
              <a:buChar char="•"/>
            </a:pPr>
            <a:r>
              <a:rPr lang="en-US" sz="1759" spc="17" dirty="0">
                <a:solidFill>
                  <a:srgbClr val="000000"/>
                </a:solidFill>
                <a:latin typeface="HK Grotesk Light"/>
              </a:rPr>
              <a:t>Reporting of evidence was informed by the PRISMA-E statement to capture health inequality and health equity aspects of the results. Meta-analysis was not possible.</a:t>
            </a:r>
          </a:p>
          <a:p>
            <a:pPr>
              <a:lnSpc>
                <a:spcPts val="2287"/>
              </a:lnSpc>
            </a:pPr>
            <a:endParaRPr lang="en-US" sz="1759" spc="17" dirty="0">
              <a:solidFill>
                <a:srgbClr val="000000"/>
              </a:solidFill>
              <a:latin typeface="HK Grotesk Light"/>
            </a:endParaRPr>
          </a:p>
        </p:txBody>
      </p:sp>
      <p:pic>
        <p:nvPicPr>
          <p:cNvPr id="8" name="Picture 7" descr="A screenshot of a computer&#10;&#10;Description automatically generated">
            <a:extLst>
              <a:ext uri="{FF2B5EF4-FFF2-40B4-BE49-F238E27FC236}">
                <a16:creationId xmlns:a16="http://schemas.microsoft.com/office/drawing/2014/main" id="{D490F5C6-D2E4-AB36-2A13-75BFD10D5843}"/>
              </a:ext>
            </a:extLst>
          </p:cNvPr>
          <p:cNvPicPr>
            <a:picLocks noChangeAspect="1"/>
          </p:cNvPicPr>
          <p:nvPr/>
        </p:nvPicPr>
        <p:blipFill rotWithShape="1">
          <a:blip r:embed="rId12">
            <a:extLst>
              <a:ext uri="{28A0092B-C50C-407E-A947-70E740481C1C}">
                <a14:useLocalDpi xmlns:a14="http://schemas.microsoft.com/office/drawing/2010/main" val="0"/>
              </a:ext>
            </a:extLst>
          </a:blip>
          <a:srcRect l="3397" t="39630" r="6681" b="47037"/>
          <a:stretch/>
        </p:blipFill>
        <p:spPr>
          <a:xfrm>
            <a:off x="413612" y="7463009"/>
            <a:ext cx="17460775" cy="20952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D0ABB-F582-2ECD-76DA-5F2F1471A69A}"/>
              </a:ext>
            </a:extLst>
          </p:cNvPr>
          <p:cNvPicPr>
            <a:picLocks noChangeAspect="1"/>
          </p:cNvPicPr>
          <p:nvPr/>
        </p:nvPicPr>
        <p:blipFill rotWithShape="1">
          <a:blip r:embed="rId2"/>
          <a:srcRect t="26857" b="26578"/>
          <a:stretch/>
        </p:blipFill>
        <p:spPr>
          <a:xfrm>
            <a:off x="2209800" y="1606213"/>
            <a:ext cx="13487400" cy="6280487"/>
          </a:xfrm>
          <a:prstGeom prst="rect">
            <a:avLst/>
          </a:prstGeom>
        </p:spPr>
      </p:pic>
      <p:sp>
        <p:nvSpPr>
          <p:cNvPr id="5" name="TextBox 4">
            <a:extLst>
              <a:ext uri="{FF2B5EF4-FFF2-40B4-BE49-F238E27FC236}">
                <a16:creationId xmlns:a16="http://schemas.microsoft.com/office/drawing/2014/main" id="{0DF4DB87-97D4-43B5-F0E0-49628760A5FC}"/>
              </a:ext>
            </a:extLst>
          </p:cNvPr>
          <p:cNvSpPr txBox="1"/>
          <p:nvPr/>
        </p:nvSpPr>
        <p:spPr>
          <a:xfrm>
            <a:off x="7467600" y="1187169"/>
            <a:ext cx="3352800" cy="461665"/>
          </a:xfrm>
          <a:prstGeom prst="rect">
            <a:avLst/>
          </a:prstGeom>
          <a:noFill/>
        </p:spPr>
        <p:txBody>
          <a:bodyPr wrap="square" rtlCol="0">
            <a:spAutoFit/>
          </a:bodyPr>
          <a:lstStyle/>
          <a:p>
            <a:r>
              <a:rPr lang="en-GB" sz="2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UK: 7 Studies</a:t>
            </a:r>
          </a:p>
        </p:txBody>
      </p:sp>
      <p:cxnSp>
        <p:nvCxnSpPr>
          <p:cNvPr id="8" name="Straight Connector 7">
            <a:extLst>
              <a:ext uri="{FF2B5EF4-FFF2-40B4-BE49-F238E27FC236}">
                <a16:creationId xmlns:a16="http://schemas.microsoft.com/office/drawing/2014/main" id="{726487EF-49F6-88E7-523A-97F359826B1C}"/>
              </a:ext>
            </a:extLst>
          </p:cNvPr>
          <p:cNvCxnSpPr>
            <a:cxnSpLocks/>
          </p:cNvCxnSpPr>
          <p:nvPr/>
        </p:nvCxnSpPr>
        <p:spPr>
          <a:xfrm>
            <a:off x="8534400" y="1678632"/>
            <a:ext cx="0" cy="102646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00771D4-F8E0-6E35-79DF-7DD103966ACE}"/>
              </a:ext>
            </a:extLst>
          </p:cNvPr>
          <p:cNvCxnSpPr>
            <a:cxnSpLocks/>
          </p:cNvCxnSpPr>
          <p:nvPr/>
        </p:nvCxnSpPr>
        <p:spPr>
          <a:xfrm flipH="1">
            <a:off x="8458200" y="2705100"/>
            <a:ext cx="76200"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C1521B6-AE25-8B5D-A8BB-2D96A8CC1705}"/>
              </a:ext>
            </a:extLst>
          </p:cNvPr>
          <p:cNvSpPr txBox="1"/>
          <p:nvPr/>
        </p:nvSpPr>
        <p:spPr>
          <a:xfrm>
            <a:off x="1524000" y="4766798"/>
            <a:ext cx="3352800" cy="461665"/>
          </a:xfrm>
          <a:prstGeom prst="rect">
            <a:avLst/>
          </a:prstGeom>
          <a:noFill/>
        </p:spPr>
        <p:txBody>
          <a:bodyPr wrap="square" rtlCol="0">
            <a:spAutoFit/>
          </a:bodyPr>
          <a:lstStyle/>
          <a:p>
            <a:r>
              <a:rPr lang="en-GB" sz="2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USA: 3 Studies</a:t>
            </a:r>
          </a:p>
        </p:txBody>
      </p:sp>
      <p:cxnSp>
        <p:nvCxnSpPr>
          <p:cNvPr id="17" name="Straight Connector 16">
            <a:extLst>
              <a:ext uri="{FF2B5EF4-FFF2-40B4-BE49-F238E27FC236}">
                <a16:creationId xmlns:a16="http://schemas.microsoft.com/office/drawing/2014/main" id="{B07D5031-A1EC-2CC3-515B-2E7506E733AC}"/>
              </a:ext>
            </a:extLst>
          </p:cNvPr>
          <p:cNvCxnSpPr/>
          <p:nvPr/>
        </p:nvCxnSpPr>
        <p:spPr>
          <a:xfrm>
            <a:off x="3810000" y="4997630"/>
            <a:ext cx="5334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D25F2BF-C740-D8E9-0AE6-BCFA3A33A120}"/>
              </a:ext>
            </a:extLst>
          </p:cNvPr>
          <p:cNvCxnSpPr/>
          <p:nvPr/>
        </p:nvCxnSpPr>
        <p:spPr>
          <a:xfrm flipV="1">
            <a:off x="4343400" y="4457700"/>
            <a:ext cx="762000" cy="5399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A77FE4A1-62D3-E7FA-C084-941E04AFB91F}"/>
              </a:ext>
            </a:extLst>
          </p:cNvPr>
          <p:cNvSpPr txBox="1"/>
          <p:nvPr/>
        </p:nvSpPr>
        <p:spPr>
          <a:xfrm>
            <a:off x="1343297" y="1144549"/>
            <a:ext cx="3352800" cy="461665"/>
          </a:xfrm>
          <a:prstGeom prst="rect">
            <a:avLst/>
          </a:prstGeom>
          <a:noFill/>
        </p:spPr>
        <p:txBody>
          <a:bodyPr wrap="square" rtlCol="0">
            <a:spAutoFit/>
          </a:bodyPr>
          <a:lstStyle/>
          <a:p>
            <a:r>
              <a:rPr lang="en-GB" sz="2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CANADA: 3 Studies</a:t>
            </a:r>
          </a:p>
        </p:txBody>
      </p:sp>
      <p:cxnSp>
        <p:nvCxnSpPr>
          <p:cNvPr id="22" name="Straight Connector 21">
            <a:extLst>
              <a:ext uri="{FF2B5EF4-FFF2-40B4-BE49-F238E27FC236}">
                <a16:creationId xmlns:a16="http://schemas.microsoft.com/office/drawing/2014/main" id="{F9E8BF6D-66D8-B811-7784-3055FB674537}"/>
              </a:ext>
            </a:extLst>
          </p:cNvPr>
          <p:cNvCxnSpPr/>
          <p:nvPr/>
        </p:nvCxnSpPr>
        <p:spPr>
          <a:xfrm>
            <a:off x="3352800" y="1678632"/>
            <a:ext cx="990600" cy="79786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03B5A67-7FF0-54BC-ADCC-920110D24C79}"/>
              </a:ext>
            </a:extLst>
          </p:cNvPr>
          <p:cNvCxnSpPr/>
          <p:nvPr/>
        </p:nvCxnSpPr>
        <p:spPr>
          <a:xfrm>
            <a:off x="4343400" y="2478474"/>
            <a:ext cx="352697" cy="836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9D484499-9393-88B9-303C-8F831C39E2D0}"/>
              </a:ext>
            </a:extLst>
          </p:cNvPr>
          <p:cNvSpPr txBox="1"/>
          <p:nvPr/>
        </p:nvSpPr>
        <p:spPr>
          <a:xfrm>
            <a:off x="9346474" y="7277100"/>
            <a:ext cx="3352800" cy="461665"/>
          </a:xfrm>
          <a:prstGeom prst="rect">
            <a:avLst/>
          </a:prstGeom>
          <a:noFill/>
        </p:spPr>
        <p:txBody>
          <a:bodyPr wrap="square" rtlCol="0">
            <a:spAutoFit/>
          </a:bodyPr>
          <a:lstStyle/>
          <a:p>
            <a:r>
              <a:rPr lang="en-GB" sz="2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DENMARK: 1 Studies</a:t>
            </a:r>
          </a:p>
        </p:txBody>
      </p:sp>
      <p:cxnSp>
        <p:nvCxnSpPr>
          <p:cNvPr id="28" name="Straight Connector 27">
            <a:extLst>
              <a:ext uri="{FF2B5EF4-FFF2-40B4-BE49-F238E27FC236}">
                <a16:creationId xmlns:a16="http://schemas.microsoft.com/office/drawing/2014/main" id="{F1DCF631-D0BE-D7E4-6379-9ECEF175BEF1}"/>
              </a:ext>
            </a:extLst>
          </p:cNvPr>
          <p:cNvCxnSpPr/>
          <p:nvPr/>
        </p:nvCxnSpPr>
        <p:spPr>
          <a:xfrm flipH="1" flipV="1">
            <a:off x="9372600" y="3543300"/>
            <a:ext cx="914400" cy="373380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EB941B6A-0A83-63CF-DA53-953F8894C406}"/>
              </a:ext>
            </a:extLst>
          </p:cNvPr>
          <p:cNvCxnSpPr>
            <a:cxnSpLocks/>
          </p:cNvCxnSpPr>
          <p:nvPr/>
        </p:nvCxnSpPr>
        <p:spPr>
          <a:xfrm flipH="1" flipV="1">
            <a:off x="8839200" y="3390900"/>
            <a:ext cx="561703" cy="152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29F19DAB-2C3D-CB0A-96C5-DF4CB93C306E}"/>
              </a:ext>
            </a:extLst>
          </p:cNvPr>
          <p:cNvSpPr txBox="1"/>
          <p:nvPr/>
        </p:nvSpPr>
        <p:spPr>
          <a:xfrm>
            <a:off x="11077303" y="1070580"/>
            <a:ext cx="3352800" cy="461665"/>
          </a:xfrm>
          <a:prstGeom prst="rect">
            <a:avLst/>
          </a:prstGeom>
          <a:noFill/>
        </p:spPr>
        <p:txBody>
          <a:bodyPr wrap="square" rtlCol="0">
            <a:spAutoFit/>
          </a:bodyPr>
          <a:lstStyle/>
          <a:p>
            <a:r>
              <a:rPr lang="en-GB" sz="2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SWEDEN: 1 Studies</a:t>
            </a:r>
          </a:p>
        </p:txBody>
      </p:sp>
      <p:cxnSp>
        <p:nvCxnSpPr>
          <p:cNvPr id="36" name="Straight Connector 35">
            <a:extLst>
              <a:ext uri="{FF2B5EF4-FFF2-40B4-BE49-F238E27FC236}">
                <a16:creationId xmlns:a16="http://schemas.microsoft.com/office/drawing/2014/main" id="{1BD47BB3-57CF-4363-799F-1CFE38EA5C16}"/>
              </a:ext>
            </a:extLst>
          </p:cNvPr>
          <p:cNvCxnSpPr/>
          <p:nvPr/>
        </p:nvCxnSpPr>
        <p:spPr>
          <a:xfrm flipH="1">
            <a:off x="9400903" y="1458278"/>
            <a:ext cx="1876697" cy="865822"/>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A3A36EA0-3213-5D3E-D488-5AC36FE867A4}"/>
              </a:ext>
            </a:extLst>
          </p:cNvPr>
          <p:cNvCxnSpPr>
            <a:cxnSpLocks/>
          </p:cNvCxnSpPr>
          <p:nvPr/>
        </p:nvCxnSpPr>
        <p:spPr>
          <a:xfrm flipH="1">
            <a:off x="9220201" y="2324100"/>
            <a:ext cx="180702" cy="757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Box 10">
            <a:extLst>
              <a:ext uri="{FF2B5EF4-FFF2-40B4-BE49-F238E27FC236}">
                <a16:creationId xmlns:a16="http://schemas.microsoft.com/office/drawing/2014/main" id="{AEC014A7-4365-CBA7-816A-B7C3420E8652}"/>
              </a:ext>
            </a:extLst>
          </p:cNvPr>
          <p:cNvSpPr txBox="1"/>
          <p:nvPr/>
        </p:nvSpPr>
        <p:spPr>
          <a:xfrm>
            <a:off x="2789755" y="8547683"/>
            <a:ext cx="12327489" cy="730969"/>
          </a:xfrm>
          <a:prstGeom prst="rect">
            <a:avLst/>
          </a:prstGeom>
        </p:spPr>
        <p:txBody>
          <a:bodyPr lIns="0" tIns="0" rIns="0" bIns="0" rtlCol="0" anchor="t">
            <a:spAutoFit/>
          </a:bodyPr>
          <a:lstStyle/>
          <a:p>
            <a:pPr algn="ctr">
              <a:lnSpc>
                <a:spcPts val="5742"/>
              </a:lnSpc>
            </a:pPr>
            <a:r>
              <a:rPr lang="en-US" sz="4785" dirty="0">
                <a:solidFill>
                  <a:srgbClr val="000000"/>
                </a:solidFill>
                <a:latin typeface="Anton Bold"/>
              </a:rPr>
              <a:t>WHERE DOES THE EVIDENCE COME FROM?</a:t>
            </a:r>
          </a:p>
        </p:txBody>
      </p:sp>
    </p:spTree>
    <p:extLst>
      <p:ext uri="{BB962C8B-B14F-4D97-AF65-F5344CB8AC3E}">
        <p14:creationId xmlns:p14="http://schemas.microsoft.com/office/powerpoint/2010/main" val="168683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41835" y="-1123580"/>
            <a:ext cx="10287000" cy="12534160"/>
            <a:chOff x="0" y="0"/>
            <a:chExt cx="2354580" cy="2868930"/>
          </a:xfrm>
        </p:grpSpPr>
        <p:sp>
          <p:nvSpPr>
            <p:cNvPr id="3" name="Freeform 3"/>
            <p:cNvSpPr/>
            <p:nvPr/>
          </p:nvSpPr>
          <p:spPr>
            <a:xfrm>
              <a:off x="0" y="0"/>
              <a:ext cx="2353310" cy="2868930"/>
            </a:xfrm>
            <a:custGeom>
              <a:avLst/>
              <a:gdLst/>
              <a:ahLst/>
              <a:cxnLst/>
              <a:rect l="l" t="t" r="r" b="b"/>
              <a:pathLst>
                <a:path w="2353310" h="286893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005CE6"/>
            </a:solidFill>
          </p:spPr>
          <p:txBody>
            <a:bodyPr/>
            <a:lstStyle/>
            <a:p>
              <a:endParaRPr lang="en-GB"/>
            </a:p>
          </p:txBody>
        </p:sp>
      </p:grpSp>
      <p:pic>
        <p:nvPicPr>
          <p:cNvPr id="4" name="Picture 4"/>
          <p:cNvPicPr>
            <a:picLocks noChangeAspect="1"/>
          </p:cNvPicPr>
          <p:nvPr/>
        </p:nvPicPr>
        <p:blipFill>
          <a:blip r:embed="rId2"/>
          <a:srcRect/>
          <a:stretch>
            <a:fillRect/>
          </a:stretch>
        </p:blipFill>
        <p:spPr>
          <a:xfrm>
            <a:off x="10349562" y="2187076"/>
            <a:ext cx="7837423" cy="5912848"/>
          </a:xfrm>
          <a:prstGeom prst="rect">
            <a:avLst/>
          </a:prstGeom>
        </p:spPr>
      </p:pic>
      <p:sp>
        <p:nvSpPr>
          <p:cNvPr id="5" name="TextBox 5"/>
          <p:cNvSpPr txBox="1"/>
          <p:nvPr/>
        </p:nvSpPr>
        <p:spPr>
          <a:xfrm>
            <a:off x="809490" y="2186858"/>
            <a:ext cx="7943342" cy="7072770"/>
          </a:xfrm>
          <a:prstGeom prst="rect">
            <a:avLst/>
          </a:prstGeom>
        </p:spPr>
        <p:txBody>
          <a:bodyPr lIns="0" tIns="0" rIns="0" bIns="0" rtlCol="0" anchor="t">
            <a:spAutoFit/>
          </a:bodyPr>
          <a:lstStyle/>
          <a:p>
            <a:pPr>
              <a:lnSpc>
                <a:spcPts val="2287"/>
              </a:lnSpc>
            </a:pPr>
            <a:endParaRPr dirty="0"/>
          </a:p>
          <a:p>
            <a:pPr marL="379872" lvl="1" indent="-189936">
              <a:lnSpc>
                <a:spcPts val="2287"/>
              </a:lnSpc>
              <a:buFont typeface="Arial"/>
              <a:buChar char="•"/>
            </a:pPr>
            <a:r>
              <a:rPr lang="en-US" sz="1759" spc="17" dirty="0">
                <a:solidFill>
                  <a:srgbClr val="000000"/>
                </a:solidFill>
                <a:latin typeface="HK Grotesk Light"/>
              </a:rPr>
              <a:t>Deprivation was reported as an associated factor of EHA of MM patients across six studies. One study unveiled notable synergistic effects between smoking, high deprivation and the EHA of MM patients. </a:t>
            </a:r>
          </a:p>
          <a:p>
            <a:pPr>
              <a:lnSpc>
                <a:spcPts val="2287"/>
              </a:lnSpc>
            </a:pPr>
            <a:endParaRPr lang="en-US" sz="1759" spc="17" dirty="0">
              <a:solidFill>
                <a:srgbClr val="000000"/>
              </a:solidFill>
              <a:latin typeface="HK Grotesk Light"/>
            </a:endParaRPr>
          </a:p>
          <a:p>
            <a:pPr marL="379872" lvl="1" indent="-189936">
              <a:lnSpc>
                <a:spcPts val="2287"/>
              </a:lnSpc>
              <a:buFont typeface="Arial"/>
              <a:buChar char="•"/>
            </a:pPr>
            <a:r>
              <a:rPr lang="en-US" sz="1759" spc="17" dirty="0">
                <a:solidFill>
                  <a:srgbClr val="000000"/>
                </a:solidFill>
                <a:latin typeface="HK Grotesk Light"/>
              </a:rPr>
              <a:t>Male sex was reported across four studies as an associated factor, with only one reporting Female sex. Male sex significantly modified the association between EHA and MM patients, whilst MM females generally displayed a lower risk of EHA. </a:t>
            </a:r>
          </a:p>
          <a:p>
            <a:pPr>
              <a:lnSpc>
                <a:spcPts val="2287"/>
              </a:lnSpc>
            </a:pPr>
            <a:endParaRPr lang="en-US" sz="1759" spc="17" dirty="0">
              <a:solidFill>
                <a:srgbClr val="000000"/>
              </a:solidFill>
              <a:latin typeface="HK Grotesk Light"/>
            </a:endParaRPr>
          </a:p>
          <a:p>
            <a:pPr marL="379872" lvl="1" indent="-189936">
              <a:lnSpc>
                <a:spcPts val="2287"/>
              </a:lnSpc>
              <a:buFont typeface="Arial"/>
              <a:buChar char="•"/>
            </a:pPr>
            <a:r>
              <a:rPr lang="en-US" sz="1759" spc="17" dirty="0">
                <a:solidFill>
                  <a:srgbClr val="000000"/>
                </a:solidFill>
                <a:latin typeface="HK Grotesk Light"/>
              </a:rPr>
              <a:t>low education attainment, urban living areas and old age were all reported across three studies. All three factors displayed significant associations with MM patients in EHA settings. </a:t>
            </a:r>
          </a:p>
          <a:p>
            <a:pPr>
              <a:lnSpc>
                <a:spcPts val="2287"/>
              </a:lnSpc>
            </a:pPr>
            <a:endParaRPr lang="en-US" sz="1759" spc="17" dirty="0">
              <a:solidFill>
                <a:srgbClr val="000000"/>
              </a:solidFill>
              <a:latin typeface="HK Grotesk Light"/>
            </a:endParaRPr>
          </a:p>
          <a:p>
            <a:pPr marL="379872" lvl="1" indent="-189936">
              <a:lnSpc>
                <a:spcPts val="2287"/>
              </a:lnSpc>
              <a:buFont typeface="Arial"/>
              <a:buChar char="•"/>
            </a:pPr>
            <a:r>
              <a:rPr lang="en-US" sz="1759" spc="17" dirty="0">
                <a:solidFill>
                  <a:srgbClr val="000000"/>
                </a:solidFill>
                <a:latin typeface="HK Grotesk Light"/>
              </a:rPr>
              <a:t>A relationship was unveiled within two studies whereby younger MM patients with mental health conditions were at higher risk of EHA than older MM patients with a mental health condition. </a:t>
            </a:r>
          </a:p>
          <a:p>
            <a:pPr>
              <a:lnSpc>
                <a:spcPts val="2287"/>
              </a:lnSpc>
            </a:pPr>
            <a:endParaRPr lang="en-US" sz="1759" spc="17" dirty="0">
              <a:solidFill>
                <a:srgbClr val="000000"/>
              </a:solidFill>
              <a:latin typeface="HK Grotesk Light"/>
            </a:endParaRPr>
          </a:p>
          <a:p>
            <a:pPr marL="379872" lvl="1" indent="-189936">
              <a:lnSpc>
                <a:spcPts val="2287"/>
              </a:lnSpc>
              <a:buFont typeface="Arial"/>
              <a:buChar char="•"/>
            </a:pPr>
            <a:r>
              <a:rPr lang="en-US" sz="1759" spc="17" dirty="0">
                <a:solidFill>
                  <a:srgbClr val="000000"/>
                </a:solidFill>
                <a:latin typeface="HK Grotesk Light"/>
              </a:rPr>
              <a:t>Other factors associated with EHA of MM patients were unemployment, lack of fruit and vegetable intake (diet), exercise, BMI, smoking, and mental health.</a:t>
            </a:r>
          </a:p>
          <a:p>
            <a:pPr marL="379872" lvl="1" indent="-189936">
              <a:lnSpc>
                <a:spcPts val="2287"/>
              </a:lnSpc>
              <a:buFont typeface="Arial"/>
              <a:buChar char="•"/>
            </a:pPr>
            <a:endParaRPr lang="en-US" spc="17" dirty="0">
              <a:solidFill>
                <a:srgbClr val="000000"/>
              </a:solidFill>
              <a:latin typeface="HK Grotesk Light"/>
            </a:endParaRPr>
          </a:p>
          <a:p>
            <a:pPr marL="379872" lvl="1" indent="-189936">
              <a:lnSpc>
                <a:spcPts val="2287"/>
              </a:lnSpc>
              <a:buFont typeface="Arial"/>
              <a:buChar char="•"/>
            </a:pPr>
            <a:r>
              <a:rPr lang="en-US" sz="1760" spc="17" dirty="0">
                <a:solidFill>
                  <a:srgbClr val="000000"/>
                </a:solidFill>
                <a:latin typeface="HK Grotesk Light" panose="020B0604020202020204" charset="0"/>
              </a:rPr>
              <a:t>Prevalence </a:t>
            </a:r>
            <a:r>
              <a:rPr lang="en-GB" sz="1760" dirty="0">
                <a:solidFill>
                  <a:srgbClr val="000000"/>
                </a:solidFill>
                <a:effectLst/>
                <a:latin typeface="HK Grotesk Light" panose="020B0604020202020204" charset="0"/>
                <a:ea typeface="Calibri" panose="020F0502020204030204" pitchFamily="34" charset="0"/>
              </a:rPr>
              <a:t>rates varied between 7.8% and 87.6%. </a:t>
            </a:r>
            <a:endParaRPr lang="en-US" sz="1760" spc="17" dirty="0">
              <a:solidFill>
                <a:srgbClr val="000000"/>
              </a:solidFill>
              <a:latin typeface="HK Grotesk Light" panose="020B0604020202020204" charset="0"/>
            </a:endParaRPr>
          </a:p>
          <a:p>
            <a:pPr>
              <a:lnSpc>
                <a:spcPts val="2287"/>
              </a:lnSpc>
            </a:pPr>
            <a:endParaRPr lang="en-US" sz="1759" spc="17" dirty="0">
              <a:solidFill>
                <a:srgbClr val="000000"/>
              </a:solidFill>
              <a:latin typeface="HK Grotesk Light"/>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21347" y="9581192"/>
            <a:ext cx="7119628" cy="241343"/>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481288" y="199429"/>
            <a:ext cx="3253383" cy="169582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476193" y="8548653"/>
            <a:ext cx="2018285" cy="128803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931405" y="965527"/>
            <a:ext cx="1287024" cy="1106840"/>
          </a:xfrm>
          <a:prstGeom prst="rect">
            <a:avLst/>
          </a:prstGeom>
        </p:spPr>
      </p:pic>
      <p:sp>
        <p:nvSpPr>
          <p:cNvPr id="11" name="TextBox 11"/>
          <p:cNvSpPr txBox="1"/>
          <p:nvPr/>
        </p:nvSpPr>
        <p:spPr>
          <a:xfrm>
            <a:off x="1447800" y="1127815"/>
            <a:ext cx="9320862" cy="782265"/>
          </a:xfrm>
          <a:prstGeom prst="rect">
            <a:avLst/>
          </a:prstGeom>
        </p:spPr>
        <p:txBody>
          <a:bodyPr lIns="0" tIns="0" rIns="0" bIns="0" rtlCol="0" anchor="t">
            <a:spAutoFit/>
          </a:bodyPr>
          <a:lstStyle/>
          <a:p>
            <a:pPr>
              <a:lnSpc>
                <a:spcPts val="6107"/>
              </a:lnSpc>
            </a:pPr>
            <a:r>
              <a:rPr lang="en-US" sz="5089" dirty="0">
                <a:solidFill>
                  <a:srgbClr val="000000"/>
                </a:solidFill>
                <a:latin typeface="Anton Bold"/>
              </a:rPr>
              <a:t>RESULTS.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76010" y="7893181"/>
            <a:ext cx="4787638" cy="239381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750181" y="7893181"/>
            <a:ext cx="4787638" cy="239381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1551286" y="7893181"/>
            <a:ext cx="4787638" cy="239381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91781" y="8215014"/>
            <a:ext cx="1956095" cy="1956095"/>
          </a:xfrm>
          <a:prstGeom prst="rect">
            <a:avLst/>
          </a:prstGeom>
        </p:spPr>
      </p:pic>
      <p:pic>
        <p:nvPicPr>
          <p:cNvPr id="6" name="Picture 6"/>
          <p:cNvPicPr>
            <a:picLocks noChangeAspect="1"/>
          </p:cNvPicPr>
          <p:nvPr/>
        </p:nvPicPr>
        <p:blipFill>
          <a:blip r:embed="rId10"/>
          <a:srcRect/>
          <a:stretch>
            <a:fillRect/>
          </a:stretch>
        </p:blipFill>
        <p:spPr>
          <a:xfrm>
            <a:off x="8353765" y="8145775"/>
            <a:ext cx="1607403" cy="1685351"/>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005703" y="8215014"/>
            <a:ext cx="1878805" cy="1608727"/>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464632" y="1423328"/>
            <a:ext cx="2358422" cy="2343682"/>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39518" y="1423328"/>
            <a:ext cx="2754205" cy="2131066"/>
          </a:xfrm>
          <a:prstGeom prst="rect">
            <a:avLst/>
          </a:prstGeom>
        </p:spPr>
      </p:pic>
      <p:sp>
        <p:nvSpPr>
          <p:cNvPr id="12" name="TextBox 12"/>
          <p:cNvSpPr txBox="1"/>
          <p:nvPr/>
        </p:nvSpPr>
        <p:spPr>
          <a:xfrm>
            <a:off x="2993723" y="671571"/>
            <a:ext cx="12327489" cy="730969"/>
          </a:xfrm>
          <a:prstGeom prst="rect">
            <a:avLst/>
          </a:prstGeom>
        </p:spPr>
        <p:txBody>
          <a:bodyPr lIns="0" tIns="0" rIns="0" bIns="0" rtlCol="0" anchor="t">
            <a:spAutoFit/>
          </a:bodyPr>
          <a:lstStyle/>
          <a:p>
            <a:pPr algn="ctr">
              <a:lnSpc>
                <a:spcPts val="5742"/>
              </a:lnSpc>
            </a:pPr>
            <a:r>
              <a:rPr lang="en-US" sz="4785" dirty="0">
                <a:solidFill>
                  <a:srgbClr val="000000"/>
                </a:solidFill>
                <a:latin typeface="Anton"/>
              </a:rPr>
              <a:t>Conclusions</a:t>
            </a:r>
          </a:p>
        </p:txBody>
      </p:sp>
      <p:sp>
        <p:nvSpPr>
          <p:cNvPr id="9" name="TextBox 8">
            <a:extLst>
              <a:ext uri="{FF2B5EF4-FFF2-40B4-BE49-F238E27FC236}">
                <a16:creationId xmlns:a16="http://schemas.microsoft.com/office/drawing/2014/main" id="{764A83E0-F7E2-0105-78C2-E26543AC80BD}"/>
              </a:ext>
            </a:extLst>
          </p:cNvPr>
          <p:cNvSpPr txBox="1"/>
          <p:nvPr/>
        </p:nvSpPr>
        <p:spPr>
          <a:xfrm>
            <a:off x="3454346" y="1995004"/>
            <a:ext cx="11379308" cy="5078313"/>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HK Grotesk Light" panose="020B0604020202020204" charset="0"/>
                <a:ea typeface="Calibri" panose="020F0502020204030204" pitchFamily="34" charset="0"/>
              </a:rPr>
              <a:t>D</a:t>
            </a:r>
            <a:r>
              <a:rPr lang="en-GB" sz="1800" b="1" dirty="0">
                <a:effectLst/>
                <a:latin typeface="HK Grotesk Light" panose="020B0604020202020204" charset="0"/>
                <a:ea typeface="Calibri" panose="020F0502020204030204" pitchFamily="34" charset="0"/>
              </a:rPr>
              <a:t>eprivation, old age </a:t>
            </a:r>
            <a:r>
              <a:rPr lang="en-GB" sz="1800" dirty="0">
                <a:effectLst/>
                <a:latin typeface="HK Grotesk Light" panose="020B0604020202020204" charset="0"/>
                <a:ea typeface="Calibri" panose="020F0502020204030204" pitchFamily="34" charset="0"/>
              </a:rPr>
              <a:t>and </a:t>
            </a:r>
            <a:r>
              <a:rPr lang="en-GB" sz="1800" b="1" dirty="0">
                <a:effectLst/>
                <a:latin typeface="HK Grotesk Light" panose="020B0604020202020204" charset="0"/>
                <a:ea typeface="Calibri" panose="020F0502020204030204" pitchFamily="34" charset="0"/>
              </a:rPr>
              <a:t>male sex </a:t>
            </a:r>
            <a:r>
              <a:rPr lang="en-GB" sz="1800" dirty="0">
                <a:effectLst/>
                <a:latin typeface="HK Grotesk Light" panose="020B0604020202020204" charset="0"/>
                <a:ea typeface="Calibri" panose="020F0502020204030204" pitchFamily="34" charset="0"/>
              </a:rPr>
              <a:t>are associated with increased risk of admission.</a:t>
            </a:r>
          </a:p>
          <a:p>
            <a:endParaRPr lang="en-GB" sz="1800" dirty="0">
              <a:effectLst/>
              <a:latin typeface="HK Grotesk Light" panose="020B0604020202020204" charset="0"/>
              <a:ea typeface="Calibri" panose="020F0502020204030204" pitchFamily="34" charset="0"/>
            </a:endParaRPr>
          </a:p>
          <a:p>
            <a:pPr marL="285750" indent="-285750">
              <a:buFont typeface="Arial" panose="020B0604020202020204" pitchFamily="34" charset="0"/>
              <a:buChar char="•"/>
            </a:pPr>
            <a:r>
              <a:rPr lang="en-GB" dirty="0">
                <a:latin typeface="HK Grotesk Light" panose="020B0604020202020204" charset="0"/>
                <a:ea typeface="Calibri" panose="020F0502020204030204" pitchFamily="34" charset="0"/>
              </a:rPr>
              <a:t>S</a:t>
            </a:r>
            <a:r>
              <a:rPr lang="en-GB" sz="1800" dirty="0">
                <a:effectLst/>
                <a:latin typeface="HK Grotesk Light" panose="020B0604020202020204" charset="0"/>
                <a:ea typeface="Calibri" panose="020F0502020204030204" pitchFamily="34" charset="0"/>
              </a:rPr>
              <a:t>ome evidence to indicate a relationship between increased emergency admissions in younger multimorbid populations with mental health ailments.</a:t>
            </a:r>
          </a:p>
          <a:p>
            <a:endParaRPr lang="en-GB" sz="1800" dirty="0">
              <a:effectLst/>
              <a:latin typeface="HK Grotesk Light" panose="020B0604020202020204" charset="0"/>
              <a:ea typeface="Calibri" panose="020F0502020204030204" pitchFamily="34" charset="0"/>
            </a:endParaRPr>
          </a:p>
          <a:p>
            <a:pPr marL="285750" indent="-285750">
              <a:buFont typeface="Arial" panose="020B0604020202020204" pitchFamily="34" charset="0"/>
              <a:buChar char="•"/>
            </a:pPr>
            <a:r>
              <a:rPr lang="en-GB" dirty="0">
                <a:latin typeface="HK Grotesk Light" panose="020B0604020202020204" charset="0"/>
                <a:ea typeface="Calibri" panose="020F0502020204030204" pitchFamily="34" charset="0"/>
              </a:rPr>
              <a:t>E</a:t>
            </a:r>
            <a:r>
              <a:rPr lang="en-GB" sz="1800" dirty="0">
                <a:effectLst/>
                <a:latin typeface="HK Grotesk Light" panose="020B0604020202020204" charset="0"/>
                <a:ea typeface="Calibri" panose="020F0502020204030204" pitchFamily="34" charset="0"/>
              </a:rPr>
              <a:t>vidence suggested associations between smoking, diet low in fruit and vegetable intake, physical inactivity, BMI &gt; 30, low education attainment, urban living areas, manual social class, and an increased risk of multimorbid emergency hospital admissions. </a:t>
            </a:r>
          </a:p>
          <a:p>
            <a:endParaRPr lang="en-GB" sz="1800" dirty="0">
              <a:effectLst/>
              <a:latin typeface="HK Grotesk Light" panose="020B0604020202020204" charset="0"/>
              <a:ea typeface="Calibri" panose="020F0502020204030204" pitchFamily="34" charset="0"/>
            </a:endParaRPr>
          </a:p>
          <a:p>
            <a:pPr marL="285750" indent="-285750">
              <a:buFont typeface="Arial" panose="020B0604020202020204" pitchFamily="34" charset="0"/>
              <a:buChar char="•"/>
            </a:pPr>
            <a:r>
              <a:rPr lang="en-GB" sz="1800" dirty="0">
                <a:effectLst/>
                <a:latin typeface="HK Grotesk Light" panose="020B0604020202020204" charset="0"/>
                <a:ea typeface="Calibri" panose="020F0502020204030204" pitchFamily="34" charset="0"/>
              </a:rPr>
              <a:t>Evidence was unclear surrounding income, living arrangements, homelessness, and ethnicity across studies</a:t>
            </a:r>
            <a:r>
              <a:rPr lang="en-GB" dirty="0">
                <a:latin typeface="HK Grotesk Light" panose="020B0604020202020204" charset="0"/>
                <a:ea typeface="Calibri" panose="020F0502020204030204" pitchFamily="34" charset="0"/>
              </a:rPr>
              <a:t>.</a:t>
            </a:r>
          </a:p>
          <a:p>
            <a:endParaRPr lang="en-GB" sz="1800" dirty="0">
              <a:effectLst/>
              <a:latin typeface="HK Grotesk Light" panose="020B0604020202020204" charset="0"/>
              <a:ea typeface="Calibri" panose="020F0502020204030204" pitchFamily="34" charset="0"/>
            </a:endParaRPr>
          </a:p>
          <a:p>
            <a:pPr marL="285750" indent="-285750">
              <a:buFont typeface="Arial" panose="020B0604020202020204" pitchFamily="34" charset="0"/>
              <a:buChar char="•"/>
            </a:pPr>
            <a:r>
              <a:rPr lang="en-GB" sz="1800" dirty="0">
                <a:effectLst/>
                <a:latin typeface="HK Grotesk Light" panose="020B0604020202020204" charset="0"/>
                <a:ea typeface="Calibri" panose="020F0502020204030204" pitchFamily="34" charset="0"/>
              </a:rPr>
              <a:t>Strategies to reduce emergency admission of multimorbid patients alongside improved care and treatment can be more effective when accounting for how people live and work.</a:t>
            </a:r>
          </a:p>
          <a:p>
            <a:endParaRPr lang="en-GB" sz="1800" dirty="0">
              <a:effectLst/>
              <a:latin typeface="HK Grotesk Light" panose="020B0604020202020204" charset="0"/>
              <a:ea typeface="Calibri" panose="020F0502020204030204" pitchFamily="34" charset="0"/>
            </a:endParaRPr>
          </a:p>
          <a:p>
            <a:pPr marL="285750" indent="-285750">
              <a:buFont typeface="Arial" panose="020B0604020202020204" pitchFamily="34" charset="0"/>
              <a:buChar char="•"/>
            </a:pPr>
            <a:r>
              <a:rPr lang="en-GB" sz="1800" kern="100" dirty="0">
                <a:effectLst/>
                <a:latin typeface="HK Grotesk Light" panose="020B0604020202020204" charset="0"/>
                <a:ea typeface="Calibri" panose="020F0502020204030204" pitchFamily="34" charset="0"/>
                <a:cs typeface="Times New Roman" panose="02020603050405020304" pitchFamily="18" charset="0"/>
              </a:rPr>
              <a:t>Future research must abide by a core set of conditions that are measured in relation to social determinants of health when investigating multimorbidity within emergency admission data to enable better comparability between research. </a:t>
            </a:r>
          </a:p>
          <a:p>
            <a:pPr marL="285750" indent="-285750">
              <a:buFont typeface="Arial" panose="020B0604020202020204" pitchFamily="34" charset="0"/>
              <a:buChar char="•"/>
            </a:pP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1450</Words>
  <Application>Microsoft Office PowerPoint</Application>
  <PresentationFormat>Custom</PresentationFormat>
  <Paragraphs>122</Paragraphs>
  <Slides>12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Intro Rust</vt:lpstr>
      <vt:lpstr>Poppins Medium Bold</vt:lpstr>
      <vt:lpstr>Archivo Black Bold</vt:lpstr>
      <vt:lpstr>Intro Rust Bold</vt:lpstr>
      <vt:lpstr>Poppins Medium</vt:lpstr>
      <vt:lpstr>Anton</vt:lpstr>
      <vt:lpstr>HK Grotesk Light Bold Italics</vt:lpstr>
      <vt:lpstr>Poppins Light Bold</vt:lpstr>
      <vt:lpstr>HK Grotesk Light Bold</vt:lpstr>
      <vt:lpstr>Arial</vt:lpstr>
      <vt:lpstr>HK Grotesk Light</vt:lpstr>
      <vt:lpstr>Anton Bold</vt:lpstr>
      <vt:lpstr>TS Tarek Black Bold</vt:lpstr>
      <vt:lpstr>Calibri</vt:lpstr>
      <vt:lpstr>Aharoni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Multimorbidity Clustering to Inform More Equitable Health and Social Care</dc:title>
  <dc:creator>Sam Meredith</dc:creator>
  <cp:lastModifiedBy>Sam Meredith</cp:lastModifiedBy>
  <cp:revision>3</cp:revision>
  <dcterms:created xsi:type="dcterms:W3CDTF">2006-08-16T00:00:00Z</dcterms:created>
  <dcterms:modified xsi:type="dcterms:W3CDTF">2024-06-04T11:02:31Z</dcterms:modified>
  <dc:identifier>DAFUROKWjOs</dc:identifier>
</cp:coreProperties>
</file>