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Lst>
  <p:notesMasterIdLst>
    <p:notesMasterId r:id="rId25"/>
  </p:notesMasterIdLst>
  <p:handoutMasterIdLst>
    <p:handoutMasterId r:id="rId26"/>
  </p:handoutMasterIdLst>
  <p:sldIdLst>
    <p:sldId id="256" r:id="rId2"/>
    <p:sldId id="290" r:id="rId3"/>
    <p:sldId id="271" r:id="rId4"/>
    <p:sldId id="272" r:id="rId5"/>
    <p:sldId id="273" r:id="rId6"/>
    <p:sldId id="277" r:id="rId7"/>
    <p:sldId id="266" r:id="rId8"/>
    <p:sldId id="274" r:id="rId9"/>
    <p:sldId id="275" r:id="rId10"/>
    <p:sldId id="265" r:id="rId11"/>
    <p:sldId id="267" r:id="rId12"/>
    <p:sldId id="291" r:id="rId13"/>
    <p:sldId id="280" r:id="rId14"/>
    <p:sldId id="283" r:id="rId15"/>
    <p:sldId id="284" r:id="rId16"/>
    <p:sldId id="270" r:id="rId17"/>
    <p:sldId id="279" r:id="rId18"/>
    <p:sldId id="286" r:id="rId19"/>
    <p:sldId id="287" r:id="rId20"/>
    <p:sldId id="292" r:id="rId21"/>
    <p:sldId id="289" r:id="rId22"/>
    <p:sldId id="285" r:id="rId23"/>
    <p:sldId id="258" r:id="rId24"/>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slide" id="{B6FED178-9A1F-4627-BBEF-FE65ABF0480E}">
          <p14:sldIdLst>
            <p14:sldId id="256"/>
            <p14:sldId id="290"/>
            <p14:sldId id="271"/>
            <p14:sldId id="272"/>
            <p14:sldId id="273"/>
            <p14:sldId id="277"/>
            <p14:sldId id="266"/>
            <p14:sldId id="274"/>
            <p14:sldId id="275"/>
            <p14:sldId id="265"/>
            <p14:sldId id="267"/>
            <p14:sldId id="291"/>
            <p14:sldId id="280"/>
            <p14:sldId id="283"/>
            <p14:sldId id="284"/>
            <p14:sldId id="270"/>
            <p14:sldId id="279"/>
            <p14:sldId id="286"/>
            <p14:sldId id="287"/>
            <p14:sldId id="292"/>
            <p14:sldId id="289"/>
            <p14:sldId id="285"/>
            <p14:sldId id="258"/>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3E72"/>
    <a:srgbClr val="EA5D4E"/>
    <a:srgbClr val="2EA9B0"/>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786" autoAdjust="0"/>
    <p:restoredTop sz="78405" autoAdjust="0"/>
  </p:normalViewPr>
  <p:slideViewPr>
    <p:cSldViewPr snapToGrid="0" snapToObjects="1">
      <p:cViewPr varScale="1">
        <p:scale>
          <a:sx n="68" d="100"/>
          <a:sy n="68" d="100"/>
        </p:scale>
        <p:origin x="1386" y="1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F98C3920-CDA3-45F5-B6B8-AFEFC38ED47F}" type="datetimeFigureOut">
              <a:rPr lang="en-GB" smtClean="0"/>
              <a:t>04/06/2024</a:t>
            </a:fld>
            <a:endParaRPr lang="en-GB" dirty="0"/>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51647CC0-DDB5-4B1D-9EBD-805DD6558F44}" type="slidenum">
              <a:rPr lang="en-GB" smtClean="0"/>
              <a:t>‹#›</a:t>
            </a:fld>
            <a:endParaRPr lang="en-GB" dirty="0"/>
          </a:p>
        </p:txBody>
      </p:sp>
    </p:spTree>
    <p:extLst>
      <p:ext uri="{BB962C8B-B14F-4D97-AF65-F5344CB8AC3E}">
        <p14:creationId xmlns:p14="http://schemas.microsoft.com/office/powerpoint/2010/main" val="34497274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B94BD071-CC78-4111-81C5-F25E97E54C92}" type="datetimeFigureOut">
              <a:rPr lang="en-GB" smtClean="0"/>
              <a:t>04/06/2024</a:t>
            </a:fld>
            <a:endParaRPr lang="en-GB" dirty="0"/>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B2F04370-D917-4619-B5FF-E719CF5DB49F}" type="slidenum">
              <a:rPr lang="en-GB" smtClean="0"/>
              <a:t>‹#›</a:t>
            </a:fld>
            <a:endParaRPr lang="en-GB" dirty="0"/>
          </a:p>
        </p:txBody>
      </p:sp>
    </p:spTree>
    <p:extLst>
      <p:ext uri="{BB962C8B-B14F-4D97-AF65-F5344CB8AC3E}">
        <p14:creationId xmlns:p14="http://schemas.microsoft.com/office/powerpoint/2010/main" val="262898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2376604c0aa_0_2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 name="Google Shape;187;g2376604c0aa_0_25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0" dirty="0"/>
              <a:t>The NIHR  is funded by the Department of Health and Social Care. They work in partnership with NHS, universities, local government, other research funders, patients and the public to enable and deliver world-leading health and social care research that improves people's health and wellbeing and promotes economic growth.</a:t>
            </a:r>
            <a:endParaRPr b="0" dirty="0"/>
          </a:p>
        </p:txBody>
      </p:sp>
      <p:sp>
        <p:nvSpPr>
          <p:cNvPr id="188" name="Google Shape;188;g2376604c0aa_0_25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a:t>
            </a:fld>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INISIGHT Programme North West includes 4 higher education institutions and is led by the University of Central Lancashire</a:t>
            </a:r>
          </a:p>
        </p:txBody>
      </p:sp>
      <p:sp>
        <p:nvSpPr>
          <p:cNvPr id="4" name="Slide Number Placeholder 3"/>
          <p:cNvSpPr>
            <a:spLocks noGrp="1"/>
          </p:cNvSpPr>
          <p:nvPr>
            <p:ph type="sldNum" sz="quarter" idx="5"/>
          </p:nvPr>
        </p:nvSpPr>
        <p:spPr/>
        <p:txBody>
          <a:bodyPr/>
          <a:lstStyle/>
          <a:p>
            <a:fld id="{B2F04370-D917-4619-B5FF-E719CF5DB49F}" type="slidenum">
              <a:rPr lang="en-GB" smtClean="0"/>
              <a:t>12</a:t>
            </a:fld>
            <a:endParaRPr lang="en-GB" dirty="0"/>
          </a:p>
        </p:txBody>
      </p:sp>
    </p:spTree>
    <p:extLst>
      <p:ext uri="{BB962C8B-B14F-4D97-AF65-F5344CB8AC3E}">
        <p14:creationId xmlns:p14="http://schemas.microsoft.com/office/powerpoint/2010/main" val="13157644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INSIGHT NW programme includes over 30 partner organisations who are dedicated to developing and delivering research that is relevant to the local, regional, national and global context</a:t>
            </a:r>
          </a:p>
          <a:p>
            <a:endParaRPr lang="en-GB" dirty="0"/>
          </a:p>
          <a:p>
            <a:r>
              <a:rPr lang="en-GB" dirty="0"/>
              <a:t>This number reflects those who we were able to contact prior to the launch, but we are actively working to engage all health and social care organisations in the NW </a:t>
            </a:r>
          </a:p>
          <a:p>
            <a:endParaRPr lang="en-GB" dirty="0"/>
          </a:p>
          <a:p>
            <a:r>
              <a:rPr lang="en-GB" dirty="0"/>
              <a:t>If you don’t see your employing organisation, you are still eligible to apply.</a:t>
            </a:r>
          </a:p>
        </p:txBody>
      </p:sp>
      <p:sp>
        <p:nvSpPr>
          <p:cNvPr id="4" name="Slide Number Placeholder 3"/>
          <p:cNvSpPr>
            <a:spLocks noGrp="1"/>
          </p:cNvSpPr>
          <p:nvPr>
            <p:ph type="sldNum" sz="quarter" idx="5"/>
          </p:nvPr>
        </p:nvSpPr>
        <p:spPr/>
        <p:txBody>
          <a:bodyPr/>
          <a:lstStyle/>
          <a:p>
            <a:fld id="{B2F04370-D917-4619-B5FF-E719CF5DB49F}" type="slidenum">
              <a:rPr lang="en-GB" smtClean="0"/>
              <a:t>13</a:t>
            </a:fld>
            <a:endParaRPr lang="en-GB" dirty="0"/>
          </a:p>
        </p:txBody>
      </p:sp>
    </p:spTree>
    <p:extLst>
      <p:ext uri="{BB962C8B-B14F-4D97-AF65-F5344CB8AC3E}">
        <p14:creationId xmlns:p14="http://schemas.microsoft.com/office/powerpoint/2010/main" val="10320614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2F04370-D917-4619-B5FF-E719CF5DB49F}" type="slidenum">
              <a:rPr lang="en-GB" smtClean="0"/>
              <a:t>14</a:t>
            </a:fld>
            <a:endParaRPr lang="en-GB" dirty="0"/>
          </a:p>
        </p:txBody>
      </p:sp>
    </p:spTree>
    <p:extLst>
      <p:ext uri="{BB962C8B-B14F-4D97-AF65-F5344CB8AC3E}">
        <p14:creationId xmlns:p14="http://schemas.microsoft.com/office/powerpoint/2010/main" val="22327493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Master’s Network Meetings Biannual (May and December</a:t>
            </a:r>
          </a:p>
          <a:p>
            <a:r>
              <a:rPr lang="en-GB" dirty="0"/>
              <a:t>Annual Student-led conference - September</a:t>
            </a:r>
          </a:p>
        </p:txBody>
      </p:sp>
      <p:sp>
        <p:nvSpPr>
          <p:cNvPr id="4" name="Slide Number Placeholder 3"/>
          <p:cNvSpPr>
            <a:spLocks noGrp="1"/>
          </p:cNvSpPr>
          <p:nvPr>
            <p:ph type="sldNum" sz="quarter" idx="5"/>
          </p:nvPr>
        </p:nvSpPr>
        <p:spPr/>
        <p:txBody>
          <a:bodyPr/>
          <a:lstStyle/>
          <a:p>
            <a:fld id="{B2F04370-D917-4619-B5FF-E719CF5DB49F}" type="slidenum">
              <a:rPr lang="en-GB" smtClean="0"/>
              <a:t>15</a:t>
            </a:fld>
            <a:endParaRPr lang="en-GB" dirty="0"/>
          </a:p>
        </p:txBody>
      </p:sp>
    </p:spTree>
    <p:extLst>
      <p:ext uri="{BB962C8B-B14F-4D97-AF65-F5344CB8AC3E}">
        <p14:creationId xmlns:p14="http://schemas.microsoft.com/office/powerpoint/2010/main" val="22085687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Line manager support is not a pre-requisite of application, as we are aware the timeline for applications is tight and negotiating with employers may take time – however, if you are successful at interview, it will be a condition of the offer</a:t>
            </a:r>
          </a:p>
          <a:p>
            <a:endParaRPr lang="en-GB" dirty="0"/>
          </a:p>
          <a:p>
            <a:r>
              <a:rPr lang="en-GB" dirty="0"/>
              <a:t>The same principles apply to the references and we suggest you begin these discussions early to ensure you meet the appointment criteria</a:t>
            </a:r>
          </a:p>
        </p:txBody>
      </p:sp>
      <p:sp>
        <p:nvSpPr>
          <p:cNvPr id="4" name="Slide Number Placeholder 3"/>
          <p:cNvSpPr>
            <a:spLocks noGrp="1"/>
          </p:cNvSpPr>
          <p:nvPr>
            <p:ph type="sldNum" sz="quarter" idx="5"/>
          </p:nvPr>
        </p:nvSpPr>
        <p:spPr/>
        <p:txBody>
          <a:bodyPr/>
          <a:lstStyle/>
          <a:p>
            <a:fld id="{B2F04370-D917-4619-B5FF-E719CF5DB49F}" type="slidenum">
              <a:rPr lang="en-GB" smtClean="0"/>
              <a:t>19</a:t>
            </a:fld>
            <a:endParaRPr lang="en-GB" dirty="0"/>
          </a:p>
        </p:txBody>
      </p:sp>
    </p:spTree>
    <p:extLst>
      <p:ext uri="{BB962C8B-B14F-4D97-AF65-F5344CB8AC3E}">
        <p14:creationId xmlns:p14="http://schemas.microsoft.com/office/powerpoint/2010/main" val="14844977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02.05.2024</a:t>
            </a:r>
          </a:p>
          <a:p>
            <a:r>
              <a:rPr lang="en-GB" dirty="0"/>
              <a:t>https://www.net-paid.com/NHS-Band-5-Pay.php </a:t>
            </a:r>
          </a:p>
          <a:p>
            <a:r>
              <a:rPr lang="en-GB" dirty="0"/>
              <a:t>From 1st April 2023 (with 2023/24 NHS pay rise of 5%), the annual salary for a Band 5 on the 1st pay point is £28,407. This is £2,367.25 a month before deductions. A person on this NHS pay point has to pay £131.93 a month of National Insurance, £196.48 a month NHS Pension contributions (from 1st April 2024) and £224.65 a month Income Tax. This makes their net (take home) pay </a:t>
            </a:r>
            <a:r>
              <a:rPr lang="en-GB" b="1" dirty="0"/>
              <a:t>£1,814.19 </a:t>
            </a:r>
            <a:r>
              <a:rPr lang="en-GB" dirty="0"/>
              <a:t>a month. – this is wrong as the NI has reduced</a:t>
            </a:r>
          </a:p>
          <a:p>
            <a:endParaRPr lang="en-GB" dirty="0"/>
          </a:p>
          <a:p>
            <a:r>
              <a:rPr lang="en-GB" dirty="0"/>
              <a:t>Stipend £19,237</a:t>
            </a:r>
          </a:p>
          <a:p>
            <a:r>
              <a:rPr lang="en-GB" dirty="0"/>
              <a:t>https://community.hmrc.gov.uk/customerforums/sa/80e9e6f4-d845-ee11-a81c-00224800536f stipend not taxable and not to be included in tax return</a:t>
            </a:r>
          </a:p>
          <a:p>
            <a:r>
              <a:rPr lang="en-GB" dirty="0"/>
              <a:t>https://www.gov.uk/income-tax-rates#:~:text=Your%20tax%2Dfree%20Personal%20Allowance,income%20is%20over%20%C2%A3100%2C000. Personal tax free allowance £12,570</a:t>
            </a:r>
          </a:p>
          <a:p>
            <a:endParaRPr lang="en-GB" dirty="0"/>
          </a:p>
          <a:p>
            <a:r>
              <a:rPr lang="en-GB" dirty="0"/>
              <a:t>0.6FTE</a:t>
            </a:r>
          </a:p>
          <a:p>
            <a:endParaRPr lang="en-GB" dirty="0"/>
          </a:p>
        </p:txBody>
      </p:sp>
      <p:sp>
        <p:nvSpPr>
          <p:cNvPr id="4" name="Slide Number Placeholder 3"/>
          <p:cNvSpPr>
            <a:spLocks noGrp="1"/>
          </p:cNvSpPr>
          <p:nvPr>
            <p:ph type="sldNum" sz="quarter" idx="5"/>
          </p:nvPr>
        </p:nvSpPr>
        <p:spPr/>
        <p:txBody>
          <a:bodyPr/>
          <a:lstStyle/>
          <a:p>
            <a:fld id="{2F0757DD-CFA4-4B67-838D-5327D5E9D40B}" type="slidenum">
              <a:rPr lang="en-GB" smtClean="0"/>
              <a:t>20</a:t>
            </a:fld>
            <a:endParaRPr lang="en-GB" dirty="0"/>
          </a:p>
        </p:txBody>
      </p:sp>
    </p:spTree>
    <p:extLst>
      <p:ext uri="{BB962C8B-B14F-4D97-AF65-F5344CB8AC3E}">
        <p14:creationId xmlns:p14="http://schemas.microsoft.com/office/powerpoint/2010/main" val="12781128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2F04370-D917-4619-B5FF-E719CF5DB49F}" type="slidenum">
              <a:rPr lang="en-GB" smtClean="0"/>
              <a:t>22</a:t>
            </a:fld>
            <a:endParaRPr lang="en-GB" dirty="0"/>
          </a:p>
        </p:txBody>
      </p:sp>
    </p:spTree>
    <p:extLst>
      <p:ext uri="{BB962C8B-B14F-4D97-AF65-F5344CB8AC3E}">
        <p14:creationId xmlns:p14="http://schemas.microsoft.com/office/powerpoint/2010/main" val="27903264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 name="Google Shape;19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0" dirty="0"/>
              <a:t>They have a number of workstreams</a:t>
            </a:r>
          </a:p>
          <a:p>
            <a:pPr marL="0" marR="0" lvl="0" indent="0" algn="l" rtl="0">
              <a:lnSpc>
                <a:spcPct val="100000"/>
              </a:lnSpc>
              <a:spcBef>
                <a:spcPts val="0"/>
              </a:spcBef>
              <a:spcAft>
                <a:spcPts val="0"/>
              </a:spcAft>
              <a:buClr>
                <a:schemeClr val="dk1"/>
              </a:buClr>
              <a:buSzPts val="1200"/>
              <a:buFont typeface="Calibri"/>
              <a:buNone/>
            </a:pPr>
            <a:r>
              <a:rPr lang="en-GB" b="0" dirty="0"/>
              <a:t>Funding research</a:t>
            </a:r>
          </a:p>
          <a:p>
            <a:pPr marL="0" marR="0" lvl="0" indent="0" algn="l" rtl="0">
              <a:lnSpc>
                <a:spcPct val="100000"/>
              </a:lnSpc>
              <a:spcBef>
                <a:spcPts val="0"/>
              </a:spcBef>
              <a:spcAft>
                <a:spcPts val="0"/>
              </a:spcAft>
              <a:buClr>
                <a:schemeClr val="dk1"/>
              </a:buClr>
              <a:buSzPts val="1200"/>
              <a:buFont typeface="Calibri"/>
              <a:buNone/>
            </a:pPr>
            <a:r>
              <a:rPr lang="en-GB" b="0" dirty="0"/>
              <a:t>Involving those affected by the research in its development</a:t>
            </a:r>
          </a:p>
          <a:p>
            <a:pPr marL="0" marR="0" lvl="0" indent="0" algn="l" rtl="0">
              <a:lnSpc>
                <a:spcPct val="100000"/>
              </a:lnSpc>
              <a:spcBef>
                <a:spcPts val="0"/>
              </a:spcBef>
              <a:spcAft>
                <a:spcPts val="0"/>
              </a:spcAft>
              <a:buClr>
                <a:schemeClr val="dk1"/>
              </a:buClr>
              <a:buSzPts val="1200"/>
              <a:buFont typeface="Calibri"/>
              <a:buNone/>
            </a:pPr>
            <a:r>
              <a:rPr lang="en-GB" b="0" dirty="0"/>
              <a:t>And seek to attract and train people to undertake research that tackles complex issues to improve the delivery of health and social care services.</a:t>
            </a:r>
            <a:endParaRPr b="0" dirty="0"/>
          </a:p>
        </p:txBody>
      </p:sp>
      <p:sp>
        <p:nvSpPr>
          <p:cNvPr id="195" name="Google Shape;19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a:t>
            </a:fld>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 name="Google Shape;201;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The Academy is the specific arm of the NIHR infrastructure, which is responsible for the development and coordination of academic training, and career development. </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They coordinate national research training, manage national competitive funding streams such as the Pre-doctoral and doctoral fellowships.</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Their activities fall under the broad term of Research Capacity development.</a:t>
            </a:r>
            <a:br>
              <a:rPr lang="en-GB" dirty="0"/>
            </a:br>
            <a:endParaRPr dirty="0"/>
          </a:p>
        </p:txBody>
      </p:sp>
      <p:sp>
        <p:nvSpPr>
          <p:cNvPr id="202" name="Google Shape;202;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5</a:t>
            </a:fld>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Research Capacity Building has been defined as…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3D3D3D"/>
                </a:solidFill>
              </a:rPr>
              <a:t>“…enhancing the abilities of </a:t>
            </a:r>
            <a:r>
              <a:rPr lang="en-GB" sz="1400" b="1" dirty="0">
                <a:solidFill>
                  <a:schemeClr val="accent1">
                    <a:lumMod val="75000"/>
                  </a:schemeClr>
                </a:solidFill>
              </a:rPr>
              <a:t>individuals</a:t>
            </a:r>
            <a:r>
              <a:rPr lang="en-GB" dirty="0"/>
              <a:t>, </a:t>
            </a:r>
            <a:r>
              <a:rPr lang="en-GB" sz="1400" b="1" dirty="0">
                <a:solidFill>
                  <a:schemeClr val="accent2">
                    <a:lumMod val="75000"/>
                  </a:schemeClr>
                </a:solidFill>
              </a:rPr>
              <a:t>organisations</a:t>
            </a:r>
            <a:r>
              <a:rPr lang="en-GB" dirty="0"/>
              <a:t> </a:t>
            </a:r>
            <a:r>
              <a:rPr lang="en-GB" dirty="0">
                <a:solidFill>
                  <a:srgbClr val="3D3D3D"/>
                </a:solidFill>
              </a:rPr>
              <a:t>and</a:t>
            </a:r>
            <a:r>
              <a:rPr lang="en-GB" dirty="0"/>
              <a:t> </a:t>
            </a:r>
            <a:r>
              <a:rPr lang="en-GB" sz="1400" b="1" dirty="0">
                <a:solidFill>
                  <a:schemeClr val="accent4">
                    <a:lumMod val="50000"/>
                  </a:schemeClr>
                </a:solidFill>
              </a:rPr>
              <a:t>systems</a:t>
            </a:r>
            <a:r>
              <a:rPr lang="en-GB" dirty="0"/>
              <a:t> </a:t>
            </a:r>
            <a:r>
              <a:rPr lang="en-GB" dirty="0">
                <a:solidFill>
                  <a:srgbClr val="3D3D3D"/>
                </a:solidFill>
              </a:rPr>
              <a:t>to undertake and disseminate high quality research efficiently and effectively”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rgbClr val="3D3D3D"/>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term Research Capacity describes the sum of capabilities of individuals and organisations to carry out this research.  </a:t>
            </a:r>
          </a:p>
          <a:p>
            <a:endParaRPr lang="en-GB" dirty="0"/>
          </a:p>
          <a:p>
            <a:r>
              <a:rPr lang="en-GB" dirty="0"/>
              <a:t>The ultimate aim of applied health research is to </a:t>
            </a:r>
            <a:r>
              <a:rPr lang="en-GB" b="1" dirty="0"/>
              <a:t>increase the evidence base, inform practice and improve outcomes for patients and service users</a:t>
            </a:r>
            <a:r>
              <a:rPr lang="en-GB" dirty="0"/>
              <a:t>.  </a:t>
            </a:r>
          </a:p>
          <a:p>
            <a:endParaRPr lang="en-GB" dirty="0"/>
          </a:p>
          <a:p>
            <a:r>
              <a:rPr lang="en-GB" dirty="0"/>
              <a:t>To achieve this, we require a workforce equipped with the knowledge and skills to undertake high quality research.</a:t>
            </a:r>
          </a:p>
          <a:p>
            <a:endParaRPr lang="en-GB" dirty="0"/>
          </a:p>
          <a:p>
            <a:r>
              <a:rPr lang="en-GB" dirty="0"/>
              <a:t>A number of factors can affect research capacity including lack of equipment, lack of resources, lack of skills, and capacity (in this context time and staffing levels).</a:t>
            </a:r>
          </a:p>
          <a:p>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B2F04370-D917-4619-B5FF-E719CF5DB49F}" type="slidenum">
              <a:rPr lang="en-GB" smtClean="0"/>
              <a:t>6</a:t>
            </a:fld>
            <a:endParaRPr lang="en-GB" dirty="0"/>
          </a:p>
        </p:txBody>
      </p:sp>
    </p:spTree>
    <p:extLst>
      <p:ext uri="{BB962C8B-B14F-4D97-AF65-F5344CB8AC3E}">
        <p14:creationId xmlns:p14="http://schemas.microsoft.com/office/powerpoint/2010/main" val="41017966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But why do we have this national focus on research capacity building?</a:t>
            </a:r>
          </a:p>
          <a:p>
            <a:endParaRPr lang="en-GB" dirty="0"/>
          </a:p>
          <a:p>
            <a:r>
              <a:rPr lang="en-GB" dirty="0"/>
              <a:t>IT’s because it’s important that decisions about health and social care provision should be based on the best available, current, valid and relevant evidence. </a:t>
            </a:r>
          </a:p>
          <a:p>
            <a:endParaRPr lang="en-GB" dirty="0"/>
          </a:p>
          <a:p>
            <a:r>
              <a:rPr lang="en-GB" dirty="0"/>
              <a:t>The most recent definition of EBP suggests that practitioners should draw on 4 sources of information, their patients individual circumstances, their expertise, context-specific information from their service, and research evidence.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Evidence demonstrates that Professionals who utilise evidence in their practice, and  institutions with a positive research culture, deliver services to a high standard</a:t>
            </a:r>
          </a:p>
        </p:txBody>
      </p:sp>
      <p:sp>
        <p:nvSpPr>
          <p:cNvPr id="4" name="Slide Number Placeholder 3"/>
          <p:cNvSpPr>
            <a:spLocks noGrp="1"/>
          </p:cNvSpPr>
          <p:nvPr>
            <p:ph type="sldNum" sz="quarter" idx="5"/>
          </p:nvPr>
        </p:nvSpPr>
        <p:spPr/>
        <p:txBody>
          <a:bodyPr/>
          <a:lstStyle/>
          <a:p>
            <a:fld id="{B2F04370-D917-4619-B5FF-E719CF5DB49F}" type="slidenum">
              <a:rPr lang="en-GB" smtClean="0"/>
              <a:t>7</a:t>
            </a:fld>
            <a:endParaRPr lang="en-GB" dirty="0"/>
          </a:p>
        </p:txBody>
      </p:sp>
    </p:spTree>
    <p:extLst>
      <p:ext uri="{BB962C8B-B14F-4D97-AF65-F5344CB8AC3E}">
        <p14:creationId xmlns:p14="http://schemas.microsoft.com/office/powerpoint/2010/main" val="28632056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H&amp;SC Professionals contribute to research in various ways, such as applying their expertise to identify the most important areas to be researched, and ensuring the research outputs are shared with the right people</a:t>
            </a:r>
          </a:p>
          <a:p>
            <a:endParaRPr lang="en-GB" dirty="0"/>
          </a:p>
          <a:p>
            <a:r>
              <a:rPr lang="en-GB" dirty="0"/>
              <a:t>their contributions increase…</a:t>
            </a:r>
          </a:p>
          <a:p>
            <a:endParaRPr lang="en-GB" dirty="0"/>
          </a:p>
          <a:p>
            <a:r>
              <a:rPr lang="en-GB" dirty="0"/>
              <a:t>Validity – trustworthiness, ensure the results are truly representative of the participants and similar individuals outside the study</a:t>
            </a:r>
          </a:p>
          <a:p>
            <a:r>
              <a:rPr lang="en-GB" dirty="0"/>
              <a:t>Impact – Ensure research is undertaken which has the potential to produce important results</a:t>
            </a:r>
          </a:p>
          <a:p>
            <a:r>
              <a:rPr lang="en-GB" dirty="0"/>
              <a:t>Relevance – ensure research is relevant and the results can be applied to those who access services</a:t>
            </a:r>
          </a:p>
        </p:txBody>
      </p:sp>
      <p:sp>
        <p:nvSpPr>
          <p:cNvPr id="4" name="Slide Number Placeholder 3"/>
          <p:cNvSpPr>
            <a:spLocks noGrp="1"/>
          </p:cNvSpPr>
          <p:nvPr>
            <p:ph type="sldNum" sz="quarter" idx="5"/>
          </p:nvPr>
        </p:nvSpPr>
        <p:spPr/>
        <p:txBody>
          <a:bodyPr/>
          <a:lstStyle/>
          <a:p>
            <a:fld id="{B2F04370-D917-4619-B5FF-E719CF5DB49F}" type="slidenum">
              <a:rPr lang="en-GB" smtClean="0"/>
              <a:t>8</a:t>
            </a:fld>
            <a:endParaRPr lang="en-GB" dirty="0"/>
          </a:p>
        </p:txBody>
      </p:sp>
    </p:spTree>
    <p:extLst>
      <p:ext uri="{BB962C8B-B14F-4D97-AF65-F5344CB8AC3E}">
        <p14:creationId xmlns:p14="http://schemas.microsoft.com/office/powerpoint/2010/main" val="24538251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research shows that people get into research for numerous reasons, whether it is a previous good experience with research, at undergraduate, or in practice, or simply if you have been practicing for a while and noticed areas that need improvement.</a:t>
            </a:r>
          </a:p>
          <a:p>
            <a:endParaRPr lang="en-GB" dirty="0"/>
          </a:p>
          <a:p>
            <a:r>
              <a:rPr lang="en-GB" dirty="0"/>
              <a:t>People are motivated to undertake research for a variety of reasons, and they need opportunities that are realistic and suitable for their experience and career stage.</a:t>
            </a:r>
          </a:p>
        </p:txBody>
      </p:sp>
      <p:sp>
        <p:nvSpPr>
          <p:cNvPr id="4" name="Slide Number Placeholder 3"/>
          <p:cNvSpPr>
            <a:spLocks noGrp="1"/>
          </p:cNvSpPr>
          <p:nvPr>
            <p:ph type="sldNum" sz="quarter" idx="5"/>
          </p:nvPr>
        </p:nvSpPr>
        <p:spPr/>
        <p:txBody>
          <a:bodyPr/>
          <a:lstStyle/>
          <a:p>
            <a:fld id="{B2F04370-D917-4619-B5FF-E719CF5DB49F}" type="slidenum">
              <a:rPr lang="en-GB" smtClean="0"/>
              <a:t>9</a:t>
            </a:fld>
            <a:endParaRPr lang="en-GB" dirty="0"/>
          </a:p>
        </p:txBody>
      </p:sp>
    </p:spTree>
    <p:extLst>
      <p:ext uri="{BB962C8B-B14F-4D97-AF65-F5344CB8AC3E}">
        <p14:creationId xmlns:p14="http://schemas.microsoft.com/office/powerpoint/2010/main" val="8636471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Despite the evidence acknowledging that having people and institutions who are research active, research has shown that opportunities to engage in research are not equitably dispersed across the health and social care workforce. </a:t>
            </a:r>
          </a:p>
        </p:txBody>
      </p:sp>
      <p:sp>
        <p:nvSpPr>
          <p:cNvPr id="4" name="Slide Number Placeholder 3"/>
          <p:cNvSpPr>
            <a:spLocks noGrp="1"/>
          </p:cNvSpPr>
          <p:nvPr>
            <p:ph type="sldNum" sz="quarter" idx="5"/>
          </p:nvPr>
        </p:nvSpPr>
        <p:spPr/>
        <p:txBody>
          <a:bodyPr/>
          <a:lstStyle/>
          <a:p>
            <a:fld id="{B2F04370-D917-4619-B5FF-E719CF5DB49F}" type="slidenum">
              <a:rPr lang="en-GB" smtClean="0"/>
              <a:t>10</a:t>
            </a:fld>
            <a:endParaRPr lang="en-GB" dirty="0"/>
          </a:p>
        </p:txBody>
      </p:sp>
    </p:spTree>
    <p:extLst>
      <p:ext uri="{BB962C8B-B14F-4D97-AF65-F5344CB8AC3E}">
        <p14:creationId xmlns:p14="http://schemas.microsoft.com/office/powerpoint/2010/main" val="34747359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the Academy have launched The INSIGHT programme to address that inequity…. Through the collaborative delivery of engagement and masters student programmes to inspire people to engage in research and implement it in their practice</a:t>
            </a:r>
          </a:p>
        </p:txBody>
      </p:sp>
      <p:sp>
        <p:nvSpPr>
          <p:cNvPr id="4" name="Slide Number Placeholder 3"/>
          <p:cNvSpPr>
            <a:spLocks noGrp="1"/>
          </p:cNvSpPr>
          <p:nvPr>
            <p:ph type="sldNum" sz="quarter" idx="5"/>
          </p:nvPr>
        </p:nvSpPr>
        <p:spPr/>
        <p:txBody>
          <a:bodyPr/>
          <a:lstStyle/>
          <a:p>
            <a:fld id="{B2F04370-D917-4619-B5FF-E719CF5DB49F}" type="slidenum">
              <a:rPr lang="en-GB" smtClean="0"/>
              <a:t>11</a:t>
            </a:fld>
            <a:endParaRPr lang="en-GB" dirty="0"/>
          </a:p>
        </p:txBody>
      </p:sp>
    </p:spTree>
    <p:extLst>
      <p:ext uri="{BB962C8B-B14F-4D97-AF65-F5344CB8AC3E}">
        <p14:creationId xmlns:p14="http://schemas.microsoft.com/office/powerpoint/2010/main" val="19117967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emf"/><Relationship Id="rId1" Type="http://schemas.openxmlformats.org/officeDocument/2006/relationships/slideMaster" Target="../slideMasters/slideMaster1.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3.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emf"/><Relationship Id="rId1" Type="http://schemas.openxmlformats.org/officeDocument/2006/relationships/slideMaster" Target="../slideMasters/slideMaster1.xm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3.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emf"/><Relationship Id="rId1" Type="http://schemas.openxmlformats.org/officeDocument/2006/relationships/slideMaster" Target="../slideMasters/slideMaster1.xml"/><Relationship Id="rId6" Type="http://schemas.openxmlformats.org/officeDocument/2006/relationships/image" Target="../media/image16.emf"/><Relationship Id="rId5" Type="http://schemas.openxmlformats.org/officeDocument/2006/relationships/image" Target="../media/image15.png"/><Relationship Id="rId4" Type="http://schemas.openxmlformats.org/officeDocument/2006/relationships/image" Target="../media/image3.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emf"/><Relationship Id="rId1" Type="http://schemas.openxmlformats.org/officeDocument/2006/relationships/slideMaster" Target="../slideMasters/slideMaster1.xml"/><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3.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emf"/><Relationship Id="rId1" Type="http://schemas.openxmlformats.org/officeDocument/2006/relationships/slideMaster" Target="../slideMasters/slideMaster1.xml"/><Relationship Id="rId6" Type="http://schemas.openxmlformats.org/officeDocument/2006/relationships/image" Target="../media/image9.emf"/><Relationship Id="rId5" Type="http://schemas.openxmlformats.org/officeDocument/2006/relationships/image" Target="../media/image20.emf"/><Relationship Id="rId4" Type="http://schemas.openxmlformats.org/officeDocument/2006/relationships/image" Target="../media/image3.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BC1C9C2-FB98-9449-B8F0-39AAEDD3EE42}"/>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4" name="Google Shape;20;p2">
            <a:extLst>
              <a:ext uri="{FF2B5EF4-FFF2-40B4-BE49-F238E27FC236}">
                <a16:creationId xmlns:a16="http://schemas.microsoft.com/office/drawing/2014/main" id="{4C9DF57E-FE3D-D9AB-A7CC-49D5D063BFFA}"/>
              </a:ext>
            </a:extLst>
          </p:cNvPr>
          <p:cNvPicPr preferRelativeResize="0"/>
          <p:nvPr userDrawn="1"/>
        </p:nvPicPr>
        <p:blipFill rotWithShape="1">
          <a:blip r:embed="rId3">
            <a:alphaModFix/>
          </a:blip>
          <a:srcRect/>
          <a:stretch/>
        </p:blipFill>
        <p:spPr>
          <a:xfrm>
            <a:off x="436034" y="307083"/>
            <a:ext cx="3892160" cy="388644"/>
          </a:xfrm>
          <a:prstGeom prst="rect">
            <a:avLst/>
          </a:prstGeom>
          <a:noFill/>
          <a:ln>
            <a:noFill/>
          </a:ln>
        </p:spPr>
      </p:pic>
      <p:pic>
        <p:nvPicPr>
          <p:cNvPr id="8" name="Picture 7">
            <a:extLst>
              <a:ext uri="{FF2B5EF4-FFF2-40B4-BE49-F238E27FC236}">
                <a16:creationId xmlns:a16="http://schemas.microsoft.com/office/drawing/2014/main" id="{239D3C52-456B-CF49-8D86-ABB528E08D2A}"/>
              </a:ext>
            </a:extLst>
          </p:cNvPr>
          <p:cNvPicPr>
            <a:picLocks noChangeAspect="1"/>
          </p:cNvPicPr>
          <p:nvPr userDrawn="1"/>
        </p:nvPicPr>
        <p:blipFill rotWithShape="1">
          <a:blip r:embed="rId4"/>
          <a:srcRect t="3" r="6601" b="-36686"/>
          <a:stretch/>
        </p:blipFill>
        <p:spPr>
          <a:xfrm>
            <a:off x="436034" y="858109"/>
            <a:ext cx="11387159" cy="45719"/>
          </a:xfrm>
          <a:prstGeom prst="rect">
            <a:avLst/>
          </a:prstGeom>
        </p:spPr>
      </p:pic>
      <p:pic>
        <p:nvPicPr>
          <p:cNvPr id="9" name="Picture 8">
            <a:extLst>
              <a:ext uri="{FF2B5EF4-FFF2-40B4-BE49-F238E27FC236}">
                <a16:creationId xmlns:a16="http://schemas.microsoft.com/office/drawing/2014/main" id="{EDC8F958-22FC-904F-8492-ECBB12608F6B}"/>
              </a:ext>
            </a:extLst>
          </p:cNvPr>
          <p:cNvPicPr>
            <a:picLocks noChangeAspect="1"/>
          </p:cNvPicPr>
          <p:nvPr userDrawn="1"/>
        </p:nvPicPr>
        <p:blipFill rotWithShape="1">
          <a:blip r:embed="rId5"/>
          <a:srcRect l="35446" b="23513"/>
          <a:stretch/>
        </p:blipFill>
        <p:spPr>
          <a:xfrm>
            <a:off x="0" y="4799507"/>
            <a:ext cx="1737360" cy="2058494"/>
          </a:xfrm>
          <a:prstGeom prst="rect">
            <a:avLst/>
          </a:prstGeom>
        </p:spPr>
      </p:pic>
      <p:pic>
        <p:nvPicPr>
          <p:cNvPr id="10" name="Picture 9">
            <a:extLst>
              <a:ext uri="{FF2B5EF4-FFF2-40B4-BE49-F238E27FC236}">
                <a16:creationId xmlns:a16="http://schemas.microsoft.com/office/drawing/2014/main" id="{5B304E4C-D148-DF45-B7F2-E70F5B2E2408}"/>
              </a:ext>
            </a:extLst>
          </p:cNvPr>
          <p:cNvPicPr>
            <a:picLocks noChangeAspect="1"/>
          </p:cNvPicPr>
          <p:nvPr userDrawn="1"/>
        </p:nvPicPr>
        <p:blipFill>
          <a:blip r:embed="rId6"/>
          <a:stretch>
            <a:fillRect/>
          </a:stretch>
        </p:blipFill>
        <p:spPr>
          <a:xfrm rot="16200000">
            <a:off x="10239223" y="1795994"/>
            <a:ext cx="1579199" cy="1184400"/>
          </a:xfrm>
          <a:prstGeom prst="rect">
            <a:avLst/>
          </a:prstGeom>
        </p:spPr>
      </p:pic>
      <p:sp>
        <p:nvSpPr>
          <p:cNvPr id="2" name="Title 1">
            <a:extLst>
              <a:ext uri="{FF2B5EF4-FFF2-40B4-BE49-F238E27FC236}">
                <a16:creationId xmlns:a16="http://schemas.microsoft.com/office/drawing/2014/main" id="{57422C64-CDB5-E34F-8C97-66C6D9D51E5F}"/>
              </a:ext>
            </a:extLst>
          </p:cNvPr>
          <p:cNvSpPr>
            <a:spLocks noGrp="1"/>
          </p:cNvSpPr>
          <p:nvPr>
            <p:ph type="ctrTitle"/>
          </p:nvPr>
        </p:nvSpPr>
        <p:spPr>
          <a:xfrm>
            <a:off x="1524000" y="1122363"/>
            <a:ext cx="9144000" cy="2387600"/>
          </a:xfrm>
          <a:noFill/>
        </p:spPr>
        <p:txBody>
          <a:bodyPr anchor="b"/>
          <a:lstStyle>
            <a:lvl1pPr algn="ctr">
              <a:defRPr sz="6000">
                <a:solidFill>
                  <a:schemeClr val="bg1"/>
                </a:solidFill>
              </a:defRPr>
            </a:lvl1pPr>
          </a:lstStyle>
          <a:p>
            <a:r>
              <a:rPr lang="en-US" dirty="0"/>
              <a:t>Click to edit Master title</a:t>
            </a:r>
          </a:p>
        </p:txBody>
      </p:sp>
      <p:sp>
        <p:nvSpPr>
          <p:cNvPr id="3" name="Subtitle 2">
            <a:extLst>
              <a:ext uri="{FF2B5EF4-FFF2-40B4-BE49-F238E27FC236}">
                <a16:creationId xmlns:a16="http://schemas.microsoft.com/office/drawing/2014/main" id="{6274537D-7872-3E4B-A3AB-665CBC6EA06A}"/>
              </a:ext>
            </a:extLst>
          </p:cNvPr>
          <p:cNvSpPr>
            <a:spLocks noGrp="1"/>
          </p:cNvSpPr>
          <p:nvPr>
            <p:ph type="subTitle" idx="1"/>
          </p:nvPr>
        </p:nvSpPr>
        <p:spPr>
          <a:xfrm>
            <a:off x="1524000" y="3986194"/>
            <a:ext cx="9144000" cy="1271606"/>
          </a:xfrm>
        </p:spPr>
        <p:txBody>
          <a:bodyPr/>
          <a:lstStyle>
            <a:lvl1pPr marL="0" indent="0" algn="ctr">
              <a:buNone/>
              <a:defRPr sz="24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a:t>
            </a:r>
          </a:p>
        </p:txBody>
      </p:sp>
      <p:sp>
        <p:nvSpPr>
          <p:cNvPr id="6" name="Slide Number Placeholder 5">
            <a:extLst>
              <a:ext uri="{FF2B5EF4-FFF2-40B4-BE49-F238E27FC236}">
                <a16:creationId xmlns:a16="http://schemas.microsoft.com/office/drawing/2014/main" id="{37DB257D-A0E0-EF48-ABA3-7782115D606E}"/>
              </a:ext>
            </a:extLst>
          </p:cNvPr>
          <p:cNvSpPr>
            <a:spLocks noGrp="1"/>
          </p:cNvSpPr>
          <p:nvPr>
            <p:ph type="sldNum" sz="quarter" idx="12"/>
          </p:nvPr>
        </p:nvSpPr>
        <p:spPr/>
        <p:txBody>
          <a:bodyPr/>
          <a:lstStyle>
            <a:lvl1pPr>
              <a:defRPr>
                <a:solidFill>
                  <a:schemeClr val="bg1"/>
                </a:solidFill>
              </a:defRPr>
            </a:lvl1pPr>
          </a:lstStyle>
          <a:p>
            <a:fld id="{EE1A55DE-D795-7B44-9085-719E51EC44B5}" type="slidenum">
              <a:rPr lang="en-US" smtClean="0"/>
              <a:pPr/>
              <a:t>‹#›</a:t>
            </a:fld>
            <a:endParaRPr lang="en-US" dirty="0"/>
          </a:p>
        </p:txBody>
      </p:sp>
      <p:sp>
        <p:nvSpPr>
          <p:cNvPr id="11" name="TextBox 10">
            <a:extLst>
              <a:ext uri="{FF2B5EF4-FFF2-40B4-BE49-F238E27FC236}">
                <a16:creationId xmlns:a16="http://schemas.microsoft.com/office/drawing/2014/main" id="{1D3C93AA-AEC1-E348-A455-2BBDEC699ED7}"/>
              </a:ext>
            </a:extLst>
          </p:cNvPr>
          <p:cNvSpPr txBox="1"/>
          <p:nvPr userDrawn="1"/>
        </p:nvSpPr>
        <p:spPr>
          <a:xfrm>
            <a:off x="873760" y="-53848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5138545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Google Shape;57;p7">
            <a:extLst>
              <a:ext uri="{FF2B5EF4-FFF2-40B4-BE49-F238E27FC236}">
                <a16:creationId xmlns:a16="http://schemas.microsoft.com/office/drawing/2014/main" id="{5388F416-8F57-FC43-C36B-E45E43F7F2B3}"/>
              </a:ext>
            </a:extLst>
          </p:cNvPr>
          <p:cNvPicPr preferRelativeResize="0"/>
          <p:nvPr userDrawn="1"/>
        </p:nvPicPr>
        <p:blipFill rotWithShape="1">
          <a:blip r:embed="rId2">
            <a:alphaModFix/>
          </a:blip>
          <a:srcRect/>
          <a:stretch/>
        </p:blipFill>
        <p:spPr>
          <a:xfrm>
            <a:off x="402422" y="6316818"/>
            <a:ext cx="3892160" cy="388929"/>
          </a:xfrm>
          <a:prstGeom prst="rect">
            <a:avLst/>
          </a:prstGeom>
          <a:noFill/>
          <a:ln>
            <a:noFill/>
          </a:ln>
        </p:spPr>
      </p:pic>
      <p:sp>
        <p:nvSpPr>
          <p:cNvPr id="2" name="Title 1">
            <a:extLst>
              <a:ext uri="{FF2B5EF4-FFF2-40B4-BE49-F238E27FC236}">
                <a16:creationId xmlns:a16="http://schemas.microsoft.com/office/drawing/2014/main" id="{B3E9AFDC-EFD0-1441-9AC7-904E0020301D}"/>
              </a:ext>
            </a:extLst>
          </p:cNvPr>
          <p:cNvSpPr>
            <a:spLocks noGrp="1"/>
          </p:cNvSpPr>
          <p:nvPr>
            <p:ph type="title"/>
          </p:nvPr>
        </p:nvSpPr>
        <p:spPr>
          <a:xfrm>
            <a:off x="838200" y="365127"/>
            <a:ext cx="10515600" cy="865467"/>
          </a:xfrm>
        </p:spPr>
        <p:txBody>
          <a:bodyPr>
            <a:normAutofit/>
          </a:bodyPr>
          <a:lstStyle>
            <a:lvl1pPr>
              <a:defRPr sz="3200">
                <a:solidFill>
                  <a:srgbClr val="193E72"/>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137B93FD-A511-F946-93C8-9398D1A826E5}"/>
              </a:ext>
            </a:extLst>
          </p:cNvPr>
          <p:cNvSpPr>
            <a:spLocks noGrp="1"/>
          </p:cNvSpPr>
          <p:nvPr>
            <p:ph idx="1"/>
          </p:nvPr>
        </p:nvSpPr>
        <p:spPr>
          <a:xfrm>
            <a:off x="838200" y="1535065"/>
            <a:ext cx="10515600" cy="4256453"/>
          </a:xfrm>
        </p:spPr>
        <p:txBody>
          <a:bodyPr>
            <a:normAutofit/>
          </a:bodyPr>
          <a:lstStyle>
            <a:lvl1pPr>
              <a:defRPr sz="2400">
                <a:solidFill>
                  <a:srgbClr val="193E72"/>
                </a:solidFill>
              </a:defRPr>
            </a:lvl1pPr>
          </a:lstStyle>
          <a:p>
            <a:pPr lvl="0"/>
            <a:r>
              <a:rPr lang="en-US" dirty="0"/>
              <a:t>Edit Master text styles</a:t>
            </a:r>
          </a:p>
        </p:txBody>
      </p:sp>
      <p:sp>
        <p:nvSpPr>
          <p:cNvPr id="6" name="Slide Number Placeholder 5">
            <a:extLst>
              <a:ext uri="{FF2B5EF4-FFF2-40B4-BE49-F238E27FC236}">
                <a16:creationId xmlns:a16="http://schemas.microsoft.com/office/drawing/2014/main" id="{35E6DB81-3C1D-8A49-8C87-0F6BE5A9E9C0}"/>
              </a:ext>
            </a:extLst>
          </p:cNvPr>
          <p:cNvSpPr>
            <a:spLocks noGrp="1"/>
          </p:cNvSpPr>
          <p:nvPr>
            <p:ph type="sldNum" sz="quarter" idx="12"/>
          </p:nvPr>
        </p:nvSpPr>
        <p:spPr/>
        <p:txBody>
          <a:bodyPr/>
          <a:lstStyle/>
          <a:p>
            <a:fld id="{EE1A55DE-D795-7B44-9085-719E51EC44B5}" type="slidenum">
              <a:rPr lang="en-US" smtClean="0"/>
              <a:t>‹#›</a:t>
            </a:fld>
            <a:endParaRPr lang="en-US" dirty="0"/>
          </a:p>
        </p:txBody>
      </p:sp>
      <p:pic>
        <p:nvPicPr>
          <p:cNvPr id="9" name="Picture 8">
            <a:extLst>
              <a:ext uri="{FF2B5EF4-FFF2-40B4-BE49-F238E27FC236}">
                <a16:creationId xmlns:a16="http://schemas.microsoft.com/office/drawing/2014/main" id="{D3EA3455-F170-324C-88B5-287718264867}"/>
              </a:ext>
            </a:extLst>
          </p:cNvPr>
          <p:cNvPicPr>
            <a:picLocks noChangeAspect="1"/>
          </p:cNvPicPr>
          <p:nvPr userDrawn="1"/>
        </p:nvPicPr>
        <p:blipFill rotWithShape="1">
          <a:blip r:embed="rId3"/>
          <a:srcRect t="5" r="8043" b="-142998"/>
          <a:stretch/>
        </p:blipFill>
        <p:spPr>
          <a:xfrm>
            <a:off x="400051" y="6070928"/>
            <a:ext cx="11056823" cy="60118"/>
          </a:xfrm>
          <a:prstGeom prst="rect">
            <a:avLst/>
          </a:prstGeom>
        </p:spPr>
      </p:pic>
    </p:spTree>
    <p:extLst>
      <p:ext uri="{BB962C8B-B14F-4D97-AF65-F5344CB8AC3E}">
        <p14:creationId xmlns:p14="http://schemas.microsoft.com/office/powerpoint/2010/main" val="9296455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9D158A6-16D0-6D4E-9EF9-E79EBBCE06C2}"/>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4" name="Google Shape;20;p2">
            <a:extLst>
              <a:ext uri="{FF2B5EF4-FFF2-40B4-BE49-F238E27FC236}">
                <a16:creationId xmlns:a16="http://schemas.microsoft.com/office/drawing/2014/main" id="{847F55B7-9007-E13D-CCC9-AED84B4D6E7D}"/>
              </a:ext>
            </a:extLst>
          </p:cNvPr>
          <p:cNvPicPr preferRelativeResize="0"/>
          <p:nvPr userDrawn="1"/>
        </p:nvPicPr>
        <p:blipFill rotWithShape="1">
          <a:blip r:embed="rId3">
            <a:alphaModFix/>
          </a:blip>
          <a:srcRect/>
          <a:stretch/>
        </p:blipFill>
        <p:spPr>
          <a:xfrm>
            <a:off x="400051" y="6295302"/>
            <a:ext cx="3892160" cy="388644"/>
          </a:xfrm>
          <a:prstGeom prst="rect">
            <a:avLst/>
          </a:prstGeom>
          <a:noFill/>
          <a:ln>
            <a:noFill/>
          </a:ln>
        </p:spPr>
      </p:pic>
      <p:sp>
        <p:nvSpPr>
          <p:cNvPr id="2" name="Title 1">
            <a:extLst>
              <a:ext uri="{FF2B5EF4-FFF2-40B4-BE49-F238E27FC236}">
                <a16:creationId xmlns:a16="http://schemas.microsoft.com/office/drawing/2014/main" id="{B3E9AFDC-EFD0-1441-9AC7-904E0020301D}"/>
              </a:ext>
            </a:extLst>
          </p:cNvPr>
          <p:cNvSpPr>
            <a:spLocks noGrp="1"/>
          </p:cNvSpPr>
          <p:nvPr>
            <p:ph type="title"/>
          </p:nvPr>
        </p:nvSpPr>
        <p:spPr>
          <a:xfrm>
            <a:off x="838200" y="365127"/>
            <a:ext cx="10515600" cy="865467"/>
          </a:xfrm>
        </p:spPr>
        <p:txBody>
          <a:bodyPr>
            <a:normAutofit/>
          </a:bodyPr>
          <a:lstStyle>
            <a:lvl1pPr>
              <a:defRPr sz="32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137B93FD-A511-F946-93C8-9398D1A826E5}"/>
              </a:ext>
            </a:extLst>
          </p:cNvPr>
          <p:cNvSpPr>
            <a:spLocks noGrp="1"/>
          </p:cNvSpPr>
          <p:nvPr>
            <p:ph idx="1"/>
          </p:nvPr>
        </p:nvSpPr>
        <p:spPr>
          <a:xfrm>
            <a:off x="838200" y="1535065"/>
            <a:ext cx="10515600" cy="4256453"/>
          </a:xfrm>
        </p:spPr>
        <p:txBody>
          <a:bodyPr>
            <a:normAutofit/>
          </a:bodyPr>
          <a:lstStyle>
            <a:lvl1pPr>
              <a:defRPr sz="2400">
                <a:solidFill>
                  <a:schemeClr val="bg1"/>
                </a:solidFill>
              </a:defRPr>
            </a:lvl1pPr>
          </a:lstStyle>
          <a:p>
            <a:pPr lvl="0"/>
            <a:r>
              <a:rPr lang="en-US" dirty="0"/>
              <a:t>Edit Master text styles</a:t>
            </a:r>
          </a:p>
        </p:txBody>
      </p:sp>
      <p:sp>
        <p:nvSpPr>
          <p:cNvPr id="6" name="Slide Number Placeholder 5">
            <a:extLst>
              <a:ext uri="{FF2B5EF4-FFF2-40B4-BE49-F238E27FC236}">
                <a16:creationId xmlns:a16="http://schemas.microsoft.com/office/drawing/2014/main" id="{35E6DB81-3C1D-8A49-8C87-0F6BE5A9E9C0}"/>
              </a:ext>
            </a:extLst>
          </p:cNvPr>
          <p:cNvSpPr>
            <a:spLocks noGrp="1"/>
          </p:cNvSpPr>
          <p:nvPr>
            <p:ph type="sldNum" sz="quarter" idx="12"/>
          </p:nvPr>
        </p:nvSpPr>
        <p:spPr/>
        <p:txBody>
          <a:bodyPr/>
          <a:lstStyle>
            <a:lvl1pPr>
              <a:defRPr>
                <a:solidFill>
                  <a:schemeClr val="bg1"/>
                </a:solidFill>
              </a:defRPr>
            </a:lvl1pPr>
          </a:lstStyle>
          <a:p>
            <a:fld id="{EE1A55DE-D795-7B44-9085-719E51EC44B5}" type="slidenum">
              <a:rPr lang="en-US" smtClean="0"/>
              <a:pPr/>
              <a:t>‹#›</a:t>
            </a:fld>
            <a:endParaRPr lang="en-US" dirty="0"/>
          </a:p>
        </p:txBody>
      </p:sp>
      <p:pic>
        <p:nvPicPr>
          <p:cNvPr id="11" name="Picture 10">
            <a:extLst>
              <a:ext uri="{FF2B5EF4-FFF2-40B4-BE49-F238E27FC236}">
                <a16:creationId xmlns:a16="http://schemas.microsoft.com/office/drawing/2014/main" id="{D3EA3455-F170-324C-88B5-287718264867}"/>
              </a:ext>
            </a:extLst>
          </p:cNvPr>
          <p:cNvPicPr>
            <a:picLocks noChangeAspect="1"/>
          </p:cNvPicPr>
          <p:nvPr userDrawn="1"/>
        </p:nvPicPr>
        <p:blipFill rotWithShape="1">
          <a:blip r:embed="rId4"/>
          <a:srcRect t="5" r="8043" b="-142998"/>
          <a:stretch/>
        </p:blipFill>
        <p:spPr>
          <a:xfrm>
            <a:off x="400051" y="6070928"/>
            <a:ext cx="11056823" cy="60118"/>
          </a:xfrm>
          <a:prstGeom prst="rect">
            <a:avLst/>
          </a:prstGeom>
        </p:spPr>
      </p:pic>
    </p:spTree>
    <p:extLst>
      <p:ext uri="{BB962C8B-B14F-4D97-AF65-F5344CB8AC3E}">
        <p14:creationId xmlns:p14="http://schemas.microsoft.com/office/powerpoint/2010/main" val="31767208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52F2127-EBD7-8848-B8B4-DAD7CA931A58}"/>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3" name="Google Shape;57;p7">
            <a:extLst>
              <a:ext uri="{FF2B5EF4-FFF2-40B4-BE49-F238E27FC236}">
                <a16:creationId xmlns:a16="http://schemas.microsoft.com/office/drawing/2014/main" id="{62E85562-92A9-1844-1B9D-6E99758A5577}"/>
              </a:ext>
            </a:extLst>
          </p:cNvPr>
          <p:cNvPicPr preferRelativeResize="0"/>
          <p:nvPr userDrawn="1"/>
        </p:nvPicPr>
        <p:blipFill rotWithShape="1">
          <a:blip r:embed="rId3">
            <a:alphaModFix/>
          </a:blip>
          <a:srcRect/>
          <a:stretch/>
        </p:blipFill>
        <p:spPr>
          <a:xfrm>
            <a:off x="402422" y="318527"/>
            <a:ext cx="3892160" cy="388929"/>
          </a:xfrm>
          <a:prstGeom prst="rect">
            <a:avLst/>
          </a:prstGeom>
          <a:noFill/>
          <a:ln>
            <a:noFill/>
          </a:ln>
        </p:spPr>
      </p:pic>
      <p:pic>
        <p:nvPicPr>
          <p:cNvPr id="8" name="Picture 7">
            <a:extLst>
              <a:ext uri="{FF2B5EF4-FFF2-40B4-BE49-F238E27FC236}">
                <a16:creationId xmlns:a16="http://schemas.microsoft.com/office/drawing/2014/main" id="{FE396B99-1C3E-534F-B516-F100DE2F2778}"/>
              </a:ext>
            </a:extLst>
          </p:cNvPr>
          <p:cNvPicPr>
            <a:picLocks noChangeAspect="1"/>
          </p:cNvPicPr>
          <p:nvPr userDrawn="1"/>
        </p:nvPicPr>
        <p:blipFill rotWithShape="1">
          <a:blip r:embed="rId4"/>
          <a:srcRect t="3" r="6601" b="-36686"/>
          <a:stretch/>
        </p:blipFill>
        <p:spPr>
          <a:xfrm>
            <a:off x="402422" y="868933"/>
            <a:ext cx="11387159" cy="45719"/>
          </a:xfrm>
          <a:prstGeom prst="rect">
            <a:avLst/>
          </a:prstGeom>
        </p:spPr>
      </p:pic>
      <p:pic>
        <p:nvPicPr>
          <p:cNvPr id="10" name="Picture 9">
            <a:extLst>
              <a:ext uri="{FF2B5EF4-FFF2-40B4-BE49-F238E27FC236}">
                <a16:creationId xmlns:a16="http://schemas.microsoft.com/office/drawing/2014/main" id="{6CAAB2EA-8363-5F45-8970-190A7BD6C085}"/>
              </a:ext>
            </a:extLst>
          </p:cNvPr>
          <p:cNvPicPr>
            <a:picLocks noChangeAspect="1"/>
          </p:cNvPicPr>
          <p:nvPr userDrawn="1"/>
        </p:nvPicPr>
        <p:blipFill rotWithShape="1">
          <a:blip r:embed="rId5"/>
          <a:srcRect l="8151" b="33145"/>
          <a:stretch/>
        </p:blipFill>
        <p:spPr>
          <a:xfrm>
            <a:off x="1" y="4480660"/>
            <a:ext cx="3091180" cy="2377341"/>
          </a:xfrm>
          <a:prstGeom prst="rect">
            <a:avLst/>
          </a:prstGeom>
        </p:spPr>
      </p:pic>
      <p:pic>
        <p:nvPicPr>
          <p:cNvPr id="11" name="Picture 10">
            <a:extLst>
              <a:ext uri="{FF2B5EF4-FFF2-40B4-BE49-F238E27FC236}">
                <a16:creationId xmlns:a16="http://schemas.microsoft.com/office/drawing/2014/main" id="{0EE5CE05-CB7F-B34C-8754-EF71B55DB913}"/>
              </a:ext>
            </a:extLst>
          </p:cNvPr>
          <p:cNvPicPr>
            <a:picLocks noChangeAspect="1"/>
          </p:cNvPicPr>
          <p:nvPr userDrawn="1"/>
        </p:nvPicPr>
        <p:blipFill>
          <a:blip r:embed="rId6"/>
          <a:stretch>
            <a:fillRect/>
          </a:stretch>
        </p:blipFill>
        <p:spPr>
          <a:xfrm>
            <a:off x="10445751" y="1519647"/>
            <a:ext cx="1155700" cy="927100"/>
          </a:xfrm>
          <a:prstGeom prst="rect">
            <a:avLst/>
          </a:prstGeom>
        </p:spPr>
      </p:pic>
      <p:sp>
        <p:nvSpPr>
          <p:cNvPr id="2" name="Title 1">
            <a:extLst>
              <a:ext uri="{FF2B5EF4-FFF2-40B4-BE49-F238E27FC236}">
                <a16:creationId xmlns:a16="http://schemas.microsoft.com/office/drawing/2014/main" id="{02BF6DC9-37E3-D144-87B7-81B5E7C27BD8}"/>
              </a:ext>
            </a:extLst>
          </p:cNvPr>
          <p:cNvSpPr>
            <a:spLocks noGrp="1"/>
          </p:cNvSpPr>
          <p:nvPr>
            <p:ph type="title"/>
          </p:nvPr>
        </p:nvSpPr>
        <p:spPr>
          <a:xfrm>
            <a:off x="838200" y="2488688"/>
            <a:ext cx="9403080" cy="1133477"/>
          </a:xfrm>
        </p:spPr>
        <p:txBody>
          <a:bodyPr anchor="b">
            <a:noAutofit/>
          </a:bodyPr>
          <a:lstStyle>
            <a:lvl1pPr>
              <a:defRPr sz="4800">
                <a:solidFill>
                  <a:srgbClr val="193E72"/>
                </a:solidFill>
              </a:defRPr>
            </a:lvl1pPr>
          </a:lstStyle>
          <a:p>
            <a:r>
              <a:rPr lang="en-US" dirty="0"/>
              <a:t>Click to edit Master title</a:t>
            </a:r>
          </a:p>
        </p:txBody>
      </p:sp>
      <p:sp>
        <p:nvSpPr>
          <p:cNvPr id="6" name="Slide Number Placeholder 5">
            <a:extLst>
              <a:ext uri="{FF2B5EF4-FFF2-40B4-BE49-F238E27FC236}">
                <a16:creationId xmlns:a16="http://schemas.microsoft.com/office/drawing/2014/main" id="{35944CE4-06ED-E046-944B-D3D4DDDF1D04}"/>
              </a:ext>
            </a:extLst>
          </p:cNvPr>
          <p:cNvSpPr>
            <a:spLocks noGrp="1"/>
          </p:cNvSpPr>
          <p:nvPr>
            <p:ph type="sldNum" sz="quarter" idx="12"/>
          </p:nvPr>
        </p:nvSpPr>
        <p:spPr/>
        <p:txBody>
          <a:bodyPr/>
          <a:lstStyle>
            <a:lvl1pPr>
              <a:defRPr>
                <a:solidFill>
                  <a:srgbClr val="193E72"/>
                </a:solidFill>
              </a:defRPr>
            </a:lvl1pPr>
          </a:lstStyle>
          <a:p>
            <a:fld id="{EE1A55DE-D795-7B44-9085-719E51EC44B5}" type="slidenum">
              <a:rPr lang="en-US" smtClean="0"/>
              <a:pPr/>
              <a:t>‹#›</a:t>
            </a:fld>
            <a:endParaRPr lang="en-US" dirty="0"/>
          </a:p>
        </p:txBody>
      </p:sp>
    </p:spTree>
    <p:extLst>
      <p:ext uri="{BB962C8B-B14F-4D97-AF65-F5344CB8AC3E}">
        <p14:creationId xmlns:p14="http://schemas.microsoft.com/office/powerpoint/2010/main" val="38464437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37E0DDE-BBC8-534D-8F87-23B9287D0922}"/>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3" name="Google Shape;57;p7">
            <a:extLst>
              <a:ext uri="{FF2B5EF4-FFF2-40B4-BE49-F238E27FC236}">
                <a16:creationId xmlns:a16="http://schemas.microsoft.com/office/drawing/2014/main" id="{D1856A45-2D66-0E76-D892-DB1BE56CB1CF}"/>
              </a:ext>
            </a:extLst>
          </p:cNvPr>
          <p:cNvPicPr preferRelativeResize="0"/>
          <p:nvPr userDrawn="1"/>
        </p:nvPicPr>
        <p:blipFill rotWithShape="1">
          <a:blip r:embed="rId3">
            <a:alphaModFix/>
          </a:blip>
          <a:srcRect/>
          <a:stretch/>
        </p:blipFill>
        <p:spPr>
          <a:xfrm>
            <a:off x="402422" y="318527"/>
            <a:ext cx="3892160" cy="388929"/>
          </a:xfrm>
          <a:prstGeom prst="rect">
            <a:avLst/>
          </a:prstGeom>
          <a:noFill/>
          <a:ln>
            <a:noFill/>
          </a:ln>
        </p:spPr>
      </p:pic>
      <p:pic>
        <p:nvPicPr>
          <p:cNvPr id="8" name="Picture 7">
            <a:extLst>
              <a:ext uri="{FF2B5EF4-FFF2-40B4-BE49-F238E27FC236}">
                <a16:creationId xmlns:a16="http://schemas.microsoft.com/office/drawing/2014/main" id="{FE396B99-1C3E-534F-B516-F100DE2F2778}"/>
              </a:ext>
            </a:extLst>
          </p:cNvPr>
          <p:cNvPicPr>
            <a:picLocks noChangeAspect="1"/>
          </p:cNvPicPr>
          <p:nvPr userDrawn="1"/>
        </p:nvPicPr>
        <p:blipFill rotWithShape="1">
          <a:blip r:embed="rId4"/>
          <a:srcRect t="3" r="6601" b="-36686"/>
          <a:stretch/>
        </p:blipFill>
        <p:spPr>
          <a:xfrm>
            <a:off x="402422" y="868933"/>
            <a:ext cx="11387159" cy="45719"/>
          </a:xfrm>
          <a:prstGeom prst="rect">
            <a:avLst/>
          </a:prstGeom>
        </p:spPr>
      </p:pic>
      <p:sp>
        <p:nvSpPr>
          <p:cNvPr id="2" name="Title 1">
            <a:extLst>
              <a:ext uri="{FF2B5EF4-FFF2-40B4-BE49-F238E27FC236}">
                <a16:creationId xmlns:a16="http://schemas.microsoft.com/office/drawing/2014/main" id="{02BF6DC9-37E3-D144-87B7-81B5E7C27BD8}"/>
              </a:ext>
            </a:extLst>
          </p:cNvPr>
          <p:cNvSpPr>
            <a:spLocks noGrp="1"/>
          </p:cNvSpPr>
          <p:nvPr>
            <p:ph type="title"/>
          </p:nvPr>
        </p:nvSpPr>
        <p:spPr>
          <a:xfrm>
            <a:off x="838200" y="2488688"/>
            <a:ext cx="9403080" cy="1133477"/>
          </a:xfrm>
        </p:spPr>
        <p:txBody>
          <a:bodyPr anchor="b">
            <a:noAutofit/>
          </a:bodyPr>
          <a:lstStyle>
            <a:lvl1pPr>
              <a:defRPr sz="4800">
                <a:solidFill>
                  <a:srgbClr val="193E72"/>
                </a:solidFill>
              </a:defRPr>
            </a:lvl1pPr>
          </a:lstStyle>
          <a:p>
            <a:r>
              <a:rPr lang="en-US" dirty="0"/>
              <a:t>Click to edit Master title</a:t>
            </a:r>
          </a:p>
        </p:txBody>
      </p:sp>
      <p:sp>
        <p:nvSpPr>
          <p:cNvPr id="6" name="Slide Number Placeholder 5">
            <a:extLst>
              <a:ext uri="{FF2B5EF4-FFF2-40B4-BE49-F238E27FC236}">
                <a16:creationId xmlns:a16="http://schemas.microsoft.com/office/drawing/2014/main" id="{35944CE4-06ED-E046-944B-D3D4DDDF1D04}"/>
              </a:ext>
            </a:extLst>
          </p:cNvPr>
          <p:cNvSpPr>
            <a:spLocks noGrp="1"/>
          </p:cNvSpPr>
          <p:nvPr>
            <p:ph type="sldNum" sz="quarter" idx="12"/>
          </p:nvPr>
        </p:nvSpPr>
        <p:spPr/>
        <p:txBody>
          <a:bodyPr/>
          <a:lstStyle>
            <a:lvl1pPr>
              <a:defRPr>
                <a:solidFill>
                  <a:srgbClr val="193E72"/>
                </a:solidFill>
              </a:defRPr>
            </a:lvl1pPr>
          </a:lstStyle>
          <a:p>
            <a:fld id="{EE1A55DE-D795-7B44-9085-719E51EC44B5}" type="slidenum">
              <a:rPr lang="en-US" smtClean="0"/>
              <a:pPr/>
              <a:t>‹#›</a:t>
            </a:fld>
            <a:endParaRPr lang="en-US" dirty="0"/>
          </a:p>
        </p:txBody>
      </p:sp>
      <p:pic>
        <p:nvPicPr>
          <p:cNvPr id="4" name="Picture 3">
            <a:extLst>
              <a:ext uri="{FF2B5EF4-FFF2-40B4-BE49-F238E27FC236}">
                <a16:creationId xmlns:a16="http://schemas.microsoft.com/office/drawing/2014/main" id="{61EBF669-8E10-C845-A121-DB25AD1063DC}"/>
              </a:ext>
            </a:extLst>
          </p:cNvPr>
          <p:cNvPicPr>
            <a:picLocks noChangeAspect="1"/>
          </p:cNvPicPr>
          <p:nvPr userDrawn="1"/>
        </p:nvPicPr>
        <p:blipFill rotWithShape="1">
          <a:blip r:embed="rId5"/>
          <a:srcRect l="34054" b="22345"/>
          <a:stretch/>
        </p:blipFill>
        <p:spPr>
          <a:xfrm>
            <a:off x="0" y="4812138"/>
            <a:ext cx="1737360" cy="2045862"/>
          </a:xfrm>
          <a:prstGeom prst="rect">
            <a:avLst/>
          </a:prstGeom>
        </p:spPr>
      </p:pic>
      <p:pic>
        <p:nvPicPr>
          <p:cNvPr id="12" name="Picture 11">
            <a:extLst>
              <a:ext uri="{FF2B5EF4-FFF2-40B4-BE49-F238E27FC236}">
                <a16:creationId xmlns:a16="http://schemas.microsoft.com/office/drawing/2014/main" id="{20B6504F-0738-AD4E-B37A-159E120E906C}"/>
              </a:ext>
            </a:extLst>
          </p:cNvPr>
          <p:cNvPicPr>
            <a:picLocks noChangeAspect="1"/>
          </p:cNvPicPr>
          <p:nvPr userDrawn="1"/>
        </p:nvPicPr>
        <p:blipFill>
          <a:blip r:embed="rId6"/>
          <a:stretch>
            <a:fillRect/>
          </a:stretch>
        </p:blipFill>
        <p:spPr>
          <a:xfrm rot="16200000">
            <a:off x="10129459" y="1714918"/>
            <a:ext cx="1579205" cy="1184404"/>
          </a:xfrm>
          <a:prstGeom prst="rect">
            <a:avLst/>
          </a:prstGeom>
        </p:spPr>
      </p:pic>
    </p:spTree>
    <p:extLst>
      <p:ext uri="{BB962C8B-B14F-4D97-AF65-F5344CB8AC3E}">
        <p14:creationId xmlns:p14="http://schemas.microsoft.com/office/powerpoint/2010/main" val="1124845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6B69119-1B1B-404C-BA90-94A99EE4013C}"/>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3" name="Google Shape;57;p7">
            <a:extLst>
              <a:ext uri="{FF2B5EF4-FFF2-40B4-BE49-F238E27FC236}">
                <a16:creationId xmlns:a16="http://schemas.microsoft.com/office/drawing/2014/main" id="{38EBE855-DADE-A33A-A82A-F41D6C36492B}"/>
              </a:ext>
            </a:extLst>
          </p:cNvPr>
          <p:cNvPicPr preferRelativeResize="0"/>
          <p:nvPr userDrawn="1"/>
        </p:nvPicPr>
        <p:blipFill rotWithShape="1">
          <a:blip r:embed="rId3">
            <a:alphaModFix/>
          </a:blip>
          <a:srcRect/>
          <a:stretch/>
        </p:blipFill>
        <p:spPr>
          <a:xfrm>
            <a:off x="402422" y="318527"/>
            <a:ext cx="3892160" cy="388929"/>
          </a:xfrm>
          <a:prstGeom prst="rect">
            <a:avLst/>
          </a:prstGeom>
          <a:noFill/>
          <a:ln>
            <a:noFill/>
          </a:ln>
        </p:spPr>
      </p:pic>
      <p:pic>
        <p:nvPicPr>
          <p:cNvPr id="9" name="Picture 8">
            <a:extLst>
              <a:ext uri="{FF2B5EF4-FFF2-40B4-BE49-F238E27FC236}">
                <a16:creationId xmlns:a16="http://schemas.microsoft.com/office/drawing/2014/main" id="{70806AC6-9229-B641-B36F-4C5719D6B6E9}"/>
              </a:ext>
            </a:extLst>
          </p:cNvPr>
          <p:cNvPicPr>
            <a:picLocks noChangeAspect="1"/>
          </p:cNvPicPr>
          <p:nvPr userDrawn="1"/>
        </p:nvPicPr>
        <p:blipFill rotWithShape="1">
          <a:blip r:embed="rId4"/>
          <a:srcRect t="3" r="6601" b="-36686"/>
          <a:stretch/>
        </p:blipFill>
        <p:spPr>
          <a:xfrm>
            <a:off x="402422" y="868933"/>
            <a:ext cx="11387159" cy="45719"/>
          </a:xfrm>
          <a:prstGeom prst="rect">
            <a:avLst/>
          </a:prstGeom>
        </p:spPr>
      </p:pic>
      <p:pic>
        <p:nvPicPr>
          <p:cNvPr id="11" name="Picture 10">
            <a:extLst>
              <a:ext uri="{FF2B5EF4-FFF2-40B4-BE49-F238E27FC236}">
                <a16:creationId xmlns:a16="http://schemas.microsoft.com/office/drawing/2014/main" id="{90ED9402-3D88-6049-B554-357C36611E7D}"/>
              </a:ext>
            </a:extLst>
          </p:cNvPr>
          <p:cNvPicPr>
            <a:picLocks noChangeAspect="1"/>
          </p:cNvPicPr>
          <p:nvPr userDrawn="1"/>
        </p:nvPicPr>
        <p:blipFill rotWithShape="1">
          <a:blip r:embed="rId5"/>
          <a:srcRect l="24256" b="21461"/>
          <a:stretch/>
        </p:blipFill>
        <p:spPr>
          <a:xfrm>
            <a:off x="0" y="4015298"/>
            <a:ext cx="2780030" cy="2842702"/>
          </a:xfrm>
          <a:prstGeom prst="rect">
            <a:avLst/>
          </a:prstGeom>
        </p:spPr>
      </p:pic>
      <p:pic>
        <p:nvPicPr>
          <p:cNvPr id="12" name="Picture 11">
            <a:extLst>
              <a:ext uri="{FF2B5EF4-FFF2-40B4-BE49-F238E27FC236}">
                <a16:creationId xmlns:a16="http://schemas.microsoft.com/office/drawing/2014/main" id="{4AF6015D-0869-6549-8C39-D73FF762841D}"/>
              </a:ext>
            </a:extLst>
          </p:cNvPr>
          <p:cNvPicPr>
            <a:picLocks noChangeAspect="1"/>
          </p:cNvPicPr>
          <p:nvPr userDrawn="1"/>
        </p:nvPicPr>
        <p:blipFill>
          <a:blip r:embed="rId6"/>
          <a:stretch>
            <a:fillRect/>
          </a:stretch>
        </p:blipFill>
        <p:spPr>
          <a:xfrm rot="1782855">
            <a:off x="10190480" y="1552292"/>
            <a:ext cx="1351280" cy="675640"/>
          </a:xfrm>
          <a:prstGeom prst="rect">
            <a:avLst/>
          </a:prstGeom>
        </p:spPr>
      </p:pic>
      <p:sp>
        <p:nvSpPr>
          <p:cNvPr id="2" name="Title 1">
            <a:extLst>
              <a:ext uri="{FF2B5EF4-FFF2-40B4-BE49-F238E27FC236}">
                <a16:creationId xmlns:a16="http://schemas.microsoft.com/office/drawing/2014/main" id="{DAA4281D-3412-5E48-9A52-70612FA4E1AE}"/>
              </a:ext>
            </a:extLst>
          </p:cNvPr>
          <p:cNvSpPr>
            <a:spLocks noGrp="1"/>
          </p:cNvSpPr>
          <p:nvPr>
            <p:ph type="title"/>
          </p:nvPr>
        </p:nvSpPr>
        <p:spPr>
          <a:xfrm>
            <a:off x="838200" y="2555273"/>
            <a:ext cx="9159240" cy="1325563"/>
          </a:xfrm>
        </p:spPr>
        <p:txBody>
          <a:bodyPr>
            <a:normAutofit/>
          </a:bodyPr>
          <a:lstStyle>
            <a:lvl1pPr>
              <a:defRPr sz="4800">
                <a:solidFill>
                  <a:srgbClr val="193E72"/>
                </a:solidFill>
              </a:defRPr>
            </a:lvl1pPr>
          </a:lstStyle>
          <a:p>
            <a:r>
              <a:rPr lang="en-US" dirty="0"/>
              <a:t>Click to edit Master title</a:t>
            </a:r>
          </a:p>
        </p:txBody>
      </p:sp>
      <p:sp>
        <p:nvSpPr>
          <p:cNvPr id="7" name="Slide Number Placeholder 6">
            <a:extLst>
              <a:ext uri="{FF2B5EF4-FFF2-40B4-BE49-F238E27FC236}">
                <a16:creationId xmlns:a16="http://schemas.microsoft.com/office/drawing/2014/main" id="{419B6C91-4419-6945-B1FB-13E02AAEB7DA}"/>
              </a:ext>
            </a:extLst>
          </p:cNvPr>
          <p:cNvSpPr>
            <a:spLocks noGrp="1"/>
          </p:cNvSpPr>
          <p:nvPr>
            <p:ph type="sldNum" sz="quarter" idx="12"/>
          </p:nvPr>
        </p:nvSpPr>
        <p:spPr/>
        <p:txBody>
          <a:bodyPr/>
          <a:lstStyle/>
          <a:p>
            <a:fld id="{EE1A55DE-D795-7B44-9085-719E51EC44B5}" type="slidenum">
              <a:rPr lang="en-US" smtClean="0"/>
              <a:t>‹#›</a:t>
            </a:fld>
            <a:endParaRPr lang="en-US" dirty="0"/>
          </a:p>
        </p:txBody>
      </p:sp>
    </p:spTree>
    <p:extLst>
      <p:ext uri="{BB962C8B-B14F-4D97-AF65-F5344CB8AC3E}">
        <p14:creationId xmlns:p14="http://schemas.microsoft.com/office/powerpoint/2010/main" val="27158477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3200FBBD-6CC4-A349-B70B-313BAD04B61C}"/>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3" name="Google Shape;57;p7">
            <a:extLst>
              <a:ext uri="{FF2B5EF4-FFF2-40B4-BE49-F238E27FC236}">
                <a16:creationId xmlns:a16="http://schemas.microsoft.com/office/drawing/2014/main" id="{3C166825-5122-D75C-24B7-AA5141436B41}"/>
              </a:ext>
            </a:extLst>
          </p:cNvPr>
          <p:cNvPicPr preferRelativeResize="0"/>
          <p:nvPr userDrawn="1"/>
        </p:nvPicPr>
        <p:blipFill rotWithShape="1">
          <a:blip r:embed="rId3">
            <a:alphaModFix/>
          </a:blip>
          <a:srcRect/>
          <a:stretch/>
        </p:blipFill>
        <p:spPr>
          <a:xfrm>
            <a:off x="402422" y="324104"/>
            <a:ext cx="3892160" cy="388929"/>
          </a:xfrm>
          <a:prstGeom prst="rect">
            <a:avLst/>
          </a:prstGeom>
          <a:noFill/>
          <a:ln>
            <a:noFill/>
          </a:ln>
        </p:spPr>
      </p:pic>
      <p:pic>
        <p:nvPicPr>
          <p:cNvPr id="8" name="Picture 7">
            <a:extLst>
              <a:ext uri="{FF2B5EF4-FFF2-40B4-BE49-F238E27FC236}">
                <a16:creationId xmlns:a16="http://schemas.microsoft.com/office/drawing/2014/main" id="{FE396B99-1C3E-534F-B516-F100DE2F2778}"/>
              </a:ext>
            </a:extLst>
          </p:cNvPr>
          <p:cNvPicPr>
            <a:picLocks noChangeAspect="1"/>
          </p:cNvPicPr>
          <p:nvPr userDrawn="1"/>
        </p:nvPicPr>
        <p:blipFill rotWithShape="1">
          <a:blip r:embed="rId4"/>
          <a:srcRect t="3" r="6601" b="-36686"/>
          <a:stretch/>
        </p:blipFill>
        <p:spPr>
          <a:xfrm>
            <a:off x="402422" y="868933"/>
            <a:ext cx="11387159" cy="45719"/>
          </a:xfrm>
          <a:prstGeom prst="rect">
            <a:avLst/>
          </a:prstGeom>
        </p:spPr>
      </p:pic>
      <p:sp>
        <p:nvSpPr>
          <p:cNvPr id="2" name="Title 1">
            <a:extLst>
              <a:ext uri="{FF2B5EF4-FFF2-40B4-BE49-F238E27FC236}">
                <a16:creationId xmlns:a16="http://schemas.microsoft.com/office/drawing/2014/main" id="{02BF6DC9-37E3-D144-87B7-81B5E7C27BD8}"/>
              </a:ext>
            </a:extLst>
          </p:cNvPr>
          <p:cNvSpPr>
            <a:spLocks noGrp="1"/>
          </p:cNvSpPr>
          <p:nvPr>
            <p:ph type="title"/>
          </p:nvPr>
        </p:nvSpPr>
        <p:spPr>
          <a:xfrm>
            <a:off x="838200" y="2488688"/>
            <a:ext cx="9403080" cy="1133477"/>
          </a:xfrm>
        </p:spPr>
        <p:txBody>
          <a:bodyPr anchor="b">
            <a:noAutofit/>
          </a:bodyPr>
          <a:lstStyle>
            <a:lvl1pPr>
              <a:defRPr sz="4800">
                <a:solidFill>
                  <a:srgbClr val="193E72"/>
                </a:solidFill>
              </a:defRPr>
            </a:lvl1pPr>
          </a:lstStyle>
          <a:p>
            <a:r>
              <a:rPr lang="en-US" dirty="0"/>
              <a:t>Click to edit Master title</a:t>
            </a:r>
          </a:p>
        </p:txBody>
      </p:sp>
      <p:sp>
        <p:nvSpPr>
          <p:cNvPr id="6" name="Slide Number Placeholder 5">
            <a:extLst>
              <a:ext uri="{FF2B5EF4-FFF2-40B4-BE49-F238E27FC236}">
                <a16:creationId xmlns:a16="http://schemas.microsoft.com/office/drawing/2014/main" id="{35944CE4-06ED-E046-944B-D3D4DDDF1D04}"/>
              </a:ext>
            </a:extLst>
          </p:cNvPr>
          <p:cNvSpPr>
            <a:spLocks noGrp="1"/>
          </p:cNvSpPr>
          <p:nvPr>
            <p:ph type="sldNum" sz="quarter" idx="12"/>
          </p:nvPr>
        </p:nvSpPr>
        <p:spPr/>
        <p:txBody>
          <a:bodyPr/>
          <a:lstStyle>
            <a:lvl1pPr>
              <a:defRPr>
                <a:solidFill>
                  <a:srgbClr val="193E72"/>
                </a:solidFill>
              </a:defRPr>
            </a:lvl1pPr>
          </a:lstStyle>
          <a:p>
            <a:fld id="{EE1A55DE-D795-7B44-9085-719E51EC44B5}" type="slidenum">
              <a:rPr lang="en-US" smtClean="0"/>
              <a:pPr/>
              <a:t>‹#›</a:t>
            </a:fld>
            <a:endParaRPr lang="en-US" dirty="0"/>
          </a:p>
        </p:txBody>
      </p:sp>
      <p:pic>
        <p:nvPicPr>
          <p:cNvPr id="21" name="Picture 20">
            <a:extLst>
              <a:ext uri="{FF2B5EF4-FFF2-40B4-BE49-F238E27FC236}">
                <a16:creationId xmlns:a16="http://schemas.microsoft.com/office/drawing/2014/main" id="{1B3F5BD8-0C81-4A4E-A8A7-821DBE909558}"/>
              </a:ext>
            </a:extLst>
          </p:cNvPr>
          <p:cNvPicPr>
            <a:picLocks noChangeAspect="1"/>
          </p:cNvPicPr>
          <p:nvPr userDrawn="1"/>
        </p:nvPicPr>
        <p:blipFill>
          <a:blip r:embed="rId5"/>
          <a:stretch>
            <a:fillRect/>
          </a:stretch>
        </p:blipFill>
        <p:spPr>
          <a:xfrm rot="1927307">
            <a:off x="10464018" y="1601144"/>
            <a:ext cx="1081455" cy="540728"/>
          </a:xfrm>
          <a:prstGeom prst="rect">
            <a:avLst/>
          </a:prstGeom>
        </p:spPr>
      </p:pic>
      <p:pic>
        <p:nvPicPr>
          <p:cNvPr id="22" name="Picture 21">
            <a:extLst>
              <a:ext uri="{FF2B5EF4-FFF2-40B4-BE49-F238E27FC236}">
                <a16:creationId xmlns:a16="http://schemas.microsoft.com/office/drawing/2014/main" id="{580507CF-0871-4D45-B2B1-43EE3CCCD78D}"/>
              </a:ext>
            </a:extLst>
          </p:cNvPr>
          <p:cNvPicPr>
            <a:picLocks noChangeAspect="1"/>
          </p:cNvPicPr>
          <p:nvPr userDrawn="1"/>
        </p:nvPicPr>
        <p:blipFill>
          <a:blip r:embed="rId6"/>
          <a:stretch>
            <a:fillRect/>
          </a:stretch>
        </p:blipFill>
        <p:spPr>
          <a:xfrm>
            <a:off x="0" y="5141460"/>
            <a:ext cx="2582984" cy="1716540"/>
          </a:xfrm>
          <a:prstGeom prst="rect">
            <a:avLst/>
          </a:prstGeom>
        </p:spPr>
      </p:pic>
    </p:spTree>
    <p:extLst>
      <p:ext uri="{BB962C8B-B14F-4D97-AF65-F5344CB8AC3E}">
        <p14:creationId xmlns:p14="http://schemas.microsoft.com/office/powerpoint/2010/main" val="40551751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C3FA3C1-F34D-4D4A-A999-6BD04B870E4A}"/>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3" name="Google Shape;57;p7">
            <a:extLst>
              <a:ext uri="{FF2B5EF4-FFF2-40B4-BE49-F238E27FC236}">
                <a16:creationId xmlns:a16="http://schemas.microsoft.com/office/drawing/2014/main" id="{F28E3FED-CC8B-A4CA-E426-777CEA7BA095}"/>
              </a:ext>
            </a:extLst>
          </p:cNvPr>
          <p:cNvPicPr preferRelativeResize="0"/>
          <p:nvPr userDrawn="1"/>
        </p:nvPicPr>
        <p:blipFill rotWithShape="1">
          <a:blip r:embed="rId3">
            <a:alphaModFix/>
          </a:blip>
          <a:srcRect/>
          <a:stretch/>
        </p:blipFill>
        <p:spPr>
          <a:xfrm>
            <a:off x="402422" y="318527"/>
            <a:ext cx="3892160" cy="388929"/>
          </a:xfrm>
          <a:prstGeom prst="rect">
            <a:avLst/>
          </a:prstGeom>
          <a:noFill/>
          <a:ln>
            <a:noFill/>
          </a:ln>
        </p:spPr>
      </p:pic>
      <p:pic>
        <p:nvPicPr>
          <p:cNvPr id="9" name="Picture 8">
            <a:extLst>
              <a:ext uri="{FF2B5EF4-FFF2-40B4-BE49-F238E27FC236}">
                <a16:creationId xmlns:a16="http://schemas.microsoft.com/office/drawing/2014/main" id="{70806AC6-9229-B641-B36F-4C5719D6B6E9}"/>
              </a:ext>
            </a:extLst>
          </p:cNvPr>
          <p:cNvPicPr>
            <a:picLocks noChangeAspect="1"/>
          </p:cNvPicPr>
          <p:nvPr userDrawn="1"/>
        </p:nvPicPr>
        <p:blipFill rotWithShape="1">
          <a:blip r:embed="rId4"/>
          <a:srcRect t="3" r="6601" b="-36686"/>
          <a:stretch/>
        </p:blipFill>
        <p:spPr>
          <a:xfrm>
            <a:off x="402422" y="868933"/>
            <a:ext cx="11387159" cy="45719"/>
          </a:xfrm>
          <a:prstGeom prst="rect">
            <a:avLst/>
          </a:prstGeom>
        </p:spPr>
      </p:pic>
      <p:sp>
        <p:nvSpPr>
          <p:cNvPr id="2" name="Title 1">
            <a:extLst>
              <a:ext uri="{FF2B5EF4-FFF2-40B4-BE49-F238E27FC236}">
                <a16:creationId xmlns:a16="http://schemas.microsoft.com/office/drawing/2014/main" id="{DAA4281D-3412-5E48-9A52-70612FA4E1AE}"/>
              </a:ext>
            </a:extLst>
          </p:cNvPr>
          <p:cNvSpPr>
            <a:spLocks noGrp="1"/>
          </p:cNvSpPr>
          <p:nvPr>
            <p:ph type="title"/>
          </p:nvPr>
        </p:nvSpPr>
        <p:spPr>
          <a:xfrm>
            <a:off x="838200" y="2562303"/>
            <a:ext cx="9159240" cy="1325563"/>
          </a:xfrm>
        </p:spPr>
        <p:txBody>
          <a:bodyPr>
            <a:normAutofit/>
          </a:bodyPr>
          <a:lstStyle>
            <a:lvl1pPr>
              <a:defRPr sz="4800">
                <a:solidFill>
                  <a:srgbClr val="193E72"/>
                </a:solidFill>
              </a:defRPr>
            </a:lvl1pPr>
          </a:lstStyle>
          <a:p>
            <a:r>
              <a:rPr lang="en-US" dirty="0"/>
              <a:t>Click to edit Master title</a:t>
            </a:r>
          </a:p>
        </p:txBody>
      </p:sp>
      <p:sp>
        <p:nvSpPr>
          <p:cNvPr id="7" name="Slide Number Placeholder 6">
            <a:extLst>
              <a:ext uri="{FF2B5EF4-FFF2-40B4-BE49-F238E27FC236}">
                <a16:creationId xmlns:a16="http://schemas.microsoft.com/office/drawing/2014/main" id="{419B6C91-4419-6945-B1FB-13E02AAEB7DA}"/>
              </a:ext>
            </a:extLst>
          </p:cNvPr>
          <p:cNvSpPr>
            <a:spLocks noGrp="1"/>
          </p:cNvSpPr>
          <p:nvPr>
            <p:ph type="sldNum" sz="quarter" idx="12"/>
          </p:nvPr>
        </p:nvSpPr>
        <p:spPr/>
        <p:txBody>
          <a:bodyPr/>
          <a:lstStyle/>
          <a:p>
            <a:fld id="{EE1A55DE-D795-7B44-9085-719E51EC44B5}" type="slidenum">
              <a:rPr lang="en-US" smtClean="0"/>
              <a:t>‹#›</a:t>
            </a:fld>
            <a:endParaRPr lang="en-US" dirty="0"/>
          </a:p>
        </p:txBody>
      </p:sp>
      <p:pic>
        <p:nvPicPr>
          <p:cNvPr id="15" name="Picture 14">
            <a:extLst>
              <a:ext uri="{FF2B5EF4-FFF2-40B4-BE49-F238E27FC236}">
                <a16:creationId xmlns:a16="http://schemas.microsoft.com/office/drawing/2014/main" id="{F9D905AD-F873-2A44-82D4-3A8989E2B37C}"/>
              </a:ext>
            </a:extLst>
          </p:cNvPr>
          <p:cNvPicPr>
            <a:picLocks noChangeAspect="1"/>
          </p:cNvPicPr>
          <p:nvPr userDrawn="1"/>
        </p:nvPicPr>
        <p:blipFill>
          <a:blip r:embed="rId5"/>
          <a:stretch>
            <a:fillRect/>
          </a:stretch>
        </p:blipFill>
        <p:spPr>
          <a:xfrm rot="12288281">
            <a:off x="10164502" y="1227960"/>
            <a:ext cx="1342276" cy="1285674"/>
          </a:xfrm>
          <a:prstGeom prst="rect">
            <a:avLst/>
          </a:prstGeom>
        </p:spPr>
      </p:pic>
      <p:pic>
        <p:nvPicPr>
          <p:cNvPr id="18" name="Picture 17">
            <a:extLst>
              <a:ext uri="{FF2B5EF4-FFF2-40B4-BE49-F238E27FC236}">
                <a16:creationId xmlns:a16="http://schemas.microsoft.com/office/drawing/2014/main" id="{21FD4E0F-C273-6D40-A933-CEE0CA6AA3E0}"/>
              </a:ext>
            </a:extLst>
          </p:cNvPr>
          <p:cNvPicPr>
            <a:picLocks noChangeAspect="1"/>
          </p:cNvPicPr>
          <p:nvPr userDrawn="1"/>
        </p:nvPicPr>
        <p:blipFill rotWithShape="1">
          <a:blip r:embed="rId6"/>
          <a:srcRect l="8151" b="33145"/>
          <a:stretch/>
        </p:blipFill>
        <p:spPr>
          <a:xfrm>
            <a:off x="1" y="4480660"/>
            <a:ext cx="3091180" cy="2377341"/>
          </a:xfrm>
          <a:prstGeom prst="rect">
            <a:avLst/>
          </a:prstGeom>
        </p:spPr>
      </p:pic>
    </p:spTree>
    <p:extLst>
      <p:ext uri="{BB962C8B-B14F-4D97-AF65-F5344CB8AC3E}">
        <p14:creationId xmlns:p14="http://schemas.microsoft.com/office/powerpoint/2010/main" val="4034887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BC1C9C2-FB98-9449-B8F0-39AAEDD3EE42}"/>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Google Shape;20;p2">
            <a:extLst>
              <a:ext uri="{FF2B5EF4-FFF2-40B4-BE49-F238E27FC236}">
                <a16:creationId xmlns:a16="http://schemas.microsoft.com/office/drawing/2014/main" id="{9D3672C0-E3CB-4F92-9858-044959BF40E3}"/>
              </a:ext>
            </a:extLst>
          </p:cNvPr>
          <p:cNvPicPr preferRelativeResize="0"/>
          <p:nvPr userDrawn="1"/>
        </p:nvPicPr>
        <p:blipFill rotWithShape="1">
          <a:blip r:embed="rId3">
            <a:alphaModFix/>
          </a:blip>
          <a:srcRect/>
          <a:stretch/>
        </p:blipFill>
        <p:spPr>
          <a:xfrm>
            <a:off x="436034" y="307083"/>
            <a:ext cx="3892160" cy="388644"/>
          </a:xfrm>
          <a:prstGeom prst="rect">
            <a:avLst/>
          </a:prstGeom>
          <a:noFill/>
          <a:ln>
            <a:noFill/>
          </a:ln>
        </p:spPr>
      </p:pic>
      <p:pic>
        <p:nvPicPr>
          <p:cNvPr id="8" name="Picture 7">
            <a:extLst>
              <a:ext uri="{FF2B5EF4-FFF2-40B4-BE49-F238E27FC236}">
                <a16:creationId xmlns:a16="http://schemas.microsoft.com/office/drawing/2014/main" id="{239D3C52-456B-CF49-8D86-ABB528E08D2A}"/>
              </a:ext>
            </a:extLst>
          </p:cNvPr>
          <p:cNvPicPr>
            <a:picLocks noChangeAspect="1"/>
          </p:cNvPicPr>
          <p:nvPr userDrawn="1"/>
        </p:nvPicPr>
        <p:blipFill rotWithShape="1">
          <a:blip r:embed="rId4"/>
          <a:srcRect t="3" r="6601" b="-36686"/>
          <a:stretch/>
        </p:blipFill>
        <p:spPr>
          <a:xfrm>
            <a:off x="436034" y="858109"/>
            <a:ext cx="11387159" cy="45719"/>
          </a:xfrm>
          <a:prstGeom prst="rect">
            <a:avLst/>
          </a:prstGeom>
        </p:spPr>
      </p:pic>
      <p:pic>
        <p:nvPicPr>
          <p:cNvPr id="9" name="Picture 8">
            <a:extLst>
              <a:ext uri="{FF2B5EF4-FFF2-40B4-BE49-F238E27FC236}">
                <a16:creationId xmlns:a16="http://schemas.microsoft.com/office/drawing/2014/main" id="{EDC8F958-22FC-904F-8492-ECBB12608F6B}"/>
              </a:ext>
            </a:extLst>
          </p:cNvPr>
          <p:cNvPicPr>
            <a:picLocks noChangeAspect="1"/>
          </p:cNvPicPr>
          <p:nvPr userDrawn="1"/>
        </p:nvPicPr>
        <p:blipFill rotWithShape="1">
          <a:blip r:embed="rId5"/>
          <a:srcRect l="35446" b="23513"/>
          <a:stretch/>
        </p:blipFill>
        <p:spPr>
          <a:xfrm>
            <a:off x="0" y="4799507"/>
            <a:ext cx="1737360" cy="2058494"/>
          </a:xfrm>
          <a:prstGeom prst="rect">
            <a:avLst/>
          </a:prstGeom>
        </p:spPr>
      </p:pic>
      <p:pic>
        <p:nvPicPr>
          <p:cNvPr id="10" name="Picture 9">
            <a:extLst>
              <a:ext uri="{FF2B5EF4-FFF2-40B4-BE49-F238E27FC236}">
                <a16:creationId xmlns:a16="http://schemas.microsoft.com/office/drawing/2014/main" id="{5B304E4C-D148-DF45-B7F2-E70F5B2E2408}"/>
              </a:ext>
            </a:extLst>
          </p:cNvPr>
          <p:cNvPicPr>
            <a:picLocks noChangeAspect="1"/>
          </p:cNvPicPr>
          <p:nvPr userDrawn="1"/>
        </p:nvPicPr>
        <p:blipFill>
          <a:blip r:embed="rId6"/>
          <a:stretch>
            <a:fillRect/>
          </a:stretch>
        </p:blipFill>
        <p:spPr>
          <a:xfrm rot="16200000">
            <a:off x="10239223" y="1795994"/>
            <a:ext cx="1579199" cy="1184400"/>
          </a:xfrm>
          <a:prstGeom prst="rect">
            <a:avLst/>
          </a:prstGeom>
        </p:spPr>
      </p:pic>
      <p:sp>
        <p:nvSpPr>
          <p:cNvPr id="6" name="Slide Number Placeholder 5">
            <a:extLst>
              <a:ext uri="{FF2B5EF4-FFF2-40B4-BE49-F238E27FC236}">
                <a16:creationId xmlns:a16="http://schemas.microsoft.com/office/drawing/2014/main" id="{37DB257D-A0E0-EF48-ABA3-7782115D606E}"/>
              </a:ext>
            </a:extLst>
          </p:cNvPr>
          <p:cNvSpPr>
            <a:spLocks noGrp="1"/>
          </p:cNvSpPr>
          <p:nvPr>
            <p:ph type="sldNum" sz="quarter" idx="12"/>
          </p:nvPr>
        </p:nvSpPr>
        <p:spPr/>
        <p:txBody>
          <a:bodyPr/>
          <a:lstStyle>
            <a:lvl1pPr>
              <a:defRPr>
                <a:solidFill>
                  <a:schemeClr val="bg1"/>
                </a:solidFill>
              </a:defRPr>
            </a:lvl1pPr>
          </a:lstStyle>
          <a:p>
            <a:fld id="{EE1A55DE-D795-7B44-9085-719E51EC44B5}" type="slidenum">
              <a:rPr lang="en-US" smtClean="0"/>
              <a:pPr/>
              <a:t>‹#›</a:t>
            </a:fld>
            <a:endParaRPr lang="en-US" dirty="0"/>
          </a:p>
        </p:txBody>
      </p:sp>
      <p:sp>
        <p:nvSpPr>
          <p:cNvPr id="11" name="TextBox 10">
            <a:extLst>
              <a:ext uri="{FF2B5EF4-FFF2-40B4-BE49-F238E27FC236}">
                <a16:creationId xmlns:a16="http://schemas.microsoft.com/office/drawing/2014/main" id="{1D3C93AA-AEC1-E348-A455-2BBDEC699ED7}"/>
              </a:ext>
            </a:extLst>
          </p:cNvPr>
          <p:cNvSpPr txBox="1"/>
          <p:nvPr userDrawn="1"/>
        </p:nvSpPr>
        <p:spPr>
          <a:xfrm>
            <a:off x="873760" y="-538480"/>
            <a:ext cx="184731" cy="369332"/>
          </a:xfrm>
          <a:prstGeom prst="rect">
            <a:avLst/>
          </a:prstGeom>
          <a:noFill/>
        </p:spPr>
        <p:txBody>
          <a:bodyPr wrap="none" rtlCol="0">
            <a:spAutoFit/>
          </a:bodyPr>
          <a:lstStyle/>
          <a:p>
            <a:endParaRPr lang="en-US" dirty="0"/>
          </a:p>
        </p:txBody>
      </p:sp>
      <p:sp>
        <p:nvSpPr>
          <p:cNvPr id="12" name="Title 1">
            <a:extLst>
              <a:ext uri="{FF2B5EF4-FFF2-40B4-BE49-F238E27FC236}">
                <a16:creationId xmlns:a16="http://schemas.microsoft.com/office/drawing/2014/main" id="{8C69DFD5-858D-D642-ADE1-D548CB19E775}"/>
              </a:ext>
            </a:extLst>
          </p:cNvPr>
          <p:cNvSpPr>
            <a:spLocks noGrp="1"/>
          </p:cNvSpPr>
          <p:nvPr>
            <p:ph type="title"/>
          </p:nvPr>
        </p:nvSpPr>
        <p:spPr>
          <a:xfrm>
            <a:off x="838200" y="2488688"/>
            <a:ext cx="9403080" cy="1133477"/>
          </a:xfrm>
        </p:spPr>
        <p:txBody>
          <a:bodyPr anchor="b">
            <a:noAutofit/>
          </a:bodyPr>
          <a:lstStyle>
            <a:lvl1pPr>
              <a:defRPr sz="4800">
                <a:solidFill>
                  <a:schemeClr val="bg1"/>
                </a:solidFill>
              </a:defRPr>
            </a:lvl1pPr>
          </a:lstStyle>
          <a:p>
            <a:r>
              <a:rPr lang="en-US" dirty="0"/>
              <a:t>Click to edit Master title</a:t>
            </a:r>
          </a:p>
        </p:txBody>
      </p:sp>
    </p:spTree>
    <p:extLst>
      <p:ext uri="{BB962C8B-B14F-4D97-AF65-F5344CB8AC3E}">
        <p14:creationId xmlns:p14="http://schemas.microsoft.com/office/powerpoint/2010/main" val="8037335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9F6C1B-6F37-CE43-80CB-13FD9EE06FB3}"/>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73E29E7-16A9-6340-9E9F-790043ED90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A31A5E-D10C-0845-A242-397F9C9F2058}"/>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A0D2F0-1F10-854B-834D-FF8C54AAA49C}" type="datetimeFigureOut">
              <a:rPr lang="en-US" smtClean="0"/>
              <a:t>6/4/2024</a:t>
            </a:fld>
            <a:endParaRPr lang="en-US" dirty="0"/>
          </a:p>
        </p:txBody>
      </p:sp>
      <p:sp>
        <p:nvSpPr>
          <p:cNvPr id="5" name="Footer Placeholder 4">
            <a:extLst>
              <a:ext uri="{FF2B5EF4-FFF2-40B4-BE49-F238E27FC236}">
                <a16:creationId xmlns:a16="http://schemas.microsoft.com/office/drawing/2014/main" id="{3D03ACE8-7DC1-FF47-A286-E7FBD724D0BE}"/>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319C6CA-BF73-CC4A-BED8-DE34849C7D53}"/>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1A55DE-D795-7B44-9085-719E51EC44B5}" type="slidenum">
              <a:rPr lang="en-US" smtClean="0"/>
              <a:t>‹#›</a:t>
            </a:fld>
            <a:endParaRPr lang="en-US" dirty="0"/>
          </a:p>
        </p:txBody>
      </p:sp>
    </p:spTree>
    <p:extLst>
      <p:ext uri="{BB962C8B-B14F-4D97-AF65-F5344CB8AC3E}">
        <p14:creationId xmlns:p14="http://schemas.microsoft.com/office/powerpoint/2010/main" val="3617914908"/>
      </p:ext>
    </p:extLst>
  </p:cSld>
  <p:clrMap bg1="lt1" tx1="dk1" bg2="lt2" tx2="dk2" accent1="accent1" accent2="accent2" accent3="accent3" accent4="accent4" accent5="accent5" accent6="accent6" hlink="hlink" folHlink="folHlink"/>
  <p:sldLayoutIdLst>
    <p:sldLayoutId id="2147483652" r:id="rId1"/>
    <p:sldLayoutId id="2147483653" r:id="rId2"/>
    <p:sldLayoutId id="2147483661" r:id="rId3"/>
    <p:sldLayoutId id="2147483654" r:id="rId4"/>
    <p:sldLayoutId id="2147483660" r:id="rId5"/>
    <p:sldLayoutId id="2147483655" r:id="rId6"/>
    <p:sldLayoutId id="2147483658" r:id="rId7"/>
    <p:sldLayoutId id="2147483659" r:id="rId8"/>
    <p:sldLayoutId id="2147483657" r:id="rId9"/>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hyperlink" Target="mailto:INSIGHTNW@UCLan.ac.uk"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svg"/></Relationships>
</file>

<file path=ppt/slides/_rels/slide23.xml.rels><?xml version="1.0" encoding="UTF-8" standalone="yes"?>
<Relationships xmlns="http://schemas.openxmlformats.org/package/2006/relationships"><Relationship Id="rId3" Type="http://schemas.openxmlformats.org/officeDocument/2006/relationships/hyperlink" Target="https://doi.org/10.1136/bmj.312.7023.71" TargetMode="External"/><Relationship Id="rId2" Type="http://schemas.openxmlformats.org/officeDocument/2006/relationships/hyperlink" Target="https://doi.org/10.1186/1745-6215-12-16" TargetMode="Externa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sv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0.sv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0E328-591A-8C30-490C-40D696BE455C}"/>
              </a:ext>
            </a:extLst>
          </p:cNvPr>
          <p:cNvSpPr>
            <a:spLocks noGrp="1"/>
          </p:cNvSpPr>
          <p:nvPr>
            <p:ph type="ctrTitle"/>
          </p:nvPr>
        </p:nvSpPr>
        <p:spPr>
          <a:xfrm>
            <a:off x="1320165" y="1122363"/>
            <a:ext cx="9551670" cy="2387600"/>
          </a:xfrm>
        </p:spPr>
        <p:txBody>
          <a:bodyPr>
            <a:normAutofit fontScale="90000"/>
          </a:bodyPr>
          <a:lstStyle/>
          <a:p>
            <a:br>
              <a:rPr lang="en-GB" dirty="0"/>
            </a:br>
            <a:r>
              <a:rPr lang="en-GB" dirty="0"/>
              <a:t>NIHR INSIGHT Programme North West</a:t>
            </a:r>
          </a:p>
        </p:txBody>
      </p:sp>
      <p:sp>
        <p:nvSpPr>
          <p:cNvPr id="3" name="Subtitle 2">
            <a:extLst>
              <a:ext uri="{FF2B5EF4-FFF2-40B4-BE49-F238E27FC236}">
                <a16:creationId xmlns:a16="http://schemas.microsoft.com/office/drawing/2014/main" id="{606F1205-957E-7777-AFCA-B2F5A0348083}"/>
              </a:ext>
            </a:extLst>
          </p:cNvPr>
          <p:cNvSpPr>
            <a:spLocks noGrp="1"/>
          </p:cNvSpPr>
          <p:nvPr>
            <p:ph type="subTitle" idx="1"/>
          </p:nvPr>
        </p:nvSpPr>
        <p:spPr>
          <a:xfrm>
            <a:off x="1524000" y="3986193"/>
            <a:ext cx="9144000" cy="2094567"/>
          </a:xfrm>
        </p:spPr>
        <p:txBody>
          <a:bodyPr>
            <a:normAutofit/>
          </a:bodyPr>
          <a:lstStyle/>
          <a:p>
            <a:r>
              <a:rPr lang="en-GB" dirty="0"/>
              <a:t>ARCFest</a:t>
            </a:r>
          </a:p>
          <a:p>
            <a:r>
              <a:rPr lang="en-GB" sz="1400" dirty="0"/>
              <a:t>11</a:t>
            </a:r>
            <a:r>
              <a:rPr lang="en-GB" sz="1400" baseline="30000" dirty="0"/>
              <a:t>th</a:t>
            </a:r>
            <a:r>
              <a:rPr lang="en-GB" sz="1400" dirty="0"/>
              <a:t> June 2024, 13:45-14:00, Online</a:t>
            </a:r>
          </a:p>
          <a:p>
            <a:r>
              <a:rPr lang="en-GB" sz="3000" dirty="0"/>
              <a:t>Professor Dame Caroline Watkins </a:t>
            </a:r>
          </a:p>
          <a:p>
            <a:r>
              <a:rPr lang="en-GB" sz="1900" dirty="0"/>
              <a:t>On behalf of INSIGHT Programme North West Partners</a:t>
            </a:r>
          </a:p>
        </p:txBody>
      </p:sp>
    </p:spTree>
    <p:extLst>
      <p:ext uri="{BB962C8B-B14F-4D97-AF65-F5344CB8AC3E}">
        <p14:creationId xmlns:p14="http://schemas.microsoft.com/office/powerpoint/2010/main" val="34553102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a:extLst>
              <a:ext uri="{FF2B5EF4-FFF2-40B4-BE49-F238E27FC236}">
                <a16:creationId xmlns:a16="http://schemas.microsoft.com/office/drawing/2014/main" id="{083F8BAE-C0B4-B59A-13B3-85B720CDDAC1}"/>
              </a:ext>
            </a:extLst>
          </p:cNvPr>
          <p:cNvPicPr>
            <a:picLocks noGrp="1" noChangeAspect="1"/>
          </p:cNvPicPr>
          <p:nvPr>
            <p:ph idx="1"/>
          </p:nvPr>
        </p:nvPicPr>
        <p:blipFill>
          <a:blip r:embed="rId3"/>
          <a:stretch>
            <a:fillRect/>
          </a:stretch>
        </p:blipFill>
        <p:spPr>
          <a:xfrm>
            <a:off x="3749040" y="403109"/>
            <a:ext cx="4859526" cy="5788142"/>
          </a:xfrm>
          <a:prstGeom prst="rect">
            <a:avLst/>
          </a:prstGeom>
        </p:spPr>
      </p:pic>
    </p:spTree>
    <p:extLst>
      <p:ext uri="{BB962C8B-B14F-4D97-AF65-F5344CB8AC3E}">
        <p14:creationId xmlns:p14="http://schemas.microsoft.com/office/powerpoint/2010/main" val="22960627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A6EBCC3-FE6E-FD33-BCC7-AF99BA0E7178}"/>
              </a:ext>
            </a:extLst>
          </p:cNvPr>
          <p:cNvGrpSpPr/>
          <p:nvPr/>
        </p:nvGrpSpPr>
        <p:grpSpPr>
          <a:xfrm>
            <a:off x="0" y="186753"/>
            <a:ext cx="12192000" cy="1423447"/>
            <a:chOff x="0" y="546755"/>
            <a:chExt cx="12192000" cy="1423447"/>
          </a:xfrm>
        </p:grpSpPr>
        <p:sp>
          <p:nvSpPr>
            <p:cNvPr id="5" name="Rectangle 4">
              <a:extLst>
                <a:ext uri="{FF2B5EF4-FFF2-40B4-BE49-F238E27FC236}">
                  <a16:creationId xmlns:a16="http://schemas.microsoft.com/office/drawing/2014/main" id="{9C9B1A7A-C0C5-1B63-9E9A-3FC516A58211}"/>
                </a:ext>
              </a:extLst>
            </p:cNvPr>
            <p:cNvSpPr/>
            <p:nvPr/>
          </p:nvSpPr>
          <p:spPr>
            <a:xfrm>
              <a:off x="0" y="546755"/>
              <a:ext cx="12192000" cy="1423447"/>
            </a:xfrm>
            <a:prstGeom prst="rect">
              <a:avLst/>
            </a:prstGeom>
            <a:solidFill>
              <a:srgbClr val="193E72"/>
            </a:solidFill>
            <a:ln>
              <a:solidFill>
                <a:srgbClr val="193E7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079500"/>
              <a:r>
                <a:rPr lang="en-GB" sz="2400" b="1" dirty="0">
                  <a:latin typeface="Lato" panose="020F0502020204030203" pitchFamily="34" charset="0"/>
                  <a:ea typeface="Lato" panose="020F0502020204030203" pitchFamily="34" charset="0"/>
                  <a:cs typeface="Lato" panose="020F0502020204030203" pitchFamily="34" charset="0"/>
                </a:rPr>
                <a:t>NIHR INSIGHT: Inspiring Students into Research Scheme</a:t>
              </a:r>
            </a:p>
          </p:txBody>
        </p:sp>
        <p:grpSp>
          <p:nvGrpSpPr>
            <p:cNvPr id="6" name="Group 5">
              <a:extLst>
                <a:ext uri="{FF2B5EF4-FFF2-40B4-BE49-F238E27FC236}">
                  <a16:creationId xmlns:a16="http://schemas.microsoft.com/office/drawing/2014/main" id="{08542690-C078-7F48-778D-C4FF67D9BC0D}"/>
                </a:ext>
              </a:extLst>
            </p:cNvPr>
            <p:cNvGrpSpPr/>
            <p:nvPr/>
          </p:nvGrpSpPr>
          <p:grpSpPr>
            <a:xfrm>
              <a:off x="9740236" y="790478"/>
              <a:ext cx="936000" cy="936000"/>
              <a:chOff x="9740236" y="790478"/>
              <a:chExt cx="936000" cy="936000"/>
            </a:xfrm>
          </p:grpSpPr>
          <p:sp>
            <p:nvSpPr>
              <p:cNvPr id="7" name="Oval 6">
                <a:extLst>
                  <a:ext uri="{FF2B5EF4-FFF2-40B4-BE49-F238E27FC236}">
                    <a16:creationId xmlns:a16="http://schemas.microsoft.com/office/drawing/2014/main" id="{C6E696EC-3874-2628-5BA3-6ADEA38FF9D7}"/>
                  </a:ext>
                </a:extLst>
              </p:cNvPr>
              <p:cNvSpPr/>
              <p:nvPr/>
            </p:nvSpPr>
            <p:spPr>
              <a:xfrm>
                <a:off x="9740236" y="790478"/>
                <a:ext cx="936000" cy="9360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Oval 7">
                <a:extLst>
                  <a:ext uri="{FF2B5EF4-FFF2-40B4-BE49-F238E27FC236}">
                    <a16:creationId xmlns:a16="http://schemas.microsoft.com/office/drawing/2014/main" id="{5E75AEAB-789C-79C2-52B1-93D3C84F4144}"/>
                  </a:ext>
                </a:extLst>
              </p:cNvPr>
              <p:cNvSpPr/>
              <p:nvPr/>
            </p:nvSpPr>
            <p:spPr>
              <a:xfrm>
                <a:off x="9848236" y="898478"/>
                <a:ext cx="720000" cy="720000"/>
              </a:xfrm>
              <a:prstGeom prst="ellipse">
                <a:avLst/>
              </a:prstGeom>
              <a:solidFill>
                <a:srgbClr val="EA5D4E"/>
              </a:solidFill>
              <a:ln>
                <a:solidFill>
                  <a:srgbClr val="EA5D4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Oval 8">
                <a:extLst>
                  <a:ext uri="{FF2B5EF4-FFF2-40B4-BE49-F238E27FC236}">
                    <a16:creationId xmlns:a16="http://schemas.microsoft.com/office/drawing/2014/main" id="{D51444A5-A1D0-F9DB-3B58-194291E62F01}"/>
                  </a:ext>
                </a:extLst>
              </p:cNvPr>
              <p:cNvSpPr/>
              <p:nvPr/>
            </p:nvSpPr>
            <p:spPr>
              <a:xfrm>
                <a:off x="10028236" y="1078478"/>
                <a:ext cx="360000" cy="360000"/>
              </a:xfrm>
              <a:prstGeom prst="ellipse">
                <a:avLst/>
              </a:prstGeom>
              <a:solidFill>
                <a:srgbClr val="193E72"/>
              </a:solidFill>
              <a:ln>
                <a:solidFill>
                  <a:srgbClr val="193E7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sp>
        <p:nvSpPr>
          <p:cNvPr id="3" name="Content Placeholder 2">
            <a:extLst>
              <a:ext uri="{FF2B5EF4-FFF2-40B4-BE49-F238E27FC236}">
                <a16:creationId xmlns:a16="http://schemas.microsoft.com/office/drawing/2014/main" id="{78B30222-8A90-6732-CFCA-7777DF06F515}"/>
              </a:ext>
            </a:extLst>
          </p:cNvPr>
          <p:cNvSpPr>
            <a:spLocks noGrp="1"/>
          </p:cNvSpPr>
          <p:nvPr>
            <p:ph idx="1"/>
          </p:nvPr>
        </p:nvSpPr>
        <p:spPr>
          <a:xfrm>
            <a:off x="1115366" y="1860259"/>
            <a:ext cx="10238433" cy="4256453"/>
          </a:xfrm>
        </p:spPr>
        <p:txBody>
          <a:bodyPr>
            <a:normAutofit/>
          </a:bodyPr>
          <a:lstStyle/>
          <a:p>
            <a:pPr marL="0" indent="0">
              <a:buNone/>
            </a:pPr>
            <a:r>
              <a:rPr lang="en-GB" b="1" dirty="0">
                <a:solidFill>
                  <a:srgbClr val="2EA9B0"/>
                </a:solidFill>
              </a:rPr>
              <a:t>AIM</a:t>
            </a:r>
          </a:p>
          <a:p>
            <a:pPr marL="0" indent="0">
              <a:buNone/>
            </a:pPr>
            <a:r>
              <a:rPr lang="en-GB" dirty="0"/>
              <a:t>To attract students, and new graduates in registered healthcare, social work and public health roles (not including doctors and dentists) into the full range of research careers, at a very early stage as they are starting out in their professions</a:t>
            </a:r>
          </a:p>
          <a:p>
            <a:pPr marL="0" indent="0">
              <a:buNone/>
            </a:pPr>
            <a:endParaRPr lang="en-GB" sz="800" dirty="0"/>
          </a:p>
          <a:p>
            <a:pPr marL="0" indent="0">
              <a:buNone/>
            </a:pPr>
            <a:r>
              <a:rPr lang="en-GB" b="1" dirty="0">
                <a:solidFill>
                  <a:srgbClr val="EA5D4E"/>
                </a:solidFill>
              </a:rPr>
              <a:t>OBJECTIVES</a:t>
            </a:r>
          </a:p>
          <a:p>
            <a:pPr marL="457200" indent="-457200">
              <a:buFont typeface="+mj-lt"/>
              <a:buAutoNum type="arabicPeriod"/>
            </a:pPr>
            <a:r>
              <a:rPr lang="en-GB" dirty="0"/>
              <a:t>Innovative engagement programmes to showcase and attract people to research</a:t>
            </a:r>
          </a:p>
          <a:p>
            <a:pPr marL="457200" indent="-457200">
              <a:buFont typeface="+mj-lt"/>
              <a:buAutoNum type="arabicPeriod"/>
            </a:pPr>
            <a:r>
              <a:rPr lang="en-GB" dirty="0"/>
              <a:t>Research Master’s Studentships to provide valuable training for individuals with limited of experience of real world research</a:t>
            </a:r>
          </a:p>
        </p:txBody>
      </p:sp>
      <p:sp>
        <p:nvSpPr>
          <p:cNvPr id="12" name="Rectangle 11">
            <a:extLst>
              <a:ext uri="{FF2B5EF4-FFF2-40B4-BE49-F238E27FC236}">
                <a16:creationId xmlns:a16="http://schemas.microsoft.com/office/drawing/2014/main" id="{DAEF6931-39F2-F4FA-5798-D0989CFAD413}"/>
              </a:ext>
            </a:extLst>
          </p:cNvPr>
          <p:cNvSpPr/>
          <p:nvPr/>
        </p:nvSpPr>
        <p:spPr>
          <a:xfrm>
            <a:off x="1170012" y="1121798"/>
            <a:ext cx="540000" cy="36000"/>
          </a:xfrm>
          <a:prstGeom prst="rect">
            <a:avLst/>
          </a:prstGeom>
          <a:solidFill>
            <a:srgbClr val="EA5D4E"/>
          </a:solidFill>
          <a:ln>
            <a:solidFill>
              <a:srgbClr val="EA5D4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6194967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A3D345-E26F-245D-0165-89A2072A98BD}"/>
              </a:ext>
            </a:extLst>
          </p:cNvPr>
          <p:cNvPicPr>
            <a:picLocks noChangeAspect="1"/>
          </p:cNvPicPr>
          <p:nvPr/>
        </p:nvPicPr>
        <p:blipFill>
          <a:blip r:embed="rId3"/>
          <a:stretch>
            <a:fillRect/>
          </a:stretch>
        </p:blipFill>
        <p:spPr>
          <a:xfrm>
            <a:off x="7199873" y="1718200"/>
            <a:ext cx="2540363" cy="4320000"/>
          </a:xfrm>
          <a:prstGeom prst="rect">
            <a:avLst/>
          </a:prstGeom>
        </p:spPr>
      </p:pic>
      <p:grpSp>
        <p:nvGrpSpPr>
          <p:cNvPr id="4" name="Group 3">
            <a:extLst>
              <a:ext uri="{FF2B5EF4-FFF2-40B4-BE49-F238E27FC236}">
                <a16:creationId xmlns:a16="http://schemas.microsoft.com/office/drawing/2014/main" id="{8A6EBCC3-FE6E-FD33-BCC7-AF99BA0E7178}"/>
              </a:ext>
            </a:extLst>
          </p:cNvPr>
          <p:cNvGrpSpPr/>
          <p:nvPr/>
        </p:nvGrpSpPr>
        <p:grpSpPr>
          <a:xfrm>
            <a:off x="0" y="186753"/>
            <a:ext cx="12192000" cy="1423447"/>
            <a:chOff x="0" y="546755"/>
            <a:chExt cx="12192000" cy="1423447"/>
          </a:xfrm>
        </p:grpSpPr>
        <p:sp>
          <p:nvSpPr>
            <p:cNvPr id="5" name="Rectangle 4">
              <a:extLst>
                <a:ext uri="{FF2B5EF4-FFF2-40B4-BE49-F238E27FC236}">
                  <a16:creationId xmlns:a16="http://schemas.microsoft.com/office/drawing/2014/main" id="{9C9B1A7A-C0C5-1B63-9E9A-3FC516A58211}"/>
                </a:ext>
              </a:extLst>
            </p:cNvPr>
            <p:cNvSpPr/>
            <p:nvPr/>
          </p:nvSpPr>
          <p:spPr>
            <a:xfrm>
              <a:off x="0" y="546755"/>
              <a:ext cx="12192000" cy="1423447"/>
            </a:xfrm>
            <a:prstGeom prst="rect">
              <a:avLst/>
            </a:prstGeom>
            <a:solidFill>
              <a:srgbClr val="193E72"/>
            </a:solidFill>
            <a:ln>
              <a:solidFill>
                <a:srgbClr val="193E7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079500"/>
              <a:r>
                <a:rPr lang="en-GB" sz="2400" b="1" dirty="0">
                  <a:latin typeface="Lato" panose="020F0502020204030203" pitchFamily="34" charset="0"/>
                  <a:ea typeface="Lato" panose="020F0502020204030203" pitchFamily="34" charset="0"/>
                  <a:cs typeface="Lato" panose="020F0502020204030203" pitchFamily="34" charset="0"/>
                </a:rPr>
                <a:t>NIHR INSIGHT Programme North West</a:t>
              </a:r>
            </a:p>
            <a:p>
              <a:pPr marL="1079500"/>
              <a:r>
                <a:rPr lang="en-GB" sz="2400" b="1" dirty="0">
                  <a:latin typeface="Lato" panose="020F0502020204030203" pitchFamily="34" charset="0"/>
                  <a:ea typeface="Lato" panose="020F0502020204030203" pitchFamily="34" charset="0"/>
                  <a:cs typeface="Lato" panose="020F0502020204030203" pitchFamily="34" charset="0"/>
                </a:rPr>
                <a:t>Inspiring Students into Research</a:t>
              </a:r>
            </a:p>
          </p:txBody>
        </p:sp>
        <p:grpSp>
          <p:nvGrpSpPr>
            <p:cNvPr id="6" name="Group 5">
              <a:extLst>
                <a:ext uri="{FF2B5EF4-FFF2-40B4-BE49-F238E27FC236}">
                  <a16:creationId xmlns:a16="http://schemas.microsoft.com/office/drawing/2014/main" id="{08542690-C078-7F48-778D-C4FF67D9BC0D}"/>
                </a:ext>
              </a:extLst>
            </p:cNvPr>
            <p:cNvGrpSpPr/>
            <p:nvPr/>
          </p:nvGrpSpPr>
          <p:grpSpPr>
            <a:xfrm>
              <a:off x="9740236" y="790478"/>
              <a:ext cx="936000" cy="936000"/>
              <a:chOff x="9740236" y="790478"/>
              <a:chExt cx="936000" cy="936000"/>
            </a:xfrm>
          </p:grpSpPr>
          <p:sp>
            <p:nvSpPr>
              <p:cNvPr id="7" name="Oval 6">
                <a:extLst>
                  <a:ext uri="{FF2B5EF4-FFF2-40B4-BE49-F238E27FC236}">
                    <a16:creationId xmlns:a16="http://schemas.microsoft.com/office/drawing/2014/main" id="{C6E696EC-3874-2628-5BA3-6ADEA38FF9D7}"/>
                  </a:ext>
                </a:extLst>
              </p:cNvPr>
              <p:cNvSpPr/>
              <p:nvPr/>
            </p:nvSpPr>
            <p:spPr>
              <a:xfrm>
                <a:off x="9740236" y="790478"/>
                <a:ext cx="936000" cy="9360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Oval 7">
                <a:extLst>
                  <a:ext uri="{FF2B5EF4-FFF2-40B4-BE49-F238E27FC236}">
                    <a16:creationId xmlns:a16="http://schemas.microsoft.com/office/drawing/2014/main" id="{5E75AEAB-789C-79C2-52B1-93D3C84F4144}"/>
                  </a:ext>
                </a:extLst>
              </p:cNvPr>
              <p:cNvSpPr/>
              <p:nvPr/>
            </p:nvSpPr>
            <p:spPr>
              <a:xfrm>
                <a:off x="9848236" y="898478"/>
                <a:ext cx="720000" cy="720000"/>
              </a:xfrm>
              <a:prstGeom prst="ellipse">
                <a:avLst/>
              </a:prstGeom>
              <a:solidFill>
                <a:srgbClr val="EA5D4E"/>
              </a:solidFill>
              <a:ln>
                <a:solidFill>
                  <a:srgbClr val="EA5D4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Oval 8">
                <a:extLst>
                  <a:ext uri="{FF2B5EF4-FFF2-40B4-BE49-F238E27FC236}">
                    <a16:creationId xmlns:a16="http://schemas.microsoft.com/office/drawing/2014/main" id="{D51444A5-A1D0-F9DB-3B58-194291E62F01}"/>
                  </a:ext>
                </a:extLst>
              </p:cNvPr>
              <p:cNvSpPr/>
              <p:nvPr/>
            </p:nvSpPr>
            <p:spPr>
              <a:xfrm>
                <a:off x="10028236" y="1078478"/>
                <a:ext cx="360000" cy="360000"/>
              </a:xfrm>
              <a:prstGeom prst="ellipse">
                <a:avLst/>
              </a:prstGeom>
              <a:solidFill>
                <a:srgbClr val="193E72"/>
              </a:solidFill>
              <a:ln>
                <a:solidFill>
                  <a:srgbClr val="193E7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pic>
        <p:nvPicPr>
          <p:cNvPr id="13" name="Picture 12">
            <a:extLst>
              <a:ext uri="{FF2B5EF4-FFF2-40B4-BE49-F238E27FC236}">
                <a16:creationId xmlns:a16="http://schemas.microsoft.com/office/drawing/2014/main" id="{CE68897D-751B-54F8-2653-6F6312296FFC}"/>
              </a:ext>
            </a:extLst>
          </p:cNvPr>
          <p:cNvPicPr>
            <a:picLocks noChangeAspect="1"/>
          </p:cNvPicPr>
          <p:nvPr/>
        </p:nvPicPr>
        <p:blipFill>
          <a:blip r:embed="rId4"/>
          <a:stretch>
            <a:fillRect/>
          </a:stretch>
        </p:blipFill>
        <p:spPr>
          <a:xfrm>
            <a:off x="2011326" y="1990105"/>
            <a:ext cx="4084674" cy="4048095"/>
          </a:xfrm>
          <a:prstGeom prst="rect">
            <a:avLst/>
          </a:prstGeom>
        </p:spPr>
      </p:pic>
      <p:sp>
        <p:nvSpPr>
          <p:cNvPr id="14" name="Rectangle 13">
            <a:extLst>
              <a:ext uri="{FF2B5EF4-FFF2-40B4-BE49-F238E27FC236}">
                <a16:creationId xmlns:a16="http://schemas.microsoft.com/office/drawing/2014/main" id="{ADBC5BD6-E365-2AA8-7078-E276B58E6F6D}"/>
              </a:ext>
            </a:extLst>
          </p:cNvPr>
          <p:cNvSpPr/>
          <p:nvPr/>
        </p:nvSpPr>
        <p:spPr>
          <a:xfrm>
            <a:off x="1192168" y="1330476"/>
            <a:ext cx="540000" cy="36000"/>
          </a:xfrm>
          <a:prstGeom prst="rect">
            <a:avLst/>
          </a:prstGeom>
          <a:solidFill>
            <a:srgbClr val="EA5D4E"/>
          </a:solidFill>
          <a:ln>
            <a:solidFill>
              <a:srgbClr val="EA5D4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8211480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97E9F-9CE5-F465-D968-8A2E8C6A7A33}"/>
              </a:ext>
            </a:extLst>
          </p:cNvPr>
          <p:cNvSpPr>
            <a:spLocks noGrp="1"/>
          </p:cNvSpPr>
          <p:nvPr>
            <p:ph type="title"/>
          </p:nvPr>
        </p:nvSpPr>
        <p:spPr>
          <a:xfrm>
            <a:off x="3466086" y="365127"/>
            <a:ext cx="7887714" cy="865467"/>
          </a:xfrm>
        </p:spPr>
        <p:txBody>
          <a:bodyPr>
            <a:normAutofit/>
          </a:bodyPr>
          <a:lstStyle/>
          <a:p>
            <a:r>
              <a:rPr lang="en-GB" dirty="0"/>
              <a:t>NIHR INSIGHT Programme North West </a:t>
            </a:r>
          </a:p>
        </p:txBody>
      </p:sp>
      <p:pic>
        <p:nvPicPr>
          <p:cNvPr id="5" name="Content Placeholder 4">
            <a:extLst>
              <a:ext uri="{FF2B5EF4-FFF2-40B4-BE49-F238E27FC236}">
                <a16:creationId xmlns:a16="http://schemas.microsoft.com/office/drawing/2014/main" id="{DC50505F-FADC-9AAA-CA0B-040217B6246A}"/>
              </a:ext>
            </a:extLst>
          </p:cNvPr>
          <p:cNvPicPr>
            <a:picLocks noGrp="1" noChangeAspect="1"/>
          </p:cNvPicPr>
          <p:nvPr>
            <p:ph idx="1"/>
          </p:nvPr>
        </p:nvPicPr>
        <p:blipFill>
          <a:blip r:embed="rId3"/>
          <a:stretch>
            <a:fillRect/>
          </a:stretch>
        </p:blipFill>
        <p:spPr>
          <a:xfrm>
            <a:off x="235866" y="365127"/>
            <a:ext cx="3230221" cy="2762567"/>
          </a:xfrm>
          <a:prstGeom prst="rect">
            <a:avLst/>
          </a:prstGeom>
        </p:spPr>
      </p:pic>
      <p:sp>
        <p:nvSpPr>
          <p:cNvPr id="6" name="TextBox 5">
            <a:extLst>
              <a:ext uri="{FF2B5EF4-FFF2-40B4-BE49-F238E27FC236}">
                <a16:creationId xmlns:a16="http://schemas.microsoft.com/office/drawing/2014/main" id="{E8FCB0F9-CE2A-7349-9EF8-BAEE699F2644}"/>
              </a:ext>
            </a:extLst>
          </p:cNvPr>
          <p:cNvSpPr txBox="1"/>
          <p:nvPr/>
        </p:nvSpPr>
        <p:spPr>
          <a:xfrm>
            <a:off x="3466086" y="1001090"/>
            <a:ext cx="7887713" cy="646331"/>
          </a:xfrm>
          <a:prstGeom prst="rect">
            <a:avLst/>
          </a:prstGeom>
          <a:noFill/>
        </p:spPr>
        <p:txBody>
          <a:bodyPr wrap="square" rtlCol="0">
            <a:spAutoFit/>
          </a:bodyPr>
          <a:lstStyle/>
          <a:p>
            <a:r>
              <a:rPr lang="en-GB" dirty="0">
                <a:solidFill>
                  <a:srgbClr val="EA5D4E"/>
                </a:solidFill>
              </a:rPr>
              <a:t>A collaboration of over 30 health and social care partners, to date, </a:t>
            </a:r>
          </a:p>
          <a:p>
            <a:r>
              <a:rPr lang="en-GB" dirty="0">
                <a:solidFill>
                  <a:srgbClr val="EA5D4E"/>
                </a:solidFill>
              </a:rPr>
              <a:t>helping you to grow your research insight and expertise </a:t>
            </a:r>
          </a:p>
        </p:txBody>
      </p:sp>
      <p:sp>
        <p:nvSpPr>
          <p:cNvPr id="7" name="Rectangle 6">
            <a:extLst>
              <a:ext uri="{FF2B5EF4-FFF2-40B4-BE49-F238E27FC236}">
                <a16:creationId xmlns:a16="http://schemas.microsoft.com/office/drawing/2014/main" id="{0A90B961-E2F1-4A24-5F09-9CC3F3D003D3}"/>
              </a:ext>
            </a:extLst>
          </p:cNvPr>
          <p:cNvSpPr/>
          <p:nvPr/>
        </p:nvSpPr>
        <p:spPr>
          <a:xfrm>
            <a:off x="420881" y="3215008"/>
            <a:ext cx="3451860" cy="284732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en-GB" sz="1200" kern="100" dirty="0">
                <a:solidFill>
                  <a:srgbClr val="193E72"/>
                </a:solidFill>
                <a:effectLst/>
                <a:latin typeface="Calibri" panose="020F0502020204030204" pitchFamily="34" charset="0"/>
                <a:ea typeface="Calibri" panose="020F0502020204030204" pitchFamily="34" charset="0"/>
                <a:cs typeface="Times New Roman" panose="02020603050405020304" pitchFamily="18" charset="0"/>
              </a:rPr>
              <a:t>Active Lancashire</a:t>
            </a:r>
          </a:p>
          <a:p>
            <a:pPr>
              <a:lnSpc>
                <a:spcPct val="107000"/>
              </a:lnSpc>
              <a:spcAft>
                <a:spcPts val="800"/>
              </a:spcAft>
            </a:pPr>
            <a:r>
              <a:rPr lang="en-GB" sz="1200" kern="100" dirty="0">
                <a:solidFill>
                  <a:srgbClr val="193E72"/>
                </a:solidFill>
                <a:effectLst/>
                <a:latin typeface="Calibri" panose="020F0502020204030204" pitchFamily="34" charset="0"/>
                <a:ea typeface="Calibri" panose="020F0502020204030204" pitchFamily="34" charset="0"/>
                <a:cs typeface="Times New Roman" panose="02020603050405020304" pitchFamily="18" charset="0"/>
              </a:rPr>
              <a:t>Alder Hey Children's NHS Foundation Trust</a:t>
            </a:r>
          </a:p>
          <a:p>
            <a:pPr>
              <a:lnSpc>
                <a:spcPct val="107000"/>
              </a:lnSpc>
              <a:spcAft>
                <a:spcPts val="800"/>
              </a:spcAft>
            </a:pPr>
            <a:r>
              <a:rPr lang="en-GB" sz="1200" kern="100" dirty="0">
                <a:solidFill>
                  <a:srgbClr val="193E72"/>
                </a:solidFill>
                <a:effectLst/>
                <a:latin typeface="Calibri" panose="020F0502020204030204" pitchFamily="34" charset="0"/>
                <a:ea typeface="Calibri" panose="020F0502020204030204" pitchFamily="34" charset="0"/>
                <a:cs typeface="Times New Roman" panose="02020603050405020304" pitchFamily="18" charset="0"/>
              </a:rPr>
              <a:t>Blackpool Borough Council</a:t>
            </a:r>
          </a:p>
          <a:p>
            <a:pPr>
              <a:lnSpc>
                <a:spcPct val="107000"/>
              </a:lnSpc>
              <a:spcAft>
                <a:spcPts val="800"/>
              </a:spcAft>
            </a:pPr>
            <a:r>
              <a:rPr lang="en-GB" sz="1200" kern="100" dirty="0">
                <a:solidFill>
                  <a:srgbClr val="193E72"/>
                </a:solidFill>
                <a:effectLst/>
                <a:latin typeface="Calibri" panose="020F0502020204030204" pitchFamily="34" charset="0"/>
                <a:ea typeface="Calibri" panose="020F0502020204030204" pitchFamily="34" charset="0"/>
                <a:cs typeface="Times New Roman" panose="02020603050405020304" pitchFamily="18" charset="0"/>
              </a:rPr>
              <a:t>Bridgewater Community Healthcare NHS Foundation Trust</a:t>
            </a:r>
          </a:p>
          <a:p>
            <a:pPr>
              <a:lnSpc>
                <a:spcPct val="107000"/>
              </a:lnSpc>
              <a:spcAft>
                <a:spcPts val="800"/>
              </a:spcAft>
            </a:pPr>
            <a:r>
              <a:rPr lang="en-GB" sz="1200" kern="100" dirty="0">
                <a:solidFill>
                  <a:srgbClr val="193E72"/>
                </a:solidFill>
                <a:effectLst/>
                <a:latin typeface="Calibri" panose="020F0502020204030204" pitchFamily="34" charset="0"/>
                <a:ea typeface="Calibri" panose="020F0502020204030204" pitchFamily="34" charset="0"/>
                <a:cs typeface="Times New Roman" panose="02020603050405020304" pitchFamily="18" charset="0"/>
              </a:rPr>
              <a:t>Clinical Research Network (CRN) Greater Manchester</a:t>
            </a:r>
          </a:p>
          <a:p>
            <a:pPr>
              <a:lnSpc>
                <a:spcPct val="107000"/>
              </a:lnSpc>
              <a:spcAft>
                <a:spcPts val="800"/>
              </a:spcAft>
            </a:pPr>
            <a:r>
              <a:rPr lang="en-GB" sz="1200" kern="100" dirty="0">
                <a:solidFill>
                  <a:srgbClr val="193E72"/>
                </a:solidFill>
                <a:effectLst/>
                <a:latin typeface="Calibri" panose="020F0502020204030204" pitchFamily="34" charset="0"/>
                <a:ea typeface="Calibri" panose="020F0502020204030204" pitchFamily="34" charset="0"/>
                <a:cs typeface="Times New Roman" panose="02020603050405020304" pitchFamily="18" charset="0"/>
              </a:rPr>
              <a:t>Clinical Research Network (CRN) North West Coast</a:t>
            </a:r>
          </a:p>
          <a:p>
            <a:pPr>
              <a:lnSpc>
                <a:spcPct val="107000"/>
              </a:lnSpc>
              <a:spcAft>
                <a:spcPts val="800"/>
              </a:spcAft>
            </a:pPr>
            <a:r>
              <a:rPr lang="en-GB" sz="1200" kern="100" dirty="0">
                <a:solidFill>
                  <a:srgbClr val="193E72"/>
                </a:solidFill>
                <a:effectLst/>
                <a:latin typeface="Calibri" panose="020F0502020204030204" pitchFamily="34" charset="0"/>
                <a:ea typeface="Calibri" panose="020F0502020204030204" pitchFamily="34" charset="0"/>
                <a:cs typeface="Times New Roman" panose="02020603050405020304" pitchFamily="18" charset="0"/>
              </a:rPr>
              <a:t>East Lancashire Hospitals NHS Trust</a:t>
            </a:r>
          </a:p>
          <a:p>
            <a:pPr>
              <a:lnSpc>
                <a:spcPct val="107000"/>
              </a:lnSpc>
              <a:spcAft>
                <a:spcPts val="800"/>
              </a:spcAft>
            </a:pPr>
            <a:r>
              <a:rPr lang="en-GB" sz="1200" kern="100" dirty="0">
                <a:solidFill>
                  <a:srgbClr val="193E72"/>
                </a:solidFill>
                <a:effectLst/>
                <a:latin typeface="Calibri" panose="020F0502020204030204" pitchFamily="34" charset="0"/>
                <a:ea typeface="Calibri" panose="020F0502020204030204" pitchFamily="34" charset="0"/>
                <a:cs typeface="Times New Roman" panose="02020603050405020304" pitchFamily="18" charset="0"/>
              </a:rPr>
              <a:t>Greater Manchester Mental Health NHS Foundation Trust</a:t>
            </a:r>
            <a:endParaRPr lang="en-GB" sz="1400" dirty="0">
              <a:solidFill>
                <a:srgbClr val="193E72"/>
              </a:solidFill>
            </a:endParaRPr>
          </a:p>
        </p:txBody>
      </p:sp>
      <p:grpSp>
        <p:nvGrpSpPr>
          <p:cNvPr id="10" name="Group 9">
            <a:extLst>
              <a:ext uri="{FF2B5EF4-FFF2-40B4-BE49-F238E27FC236}">
                <a16:creationId xmlns:a16="http://schemas.microsoft.com/office/drawing/2014/main" id="{8E4BC2DF-FC27-341E-9EEC-3148465342E0}"/>
              </a:ext>
            </a:extLst>
          </p:cNvPr>
          <p:cNvGrpSpPr/>
          <p:nvPr/>
        </p:nvGrpSpPr>
        <p:grpSpPr>
          <a:xfrm>
            <a:off x="4192014" y="2026920"/>
            <a:ext cx="7398006" cy="4052164"/>
            <a:chOff x="4192014" y="1924050"/>
            <a:chExt cx="7398006" cy="4052164"/>
          </a:xfrm>
        </p:grpSpPr>
        <p:sp>
          <p:nvSpPr>
            <p:cNvPr id="8" name="Rectangle 7">
              <a:extLst>
                <a:ext uri="{FF2B5EF4-FFF2-40B4-BE49-F238E27FC236}">
                  <a16:creationId xmlns:a16="http://schemas.microsoft.com/office/drawing/2014/main" id="{ACD1F62D-68C0-BABF-B508-AC4DE9488D56}"/>
                </a:ext>
              </a:extLst>
            </p:cNvPr>
            <p:cNvSpPr/>
            <p:nvPr/>
          </p:nvSpPr>
          <p:spPr>
            <a:xfrm>
              <a:off x="4192014" y="1925244"/>
              <a:ext cx="3671825" cy="405097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en-GB" sz="1200" kern="100" dirty="0">
                  <a:solidFill>
                    <a:srgbClr val="193E72"/>
                  </a:solidFill>
                  <a:effectLst/>
                  <a:latin typeface="Calibri" panose="020F0502020204030204" pitchFamily="34" charset="0"/>
                  <a:ea typeface="Calibri" panose="020F0502020204030204" pitchFamily="34" charset="0"/>
                  <a:cs typeface="Times New Roman" panose="02020603050405020304" pitchFamily="18" charset="0"/>
                </a:rPr>
                <a:t>Health Innovation North West Coast</a:t>
              </a:r>
            </a:p>
            <a:p>
              <a:pPr>
                <a:lnSpc>
                  <a:spcPct val="107000"/>
                </a:lnSpc>
                <a:spcAft>
                  <a:spcPts val="800"/>
                </a:spcAft>
              </a:pPr>
              <a:r>
                <a:rPr lang="en-GB" sz="1200" kern="100" dirty="0">
                  <a:solidFill>
                    <a:srgbClr val="193E72"/>
                  </a:solidFill>
                  <a:effectLst/>
                  <a:latin typeface="Calibri" panose="020F0502020204030204" pitchFamily="34" charset="0"/>
                  <a:ea typeface="Calibri" panose="020F0502020204030204" pitchFamily="34" charset="0"/>
                  <a:cs typeface="Times New Roman" panose="02020603050405020304" pitchFamily="18" charset="0"/>
                </a:rPr>
                <a:t>Lancashire &amp; South Cumbria Integrated Care Board</a:t>
              </a:r>
            </a:p>
            <a:p>
              <a:pPr>
                <a:lnSpc>
                  <a:spcPct val="107000"/>
                </a:lnSpc>
                <a:spcAft>
                  <a:spcPts val="800"/>
                </a:spcAft>
              </a:pPr>
              <a:r>
                <a:rPr lang="en-GB" sz="1200" kern="100" dirty="0">
                  <a:solidFill>
                    <a:srgbClr val="193E72"/>
                  </a:solidFill>
                  <a:effectLst/>
                  <a:latin typeface="Calibri" panose="020F0502020204030204" pitchFamily="34" charset="0"/>
                  <a:ea typeface="Calibri" panose="020F0502020204030204" pitchFamily="34" charset="0"/>
                  <a:cs typeface="Times New Roman" panose="02020603050405020304" pitchFamily="18" charset="0"/>
                </a:rPr>
                <a:t>Lancashire &amp; South Cumbria NHS Foundation Trust</a:t>
              </a:r>
            </a:p>
            <a:p>
              <a:pPr>
                <a:lnSpc>
                  <a:spcPct val="107000"/>
                </a:lnSpc>
                <a:spcAft>
                  <a:spcPts val="800"/>
                </a:spcAft>
              </a:pPr>
              <a:r>
                <a:rPr lang="en-GB" sz="1200" kern="100" dirty="0">
                  <a:solidFill>
                    <a:srgbClr val="193E72"/>
                  </a:solidFill>
                  <a:effectLst/>
                  <a:latin typeface="Calibri" panose="020F0502020204030204" pitchFamily="34" charset="0"/>
                  <a:ea typeface="Calibri" panose="020F0502020204030204" pitchFamily="34" charset="0"/>
                  <a:cs typeface="Times New Roman" panose="02020603050405020304" pitchFamily="18" charset="0"/>
                </a:rPr>
                <a:t>Lancashire County Council</a:t>
              </a:r>
            </a:p>
            <a:p>
              <a:pPr>
                <a:lnSpc>
                  <a:spcPct val="107000"/>
                </a:lnSpc>
                <a:spcAft>
                  <a:spcPts val="800"/>
                </a:spcAft>
              </a:pPr>
              <a:r>
                <a:rPr lang="en-GB" sz="1200" kern="100" dirty="0">
                  <a:solidFill>
                    <a:srgbClr val="193E72"/>
                  </a:solidFill>
                  <a:effectLst/>
                  <a:latin typeface="Calibri" panose="020F0502020204030204" pitchFamily="34" charset="0"/>
                  <a:ea typeface="Calibri" panose="020F0502020204030204" pitchFamily="34" charset="0"/>
                  <a:cs typeface="Times New Roman" panose="02020603050405020304" pitchFamily="18" charset="0"/>
                </a:rPr>
                <a:t>Lancashire Teaching Hospitals NHS Foundation Trust</a:t>
              </a:r>
            </a:p>
            <a:p>
              <a:pPr>
                <a:lnSpc>
                  <a:spcPct val="107000"/>
                </a:lnSpc>
                <a:spcAft>
                  <a:spcPts val="800"/>
                </a:spcAft>
              </a:pPr>
              <a:r>
                <a:rPr lang="en-GB" sz="1200" kern="100" dirty="0">
                  <a:solidFill>
                    <a:srgbClr val="193E72"/>
                  </a:solidFill>
                  <a:effectLst/>
                  <a:latin typeface="Calibri" panose="020F0502020204030204" pitchFamily="34" charset="0"/>
                  <a:ea typeface="Calibri" panose="020F0502020204030204" pitchFamily="34" charset="0"/>
                  <a:cs typeface="Times New Roman" panose="02020603050405020304" pitchFamily="18" charset="0"/>
                </a:rPr>
                <a:t>Lancaster University</a:t>
              </a:r>
            </a:p>
            <a:p>
              <a:pPr>
                <a:lnSpc>
                  <a:spcPct val="107000"/>
                </a:lnSpc>
                <a:spcAft>
                  <a:spcPts val="800"/>
                </a:spcAft>
              </a:pPr>
              <a:r>
                <a:rPr lang="en-GB" sz="1200" kern="100" dirty="0">
                  <a:solidFill>
                    <a:srgbClr val="193E72"/>
                  </a:solidFill>
                  <a:effectLst/>
                  <a:latin typeface="Calibri" panose="020F0502020204030204" pitchFamily="34" charset="0"/>
                  <a:ea typeface="Calibri" panose="020F0502020204030204" pitchFamily="34" charset="0"/>
                  <a:cs typeface="Times New Roman" panose="02020603050405020304" pitchFamily="18" charset="0"/>
                </a:rPr>
                <a:t>Liverpool City Council</a:t>
              </a:r>
            </a:p>
            <a:p>
              <a:pPr>
                <a:lnSpc>
                  <a:spcPct val="107000"/>
                </a:lnSpc>
                <a:spcAft>
                  <a:spcPts val="800"/>
                </a:spcAft>
              </a:pPr>
              <a:r>
                <a:rPr lang="en-GB" sz="1200" kern="100" dirty="0">
                  <a:solidFill>
                    <a:srgbClr val="193E72"/>
                  </a:solidFill>
                  <a:effectLst/>
                  <a:latin typeface="Calibri" panose="020F0502020204030204" pitchFamily="34" charset="0"/>
                  <a:ea typeface="Calibri" panose="020F0502020204030204" pitchFamily="34" charset="0"/>
                  <a:cs typeface="Times New Roman" panose="02020603050405020304" pitchFamily="18" charset="0"/>
                </a:rPr>
                <a:t>Liverpool University Hospitals NHS Foundation Trust</a:t>
              </a:r>
            </a:p>
            <a:p>
              <a:pPr>
                <a:lnSpc>
                  <a:spcPct val="107000"/>
                </a:lnSpc>
                <a:spcAft>
                  <a:spcPts val="800"/>
                </a:spcAft>
              </a:pPr>
              <a:r>
                <a:rPr lang="en-GB" sz="1200" kern="100" dirty="0">
                  <a:solidFill>
                    <a:srgbClr val="193E72"/>
                  </a:solidFill>
                  <a:effectLst/>
                  <a:latin typeface="Calibri" panose="020F0502020204030204" pitchFamily="34" charset="0"/>
                  <a:ea typeface="Calibri" panose="020F0502020204030204" pitchFamily="34" charset="0"/>
                  <a:cs typeface="Times New Roman" panose="02020603050405020304" pitchFamily="18" charset="0"/>
                </a:rPr>
                <a:t>Liverpool Women's NHS Foundation Trust</a:t>
              </a:r>
            </a:p>
            <a:p>
              <a:pPr>
                <a:lnSpc>
                  <a:spcPct val="107000"/>
                </a:lnSpc>
                <a:spcAft>
                  <a:spcPts val="800"/>
                </a:spcAft>
              </a:pPr>
              <a:r>
                <a:rPr lang="en-GB" sz="1200" kern="100" dirty="0">
                  <a:solidFill>
                    <a:srgbClr val="193E72"/>
                  </a:solidFill>
                  <a:effectLst/>
                  <a:latin typeface="Calibri" panose="020F0502020204030204" pitchFamily="34" charset="0"/>
                  <a:ea typeface="Calibri" panose="020F0502020204030204" pitchFamily="34" charset="0"/>
                  <a:cs typeface="Times New Roman" panose="02020603050405020304" pitchFamily="18" charset="0"/>
                </a:rPr>
                <a:t>Manchester Biomedical Research Centre</a:t>
              </a:r>
            </a:p>
            <a:p>
              <a:pPr>
                <a:lnSpc>
                  <a:spcPct val="107000"/>
                </a:lnSpc>
                <a:spcAft>
                  <a:spcPts val="800"/>
                </a:spcAft>
              </a:pPr>
              <a:r>
                <a:rPr lang="en-GB" sz="1200" kern="100" dirty="0">
                  <a:solidFill>
                    <a:srgbClr val="193E72"/>
                  </a:solidFill>
                  <a:effectLst/>
                  <a:latin typeface="Calibri" panose="020F0502020204030204" pitchFamily="34" charset="0"/>
                  <a:ea typeface="Calibri" panose="020F0502020204030204" pitchFamily="34" charset="0"/>
                  <a:cs typeface="Times New Roman" panose="02020603050405020304" pitchFamily="18" charset="0"/>
                </a:rPr>
                <a:t>Manchester University NHS Foundation Trust</a:t>
              </a:r>
            </a:p>
            <a:p>
              <a:pPr>
                <a:lnSpc>
                  <a:spcPct val="107000"/>
                </a:lnSpc>
                <a:spcAft>
                  <a:spcPts val="800"/>
                </a:spcAft>
              </a:pPr>
              <a:r>
                <a:rPr lang="en-GB" sz="1200" kern="100" dirty="0">
                  <a:solidFill>
                    <a:srgbClr val="193E72"/>
                  </a:solidFill>
                  <a:effectLst/>
                  <a:latin typeface="Calibri" panose="020F0502020204030204" pitchFamily="34" charset="0"/>
                  <a:ea typeface="Calibri" panose="020F0502020204030204" pitchFamily="34" charset="0"/>
                  <a:cs typeface="Times New Roman" panose="02020603050405020304" pitchFamily="18" charset="0"/>
                </a:rPr>
                <a:t>NIHR Applied Research Collaboration Greater Manchester</a:t>
              </a:r>
            </a:p>
            <a:p>
              <a:pPr>
                <a:lnSpc>
                  <a:spcPct val="107000"/>
                </a:lnSpc>
                <a:spcAft>
                  <a:spcPts val="800"/>
                </a:spcAft>
              </a:pPr>
              <a:r>
                <a:rPr lang="en-GB" sz="1200" kern="100" dirty="0">
                  <a:solidFill>
                    <a:srgbClr val="193E72"/>
                  </a:solidFill>
                  <a:effectLst/>
                  <a:latin typeface="Calibri" panose="020F0502020204030204" pitchFamily="34" charset="0"/>
                  <a:ea typeface="Calibri" panose="020F0502020204030204" pitchFamily="34" charset="0"/>
                  <a:cs typeface="Times New Roman" panose="02020603050405020304" pitchFamily="18" charset="0"/>
                </a:rPr>
                <a:t>NIHR Applied Research Collaboration North West Coast</a:t>
              </a:r>
            </a:p>
            <a:p>
              <a:pPr>
                <a:lnSpc>
                  <a:spcPct val="107000"/>
                </a:lnSpc>
                <a:spcAft>
                  <a:spcPts val="800"/>
                </a:spcAft>
              </a:pPr>
              <a:r>
                <a:rPr lang="en-GB" sz="1200" kern="100" dirty="0">
                  <a:solidFill>
                    <a:srgbClr val="193E72"/>
                  </a:solidFill>
                  <a:effectLst/>
                  <a:latin typeface="Calibri" panose="020F0502020204030204" pitchFamily="34" charset="0"/>
                  <a:ea typeface="Calibri" panose="020F0502020204030204" pitchFamily="34" charset="0"/>
                  <a:cs typeface="Times New Roman" panose="02020603050405020304" pitchFamily="18" charset="0"/>
                </a:rPr>
                <a:t>NHS Cheshire and Merseyside Integrated Care System</a:t>
              </a:r>
            </a:p>
            <a:p>
              <a:endParaRPr lang="en-GB" sz="1200" dirty="0">
                <a:solidFill>
                  <a:srgbClr val="193E72"/>
                </a:solidFill>
              </a:endParaRPr>
            </a:p>
          </p:txBody>
        </p:sp>
        <p:sp>
          <p:nvSpPr>
            <p:cNvPr id="9" name="Rectangle 8">
              <a:extLst>
                <a:ext uri="{FF2B5EF4-FFF2-40B4-BE49-F238E27FC236}">
                  <a16:creationId xmlns:a16="http://schemas.microsoft.com/office/drawing/2014/main" id="{BC2ECC5D-53EC-4894-5CC3-B570FCC7C23D}"/>
                </a:ext>
              </a:extLst>
            </p:cNvPr>
            <p:cNvSpPr/>
            <p:nvPr/>
          </p:nvSpPr>
          <p:spPr>
            <a:xfrm>
              <a:off x="7999986" y="1924050"/>
              <a:ext cx="3590034" cy="405097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en-GB" sz="1200" kern="100" dirty="0">
                  <a:solidFill>
                    <a:srgbClr val="193E72"/>
                  </a:solidFill>
                  <a:effectLst/>
                  <a:latin typeface="Calibri" panose="020F0502020204030204" pitchFamily="34" charset="0"/>
                  <a:ea typeface="Calibri" panose="020F0502020204030204" pitchFamily="34" charset="0"/>
                  <a:cs typeface="Times New Roman" panose="02020603050405020304" pitchFamily="18" charset="0"/>
                </a:rPr>
                <a:t>NHS Greater Manchester Integrated Care Board</a:t>
              </a:r>
            </a:p>
            <a:p>
              <a:pPr>
                <a:lnSpc>
                  <a:spcPct val="107000"/>
                </a:lnSpc>
                <a:spcAft>
                  <a:spcPts val="800"/>
                </a:spcAft>
              </a:pPr>
              <a:r>
                <a:rPr lang="en-GB" sz="1200" kern="100" dirty="0">
                  <a:solidFill>
                    <a:srgbClr val="193E72"/>
                  </a:solidFill>
                  <a:effectLst/>
                  <a:latin typeface="Calibri" panose="020F0502020204030204" pitchFamily="34" charset="0"/>
                  <a:ea typeface="Calibri" panose="020F0502020204030204" pitchFamily="34" charset="0"/>
                  <a:cs typeface="Times New Roman" panose="02020603050405020304" pitchFamily="18" charset="0"/>
                </a:rPr>
                <a:t>NHS Research and Development North West</a:t>
              </a:r>
            </a:p>
            <a:p>
              <a:pPr>
                <a:lnSpc>
                  <a:spcPct val="107000"/>
                </a:lnSpc>
                <a:spcAft>
                  <a:spcPts val="800"/>
                </a:spcAft>
              </a:pPr>
              <a:r>
                <a:rPr lang="en-GB" sz="1200" kern="100" dirty="0">
                  <a:solidFill>
                    <a:srgbClr val="193E72"/>
                  </a:solidFill>
                  <a:effectLst/>
                  <a:latin typeface="Calibri" panose="020F0502020204030204" pitchFamily="34" charset="0"/>
                  <a:ea typeface="Calibri" panose="020F0502020204030204" pitchFamily="34" charset="0"/>
                  <a:cs typeface="Times New Roman" panose="02020603050405020304" pitchFamily="18" charset="0"/>
                </a:rPr>
                <a:t>North West Ambulance Service NHS Trust</a:t>
              </a:r>
            </a:p>
            <a:p>
              <a:pPr>
                <a:lnSpc>
                  <a:spcPct val="107000"/>
                </a:lnSpc>
                <a:spcAft>
                  <a:spcPts val="800"/>
                </a:spcAft>
              </a:pPr>
              <a:r>
                <a:rPr lang="en-GB" sz="1200" kern="100" dirty="0">
                  <a:solidFill>
                    <a:srgbClr val="193E72"/>
                  </a:solidFill>
                  <a:effectLst/>
                  <a:latin typeface="Calibri" panose="020F0502020204030204" pitchFamily="34" charset="0"/>
                  <a:ea typeface="Calibri" panose="020F0502020204030204" pitchFamily="34" charset="0"/>
                  <a:cs typeface="Times New Roman" panose="02020603050405020304" pitchFamily="18" charset="0"/>
                </a:rPr>
                <a:t>Northern Care Alliance NHS Foundation Trust</a:t>
              </a:r>
            </a:p>
            <a:p>
              <a:pPr>
                <a:lnSpc>
                  <a:spcPct val="107000"/>
                </a:lnSpc>
                <a:spcAft>
                  <a:spcPts val="800"/>
                </a:spcAft>
              </a:pPr>
              <a:r>
                <a:rPr lang="en-GB" sz="1200" kern="100" dirty="0">
                  <a:solidFill>
                    <a:srgbClr val="193E72"/>
                  </a:solidFill>
                  <a:effectLst/>
                  <a:latin typeface="Calibri" panose="020F0502020204030204" pitchFamily="34" charset="0"/>
                  <a:ea typeface="Calibri" panose="020F0502020204030204" pitchFamily="34" charset="0"/>
                  <a:cs typeface="Times New Roman" panose="02020603050405020304" pitchFamily="18" charset="0"/>
                </a:rPr>
                <a:t>Pennine Care NHS Foundation Trust</a:t>
              </a:r>
            </a:p>
            <a:p>
              <a:pPr>
                <a:lnSpc>
                  <a:spcPct val="107000"/>
                </a:lnSpc>
                <a:spcAft>
                  <a:spcPts val="800"/>
                </a:spcAft>
              </a:pPr>
              <a:r>
                <a:rPr lang="en-GB" sz="1200" kern="100" dirty="0">
                  <a:solidFill>
                    <a:srgbClr val="193E72"/>
                  </a:solidFill>
                  <a:effectLst/>
                  <a:latin typeface="Calibri" panose="020F0502020204030204" pitchFamily="34" charset="0"/>
                  <a:ea typeface="Calibri" panose="020F0502020204030204" pitchFamily="34" charset="0"/>
                  <a:cs typeface="Times New Roman" panose="02020603050405020304" pitchFamily="18" charset="0"/>
                </a:rPr>
                <a:t>Stockport Metropolitan Borough Council</a:t>
              </a:r>
            </a:p>
            <a:p>
              <a:pPr>
                <a:lnSpc>
                  <a:spcPct val="107000"/>
                </a:lnSpc>
                <a:spcAft>
                  <a:spcPts val="800"/>
                </a:spcAft>
              </a:pPr>
              <a:r>
                <a:rPr lang="en-GB" sz="1200" kern="100" dirty="0">
                  <a:solidFill>
                    <a:srgbClr val="193E72"/>
                  </a:solidFill>
                  <a:effectLst/>
                  <a:latin typeface="Calibri" panose="020F0502020204030204" pitchFamily="34" charset="0"/>
                  <a:ea typeface="Calibri" panose="020F0502020204030204" pitchFamily="34" charset="0"/>
                  <a:cs typeface="Times New Roman" panose="02020603050405020304" pitchFamily="18" charset="0"/>
                </a:rPr>
                <a:t>Tameside and Glossop Integrated Care NHS Foundation Trust</a:t>
              </a:r>
            </a:p>
            <a:p>
              <a:pPr>
                <a:lnSpc>
                  <a:spcPct val="107000"/>
                </a:lnSpc>
                <a:spcAft>
                  <a:spcPts val="800"/>
                </a:spcAft>
              </a:pPr>
              <a:r>
                <a:rPr lang="en-GB" sz="1200" kern="100" dirty="0">
                  <a:solidFill>
                    <a:srgbClr val="193E72"/>
                  </a:solidFill>
                  <a:effectLst/>
                  <a:latin typeface="Calibri" panose="020F0502020204030204" pitchFamily="34" charset="0"/>
                  <a:ea typeface="Calibri" panose="020F0502020204030204" pitchFamily="34" charset="0"/>
                  <a:cs typeface="Times New Roman" panose="02020603050405020304" pitchFamily="18" charset="0"/>
                </a:rPr>
                <a:t>The Christie NHS Foundation Trust</a:t>
              </a:r>
            </a:p>
            <a:p>
              <a:pPr>
                <a:lnSpc>
                  <a:spcPct val="107000"/>
                </a:lnSpc>
                <a:spcAft>
                  <a:spcPts val="800"/>
                </a:spcAft>
              </a:pPr>
              <a:r>
                <a:rPr lang="en-GB" sz="1200" kern="100" dirty="0">
                  <a:solidFill>
                    <a:srgbClr val="193E72"/>
                  </a:solidFill>
                  <a:effectLst/>
                  <a:latin typeface="Calibri" panose="020F0502020204030204" pitchFamily="34" charset="0"/>
                  <a:ea typeface="Calibri" panose="020F0502020204030204" pitchFamily="34" charset="0"/>
                  <a:cs typeface="Times New Roman" panose="02020603050405020304" pitchFamily="18" charset="0"/>
                </a:rPr>
                <a:t>The Walton Centre NHS Foundation Trust</a:t>
              </a:r>
            </a:p>
            <a:p>
              <a:pPr>
                <a:lnSpc>
                  <a:spcPct val="107000"/>
                </a:lnSpc>
                <a:spcAft>
                  <a:spcPts val="800"/>
                </a:spcAft>
              </a:pPr>
              <a:r>
                <a:rPr lang="en-GB" sz="1200" kern="100" dirty="0">
                  <a:solidFill>
                    <a:srgbClr val="193E72"/>
                  </a:solidFill>
                  <a:effectLst/>
                  <a:latin typeface="Calibri" panose="020F0502020204030204" pitchFamily="34" charset="0"/>
                  <a:ea typeface="Calibri" panose="020F0502020204030204" pitchFamily="34" charset="0"/>
                  <a:cs typeface="Times New Roman" panose="02020603050405020304" pitchFamily="18" charset="0"/>
                </a:rPr>
                <a:t>University of Central Lancashire (UCLan)</a:t>
              </a:r>
            </a:p>
            <a:p>
              <a:pPr>
                <a:lnSpc>
                  <a:spcPct val="107000"/>
                </a:lnSpc>
                <a:spcAft>
                  <a:spcPts val="800"/>
                </a:spcAft>
              </a:pPr>
              <a:r>
                <a:rPr lang="en-GB" sz="1200" kern="100" dirty="0">
                  <a:solidFill>
                    <a:srgbClr val="193E72"/>
                  </a:solidFill>
                  <a:effectLst/>
                  <a:latin typeface="Calibri" panose="020F0502020204030204" pitchFamily="34" charset="0"/>
                  <a:ea typeface="Calibri" panose="020F0502020204030204" pitchFamily="34" charset="0"/>
                  <a:cs typeface="Times New Roman" panose="02020603050405020304" pitchFamily="18" charset="0"/>
                </a:rPr>
                <a:t>University of Liverpool</a:t>
              </a:r>
            </a:p>
            <a:p>
              <a:pPr>
                <a:lnSpc>
                  <a:spcPct val="107000"/>
                </a:lnSpc>
                <a:spcAft>
                  <a:spcPts val="800"/>
                </a:spcAft>
              </a:pPr>
              <a:r>
                <a:rPr lang="en-GB" sz="1200" kern="100" dirty="0">
                  <a:solidFill>
                    <a:srgbClr val="193E72"/>
                  </a:solidFill>
                  <a:effectLst/>
                  <a:latin typeface="Calibri" panose="020F0502020204030204" pitchFamily="34" charset="0"/>
                  <a:ea typeface="Calibri" panose="020F0502020204030204" pitchFamily="34" charset="0"/>
                  <a:cs typeface="Times New Roman" panose="02020603050405020304" pitchFamily="18" charset="0"/>
                </a:rPr>
                <a:t>University of Manchester</a:t>
              </a:r>
            </a:p>
            <a:p>
              <a:pPr>
                <a:lnSpc>
                  <a:spcPct val="107000"/>
                </a:lnSpc>
                <a:spcAft>
                  <a:spcPts val="800"/>
                </a:spcAft>
              </a:pPr>
              <a:r>
                <a:rPr lang="en-GB" sz="1200" kern="100" dirty="0">
                  <a:solidFill>
                    <a:srgbClr val="193E72"/>
                  </a:solidFill>
                  <a:effectLst/>
                  <a:latin typeface="Calibri" panose="020F0502020204030204" pitchFamily="34" charset="0"/>
                  <a:ea typeface="Calibri" panose="020F0502020204030204" pitchFamily="34" charset="0"/>
                  <a:cs typeface="Times New Roman" panose="02020603050405020304" pitchFamily="18" charset="0"/>
                </a:rPr>
                <a:t>Vauxhall Primary Health Care</a:t>
              </a:r>
            </a:p>
            <a:p>
              <a:pPr>
                <a:lnSpc>
                  <a:spcPct val="107000"/>
                </a:lnSpc>
                <a:spcAft>
                  <a:spcPts val="800"/>
                </a:spcAft>
              </a:pPr>
              <a:r>
                <a:rPr lang="en-GB" sz="1200" kern="100" dirty="0">
                  <a:solidFill>
                    <a:srgbClr val="193E72"/>
                  </a:solidFill>
                  <a:effectLst/>
                  <a:latin typeface="Calibri" panose="020F0502020204030204" pitchFamily="34" charset="0"/>
                  <a:ea typeface="Calibri" panose="020F0502020204030204" pitchFamily="34" charset="0"/>
                  <a:cs typeface="Times New Roman" panose="02020603050405020304" pitchFamily="18" charset="0"/>
                </a:rPr>
                <a:t>Wrightington, Wigan and Leigh NHS Foundation Trust</a:t>
              </a:r>
            </a:p>
            <a:p>
              <a:endParaRPr lang="en-GB" sz="1200" dirty="0">
                <a:solidFill>
                  <a:srgbClr val="193E72"/>
                </a:solidFill>
              </a:endParaRPr>
            </a:p>
          </p:txBody>
        </p:sp>
      </p:grpSp>
    </p:spTree>
    <p:extLst>
      <p:ext uri="{BB962C8B-B14F-4D97-AF65-F5344CB8AC3E}">
        <p14:creationId xmlns:p14="http://schemas.microsoft.com/office/powerpoint/2010/main" val="18757106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5B5FA-C339-B17D-519E-90C99680F3EB}"/>
              </a:ext>
            </a:extLst>
          </p:cNvPr>
          <p:cNvSpPr>
            <a:spLocks noGrp="1"/>
          </p:cNvSpPr>
          <p:nvPr>
            <p:ph type="title"/>
          </p:nvPr>
        </p:nvSpPr>
        <p:spPr/>
        <p:txBody>
          <a:bodyPr>
            <a:normAutofit fontScale="90000"/>
          </a:bodyPr>
          <a:lstStyle/>
          <a:p>
            <a:r>
              <a:rPr lang="en-GB" dirty="0"/>
              <a:t>NIHR INSIGHT Programme North West:</a:t>
            </a:r>
            <a:br>
              <a:rPr lang="en-GB" dirty="0"/>
            </a:br>
            <a:r>
              <a:rPr lang="en-GB" dirty="0">
                <a:solidFill>
                  <a:srgbClr val="2EA9B0"/>
                </a:solidFill>
              </a:rPr>
              <a:t>Research Master’s Studentships</a:t>
            </a:r>
          </a:p>
        </p:txBody>
      </p:sp>
      <p:sp>
        <p:nvSpPr>
          <p:cNvPr id="3" name="Content Placeholder 2">
            <a:extLst>
              <a:ext uri="{FF2B5EF4-FFF2-40B4-BE49-F238E27FC236}">
                <a16:creationId xmlns:a16="http://schemas.microsoft.com/office/drawing/2014/main" id="{222BCFAA-F6E6-69A9-211F-11AECEB8863F}"/>
              </a:ext>
            </a:extLst>
          </p:cNvPr>
          <p:cNvSpPr>
            <a:spLocks noGrp="1"/>
          </p:cNvSpPr>
          <p:nvPr>
            <p:ph idx="1"/>
          </p:nvPr>
        </p:nvSpPr>
        <p:spPr>
          <a:xfrm>
            <a:off x="838200" y="1406507"/>
            <a:ext cx="10515600" cy="4385012"/>
          </a:xfrm>
        </p:spPr>
        <p:txBody>
          <a:bodyPr>
            <a:normAutofit/>
          </a:bodyPr>
          <a:lstStyle/>
          <a:p>
            <a:r>
              <a:rPr lang="en-GB" dirty="0"/>
              <a:t>Over three years, 90 studentships</a:t>
            </a:r>
          </a:p>
          <a:p>
            <a:r>
              <a:rPr lang="en-GB" dirty="0"/>
              <a:t>30 available each year, 2024-2026</a:t>
            </a:r>
          </a:p>
          <a:p>
            <a:pPr lvl="1"/>
            <a:r>
              <a:rPr lang="en-GB" sz="2000" dirty="0"/>
              <a:t>Tuition fees, at home rates (UK resident)</a:t>
            </a:r>
          </a:p>
          <a:p>
            <a:pPr lvl="1"/>
            <a:r>
              <a:rPr lang="en-GB" sz="2000" dirty="0"/>
              <a:t>Tax-free stipend, Paid at UKRI rates, pro-rata</a:t>
            </a:r>
          </a:p>
          <a:p>
            <a:r>
              <a:rPr lang="en-GB" dirty="0"/>
              <a:t>Full and part time study supported</a:t>
            </a:r>
          </a:p>
          <a:p>
            <a:r>
              <a:rPr lang="en-GB" dirty="0"/>
              <a:t>4 research-intensive universities</a:t>
            </a:r>
          </a:p>
          <a:p>
            <a:r>
              <a:rPr lang="en-GB" dirty="0"/>
              <a:t>6 Master’s programmes</a:t>
            </a:r>
          </a:p>
          <a:p>
            <a:r>
              <a:rPr lang="en-GB" dirty="0"/>
              <a:t>Dissertation with a leading researcher</a:t>
            </a:r>
          </a:p>
          <a:p>
            <a:r>
              <a:rPr lang="en-GB" dirty="0"/>
              <a:t>INSIGHT NW Master’s Student Network</a:t>
            </a:r>
          </a:p>
        </p:txBody>
      </p:sp>
      <p:pic>
        <p:nvPicPr>
          <p:cNvPr id="6" name="Picture 5">
            <a:extLst>
              <a:ext uri="{FF2B5EF4-FFF2-40B4-BE49-F238E27FC236}">
                <a16:creationId xmlns:a16="http://schemas.microsoft.com/office/drawing/2014/main" id="{5B412D58-7D74-B868-BC79-4842954ECA45}"/>
              </a:ext>
            </a:extLst>
          </p:cNvPr>
          <p:cNvPicPr>
            <a:picLocks noChangeAspect="1"/>
          </p:cNvPicPr>
          <p:nvPr/>
        </p:nvPicPr>
        <p:blipFill>
          <a:blip r:embed="rId3"/>
          <a:stretch>
            <a:fillRect/>
          </a:stretch>
        </p:blipFill>
        <p:spPr>
          <a:xfrm>
            <a:off x="6820174" y="2819599"/>
            <a:ext cx="2556110" cy="2971920"/>
          </a:xfrm>
          <a:prstGeom prst="rect">
            <a:avLst/>
          </a:prstGeom>
        </p:spPr>
      </p:pic>
      <p:pic>
        <p:nvPicPr>
          <p:cNvPr id="7" name="Content Placeholder 4">
            <a:extLst>
              <a:ext uri="{FF2B5EF4-FFF2-40B4-BE49-F238E27FC236}">
                <a16:creationId xmlns:a16="http://schemas.microsoft.com/office/drawing/2014/main" id="{70CF8FC3-3939-D7A2-B0BC-71E570F74327}"/>
              </a:ext>
            </a:extLst>
          </p:cNvPr>
          <p:cNvPicPr>
            <a:picLocks noChangeAspect="1"/>
          </p:cNvPicPr>
          <p:nvPr/>
        </p:nvPicPr>
        <p:blipFill>
          <a:blip r:embed="rId4"/>
          <a:stretch>
            <a:fillRect/>
          </a:stretch>
        </p:blipFill>
        <p:spPr>
          <a:xfrm>
            <a:off x="8725915" y="365126"/>
            <a:ext cx="3230221" cy="2762567"/>
          </a:xfrm>
          <a:prstGeom prst="rect">
            <a:avLst/>
          </a:prstGeom>
        </p:spPr>
      </p:pic>
    </p:spTree>
    <p:extLst>
      <p:ext uri="{BB962C8B-B14F-4D97-AF65-F5344CB8AC3E}">
        <p14:creationId xmlns:p14="http://schemas.microsoft.com/office/powerpoint/2010/main" val="16404277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FFBE6-0E9F-0060-FCC0-BD85B9E19FE3}"/>
              </a:ext>
            </a:extLst>
          </p:cNvPr>
          <p:cNvSpPr>
            <a:spLocks noGrp="1"/>
          </p:cNvSpPr>
          <p:nvPr>
            <p:ph type="title"/>
          </p:nvPr>
        </p:nvSpPr>
        <p:spPr/>
        <p:txBody>
          <a:bodyPr>
            <a:normAutofit fontScale="90000"/>
          </a:bodyPr>
          <a:lstStyle/>
          <a:p>
            <a:r>
              <a:rPr lang="en-GB" dirty="0"/>
              <a:t>NIHR INSIGHT North West Programme:</a:t>
            </a:r>
            <a:br>
              <a:rPr lang="en-GB" dirty="0"/>
            </a:br>
            <a:r>
              <a:rPr lang="en-GB" dirty="0">
                <a:solidFill>
                  <a:srgbClr val="2EA9B0"/>
                </a:solidFill>
              </a:rPr>
              <a:t>Engagement activities</a:t>
            </a:r>
          </a:p>
        </p:txBody>
      </p:sp>
      <p:sp>
        <p:nvSpPr>
          <p:cNvPr id="3" name="Content Placeholder 2">
            <a:extLst>
              <a:ext uri="{FF2B5EF4-FFF2-40B4-BE49-F238E27FC236}">
                <a16:creationId xmlns:a16="http://schemas.microsoft.com/office/drawing/2014/main" id="{80D724A4-62F8-9643-B31F-9667E252C436}"/>
              </a:ext>
            </a:extLst>
          </p:cNvPr>
          <p:cNvSpPr>
            <a:spLocks noGrp="1"/>
          </p:cNvSpPr>
          <p:nvPr>
            <p:ph idx="1"/>
          </p:nvPr>
        </p:nvSpPr>
        <p:spPr/>
        <p:txBody>
          <a:bodyPr/>
          <a:lstStyle/>
          <a:p>
            <a:r>
              <a:rPr lang="en-GB" dirty="0"/>
              <a:t>INSIGHT NW Community of Practice</a:t>
            </a:r>
          </a:p>
          <a:p>
            <a:pPr lvl="1"/>
            <a:r>
              <a:rPr lang="en-GB" dirty="0"/>
              <a:t>“Buddy system”</a:t>
            </a:r>
          </a:p>
          <a:p>
            <a:pPr lvl="1"/>
            <a:r>
              <a:rPr lang="en-GB" dirty="0"/>
              <a:t>Master’s Network Meetings</a:t>
            </a:r>
          </a:p>
          <a:p>
            <a:pPr lvl="1"/>
            <a:r>
              <a:rPr lang="en-GB" dirty="0"/>
              <a:t>Student-led conference</a:t>
            </a:r>
          </a:p>
          <a:p>
            <a:r>
              <a:rPr lang="en-GB" dirty="0"/>
              <a:t>NIHR Academy</a:t>
            </a:r>
          </a:p>
          <a:p>
            <a:pPr lvl="1"/>
            <a:r>
              <a:rPr lang="en-GB" dirty="0"/>
              <a:t>National conference</a:t>
            </a:r>
          </a:p>
          <a:p>
            <a:r>
              <a:rPr lang="en-GB" dirty="0"/>
              <a:t>Wider infrastructure</a:t>
            </a:r>
          </a:p>
          <a:p>
            <a:pPr lvl="1"/>
            <a:r>
              <a:rPr lang="en-GB" dirty="0"/>
              <a:t>ARC events e.g., ARCFests</a:t>
            </a:r>
          </a:p>
          <a:p>
            <a:pPr lvl="1"/>
            <a:r>
              <a:rPr lang="en-GB" dirty="0"/>
              <a:t>Partner events e.g., Regional research events</a:t>
            </a:r>
          </a:p>
          <a:p>
            <a:pPr lvl="1"/>
            <a:endParaRPr lang="en-GB" dirty="0"/>
          </a:p>
        </p:txBody>
      </p:sp>
      <p:pic>
        <p:nvPicPr>
          <p:cNvPr id="5" name="Picture 4">
            <a:extLst>
              <a:ext uri="{FF2B5EF4-FFF2-40B4-BE49-F238E27FC236}">
                <a16:creationId xmlns:a16="http://schemas.microsoft.com/office/drawing/2014/main" id="{EEA59734-65C0-9048-3424-611DFFC4AC1B}"/>
              </a:ext>
            </a:extLst>
          </p:cNvPr>
          <p:cNvPicPr>
            <a:picLocks noChangeAspect="1"/>
          </p:cNvPicPr>
          <p:nvPr/>
        </p:nvPicPr>
        <p:blipFill>
          <a:blip r:embed="rId3"/>
          <a:stretch>
            <a:fillRect/>
          </a:stretch>
        </p:blipFill>
        <p:spPr>
          <a:xfrm>
            <a:off x="7993800" y="3455190"/>
            <a:ext cx="3360000" cy="2520000"/>
          </a:xfrm>
          <a:prstGeom prst="rect">
            <a:avLst/>
          </a:prstGeom>
          <a:ln w="57150">
            <a:solidFill>
              <a:srgbClr val="2EA9B0"/>
            </a:solidFill>
          </a:ln>
        </p:spPr>
      </p:pic>
      <p:pic>
        <p:nvPicPr>
          <p:cNvPr id="6" name="Picture 5">
            <a:extLst>
              <a:ext uri="{FF2B5EF4-FFF2-40B4-BE49-F238E27FC236}">
                <a16:creationId xmlns:a16="http://schemas.microsoft.com/office/drawing/2014/main" id="{EE078A3F-5CDE-0DFA-7D63-2B98DBAC04CD}"/>
              </a:ext>
            </a:extLst>
          </p:cNvPr>
          <p:cNvPicPr>
            <a:picLocks noChangeAspect="1"/>
          </p:cNvPicPr>
          <p:nvPr/>
        </p:nvPicPr>
        <p:blipFill>
          <a:blip r:embed="rId4"/>
          <a:stretch>
            <a:fillRect/>
          </a:stretch>
        </p:blipFill>
        <p:spPr>
          <a:xfrm>
            <a:off x="7993800" y="365127"/>
            <a:ext cx="3360000" cy="2520000"/>
          </a:xfrm>
          <a:prstGeom prst="rect">
            <a:avLst/>
          </a:prstGeom>
          <a:ln w="57150">
            <a:solidFill>
              <a:srgbClr val="193E72"/>
            </a:solidFill>
          </a:ln>
        </p:spPr>
      </p:pic>
      <p:pic>
        <p:nvPicPr>
          <p:cNvPr id="7" name="Picture 6">
            <a:extLst>
              <a:ext uri="{FF2B5EF4-FFF2-40B4-BE49-F238E27FC236}">
                <a16:creationId xmlns:a16="http://schemas.microsoft.com/office/drawing/2014/main" id="{B70AB8F7-9710-F0A2-CC46-CAB767BDA8B6}"/>
              </a:ext>
            </a:extLst>
          </p:cNvPr>
          <p:cNvPicPr>
            <a:picLocks noChangeAspect="1"/>
          </p:cNvPicPr>
          <p:nvPr/>
        </p:nvPicPr>
        <p:blipFill>
          <a:blip r:embed="rId5"/>
          <a:stretch>
            <a:fillRect/>
          </a:stretch>
        </p:blipFill>
        <p:spPr>
          <a:xfrm>
            <a:off x="6096000" y="2403291"/>
            <a:ext cx="3158532" cy="2368899"/>
          </a:xfrm>
          <a:prstGeom prst="rect">
            <a:avLst/>
          </a:prstGeom>
          <a:ln w="57150">
            <a:solidFill>
              <a:srgbClr val="EA5D4E"/>
            </a:solidFill>
          </a:ln>
        </p:spPr>
      </p:pic>
    </p:spTree>
    <p:extLst>
      <p:ext uri="{BB962C8B-B14F-4D97-AF65-F5344CB8AC3E}">
        <p14:creationId xmlns:p14="http://schemas.microsoft.com/office/powerpoint/2010/main" val="14120870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700F1-54C6-82B7-14B2-E39707715BAA}"/>
              </a:ext>
            </a:extLst>
          </p:cNvPr>
          <p:cNvSpPr>
            <a:spLocks noGrp="1"/>
          </p:cNvSpPr>
          <p:nvPr>
            <p:ph type="title"/>
          </p:nvPr>
        </p:nvSpPr>
        <p:spPr>
          <a:xfrm>
            <a:off x="3034602" y="365127"/>
            <a:ext cx="8319198" cy="865467"/>
          </a:xfrm>
        </p:spPr>
        <p:txBody>
          <a:bodyPr>
            <a:normAutofit fontScale="90000"/>
          </a:bodyPr>
          <a:lstStyle/>
          <a:p>
            <a:r>
              <a:rPr lang="en-GB" dirty="0"/>
              <a:t>NIHR INSIGHT Programme North West: </a:t>
            </a:r>
            <a:br>
              <a:rPr lang="en-GB" dirty="0"/>
            </a:br>
            <a:r>
              <a:rPr lang="en-GB" dirty="0">
                <a:solidFill>
                  <a:srgbClr val="2EA9B0"/>
                </a:solidFill>
              </a:rPr>
              <a:t>Master’s programmes supported</a:t>
            </a:r>
          </a:p>
        </p:txBody>
      </p:sp>
      <p:pic>
        <p:nvPicPr>
          <p:cNvPr id="4" name="Picture 3">
            <a:extLst>
              <a:ext uri="{FF2B5EF4-FFF2-40B4-BE49-F238E27FC236}">
                <a16:creationId xmlns:a16="http://schemas.microsoft.com/office/drawing/2014/main" id="{B9BFF5E5-A0F5-2B3E-4A15-29E4100DD57E}"/>
              </a:ext>
            </a:extLst>
          </p:cNvPr>
          <p:cNvPicPr>
            <a:picLocks noChangeAspect="1"/>
          </p:cNvPicPr>
          <p:nvPr/>
        </p:nvPicPr>
        <p:blipFill>
          <a:blip r:embed="rId2"/>
          <a:stretch>
            <a:fillRect/>
          </a:stretch>
        </p:blipFill>
        <p:spPr>
          <a:xfrm>
            <a:off x="3034602" y="2359079"/>
            <a:ext cx="7986452" cy="3225064"/>
          </a:xfrm>
          <a:prstGeom prst="rect">
            <a:avLst/>
          </a:prstGeom>
        </p:spPr>
      </p:pic>
      <p:pic>
        <p:nvPicPr>
          <p:cNvPr id="7" name="Content Placeholder 4">
            <a:extLst>
              <a:ext uri="{FF2B5EF4-FFF2-40B4-BE49-F238E27FC236}">
                <a16:creationId xmlns:a16="http://schemas.microsoft.com/office/drawing/2014/main" id="{811041C2-FE9B-8DE2-74B8-0878DC884AA2}"/>
              </a:ext>
            </a:extLst>
          </p:cNvPr>
          <p:cNvPicPr>
            <a:picLocks noGrp="1" noChangeAspect="1"/>
          </p:cNvPicPr>
          <p:nvPr>
            <p:ph idx="1"/>
          </p:nvPr>
        </p:nvPicPr>
        <p:blipFill>
          <a:blip r:embed="rId3"/>
          <a:stretch>
            <a:fillRect/>
          </a:stretch>
        </p:blipFill>
        <p:spPr>
          <a:xfrm>
            <a:off x="235866" y="365127"/>
            <a:ext cx="3230221" cy="2762567"/>
          </a:xfrm>
          <a:prstGeom prst="rect">
            <a:avLst/>
          </a:prstGeom>
        </p:spPr>
      </p:pic>
    </p:spTree>
    <p:extLst>
      <p:ext uri="{BB962C8B-B14F-4D97-AF65-F5344CB8AC3E}">
        <p14:creationId xmlns:p14="http://schemas.microsoft.com/office/powerpoint/2010/main" val="25580121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EB932-958F-26CF-D7AE-8B84D1DF3FE7}"/>
              </a:ext>
            </a:extLst>
          </p:cNvPr>
          <p:cNvSpPr>
            <a:spLocks noGrp="1"/>
          </p:cNvSpPr>
          <p:nvPr>
            <p:ph type="title"/>
          </p:nvPr>
        </p:nvSpPr>
        <p:spPr/>
        <p:txBody>
          <a:bodyPr>
            <a:normAutofit fontScale="90000"/>
          </a:bodyPr>
          <a:lstStyle/>
          <a:p>
            <a:r>
              <a:rPr lang="en-GB" dirty="0"/>
              <a:t>NIHR INSIGHT Programme North West:</a:t>
            </a:r>
            <a:br>
              <a:rPr lang="en-GB" dirty="0"/>
            </a:br>
            <a:r>
              <a:rPr lang="en-GB" dirty="0">
                <a:solidFill>
                  <a:srgbClr val="2EA9B0"/>
                </a:solidFill>
              </a:rPr>
              <a:t>Recruitment Process</a:t>
            </a:r>
          </a:p>
        </p:txBody>
      </p:sp>
      <p:pic>
        <p:nvPicPr>
          <p:cNvPr id="8" name="Content Placeholder 7">
            <a:extLst>
              <a:ext uri="{FF2B5EF4-FFF2-40B4-BE49-F238E27FC236}">
                <a16:creationId xmlns:a16="http://schemas.microsoft.com/office/drawing/2014/main" id="{77A2E33B-C1C1-6563-8793-CB69C18D05E8}"/>
              </a:ext>
            </a:extLst>
          </p:cNvPr>
          <p:cNvPicPr>
            <a:picLocks noGrp="1" noChangeAspect="1"/>
          </p:cNvPicPr>
          <p:nvPr>
            <p:ph idx="1"/>
          </p:nvPr>
        </p:nvPicPr>
        <p:blipFill>
          <a:blip r:embed="rId2"/>
          <a:stretch>
            <a:fillRect/>
          </a:stretch>
        </p:blipFill>
        <p:spPr>
          <a:xfrm>
            <a:off x="1778559" y="1230594"/>
            <a:ext cx="8634882" cy="3834406"/>
          </a:xfrm>
          <a:prstGeom prst="rect">
            <a:avLst/>
          </a:prstGeom>
        </p:spPr>
      </p:pic>
      <p:sp>
        <p:nvSpPr>
          <p:cNvPr id="9" name="Rectangle 8">
            <a:extLst>
              <a:ext uri="{FF2B5EF4-FFF2-40B4-BE49-F238E27FC236}">
                <a16:creationId xmlns:a16="http://schemas.microsoft.com/office/drawing/2014/main" id="{FC50C245-31CE-806E-5D8D-942009924FE5}"/>
              </a:ext>
            </a:extLst>
          </p:cNvPr>
          <p:cNvSpPr/>
          <p:nvPr/>
        </p:nvSpPr>
        <p:spPr>
          <a:xfrm>
            <a:off x="1699845" y="5085727"/>
            <a:ext cx="8792309" cy="9144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EA5D4E"/>
                </a:solidFill>
              </a:rPr>
              <a:t>Round 1: Call Closes Monday 17</a:t>
            </a:r>
            <a:r>
              <a:rPr lang="en-GB" sz="3200" b="1" baseline="30000" dirty="0">
                <a:solidFill>
                  <a:srgbClr val="EA5D4E"/>
                </a:solidFill>
              </a:rPr>
              <a:t>th</a:t>
            </a:r>
            <a:r>
              <a:rPr lang="en-GB" sz="3200" b="1" dirty="0">
                <a:solidFill>
                  <a:srgbClr val="EA5D4E"/>
                </a:solidFill>
              </a:rPr>
              <a:t> June 1pm</a:t>
            </a:r>
          </a:p>
        </p:txBody>
      </p:sp>
    </p:spTree>
    <p:extLst>
      <p:ext uri="{BB962C8B-B14F-4D97-AF65-F5344CB8AC3E}">
        <p14:creationId xmlns:p14="http://schemas.microsoft.com/office/powerpoint/2010/main" val="35839651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4935F-8E85-6171-24FC-6A5A1B7651D1}"/>
              </a:ext>
            </a:extLst>
          </p:cNvPr>
          <p:cNvSpPr>
            <a:spLocks noGrp="1"/>
          </p:cNvSpPr>
          <p:nvPr>
            <p:ph type="title"/>
          </p:nvPr>
        </p:nvSpPr>
        <p:spPr/>
        <p:txBody>
          <a:bodyPr>
            <a:normAutofit fontScale="90000"/>
          </a:bodyPr>
          <a:lstStyle/>
          <a:p>
            <a:r>
              <a:rPr lang="en-GB" dirty="0"/>
              <a:t>NIHR INSIGHT Programme North West:</a:t>
            </a:r>
            <a:br>
              <a:rPr lang="en-GB" dirty="0"/>
            </a:br>
            <a:r>
              <a:rPr lang="en-GB" dirty="0">
                <a:solidFill>
                  <a:srgbClr val="2EA9B0"/>
                </a:solidFill>
              </a:rPr>
              <a:t>Eligibility Criteria</a:t>
            </a:r>
            <a:endParaRPr lang="en-GB" dirty="0"/>
          </a:p>
        </p:txBody>
      </p:sp>
      <p:sp>
        <p:nvSpPr>
          <p:cNvPr id="3" name="Content Placeholder 2">
            <a:extLst>
              <a:ext uri="{FF2B5EF4-FFF2-40B4-BE49-F238E27FC236}">
                <a16:creationId xmlns:a16="http://schemas.microsoft.com/office/drawing/2014/main" id="{43145010-0C4D-6CC7-140D-249870332B9D}"/>
              </a:ext>
            </a:extLst>
          </p:cNvPr>
          <p:cNvSpPr>
            <a:spLocks noGrp="1"/>
          </p:cNvSpPr>
          <p:nvPr>
            <p:ph idx="1"/>
          </p:nvPr>
        </p:nvSpPr>
        <p:spPr>
          <a:xfrm>
            <a:off x="838200" y="1535065"/>
            <a:ext cx="10515600" cy="4643666"/>
          </a:xfrm>
        </p:spPr>
        <p:txBody>
          <a:bodyPr>
            <a:normAutofit fontScale="85000" lnSpcReduction="20000"/>
          </a:bodyPr>
          <a:lstStyle/>
          <a:p>
            <a:pPr marL="0" indent="0">
              <a:buNone/>
            </a:pPr>
            <a:r>
              <a:rPr lang="en-GB" dirty="0"/>
              <a:t>NIHR INSIGHT Studentships are designed for </a:t>
            </a:r>
            <a:r>
              <a:rPr lang="en-GB" u="sng" dirty="0"/>
              <a:t>newly qualified</a:t>
            </a:r>
            <a:r>
              <a:rPr lang="en-GB" dirty="0"/>
              <a:t>,</a:t>
            </a:r>
          </a:p>
          <a:p>
            <a:pPr marL="0" indent="0">
              <a:buNone/>
            </a:pPr>
            <a:r>
              <a:rPr lang="en-GB" dirty="0"/>
              <a:t>or </a:t>
            </a:r>
            <a:r>
              <a:rPr lang="en-GB" u="sng" dirty="0"/>
              <a:t>early career health </a:t>
            </a:r>
            <a:r>
              <a:rPr lang="en-GB" dirty="0"/>
              <a:t>and social care professionals who have </a:t>
            </a:r>
          </a:p>
          <a:p>
            <a:pPr marL="0" indent="0">
              <a:buNone/>
            </a:pPr>
            <a:r>
              <a:rPr lang="en-GB" dirty="0"/>
              <a:t>recently completed their professional registration. </a:t>
            </a:r>
          </a:p>
          <a:p>
            <a:pPr marL="0" indent="0">
              <a:buNone/>
            </a:pPr>
            <a:r>
              <a:rPr lang="en-GB" dirty="0"/>
              <a:t>This encompasses:</a:t>
            </a:r>
          </a:p>
          <a:p>
            <a:pPr marL="893763" indent="-227013">
              <a:lnSpc>
                <a:spcPct val="120000"/>
              </a:lnSpc>
            </a:pPr>
            <a:r>
              <a:rPr lang="en-GB" dirty="0"/>
              <a:t>Those who have recently graduated from a health and social care undergraduate programme, including those graduating in summer 2024</a:t>
            </a:r>
          </a:p>
          <a:p>
            <a:pPr marL="893763" indent="-227013">
              <a:lnSpc>
                <a:spcPct val="120000"/>
              </a:lnSpc>
            </a:pPr>
            <a:r>
              <a:rPr lang="en-GB" dirty="0"/>
              <a:t>Those who have been working in practice for up to 3 years.</a:t>
            </a:r>
          </a:p>
          <a:p>
            <a:pPr marL="0" indent="0">
              <a:lnSpc>
                <a:spcPct val="120000"/>
              </a:lnSpc>
              <a:buNone/>
            </a:pPr>
            <a:r>
              <a:rPr lang="en-GB" sz="1900" dirty="0"/>
              <a:t>We understand these definitions offer a perspective of who falls into these categories, and recognise that an individual may not easily fit into them depending on their personal circumstances, for example if a career break has been taken. </a:t>
            </a:r>
          </a:p>
          <a:p>
            <a:pPr marL="0" indent="0">
              <a:lnSpc>
                <a:spcPct val="120000"/>
              </a:lnSpc>
              <a:buNone/>
            </a:pPr>
            <a:r>
              <a:rPr lang="en-GB" sz="1900" dirty="0">
                <a:solidFill>
                  <a:srgbClr val="EA5D4E"/>
                </a:solidFill>
              </a:rPr>
              <a:t>If you are unsure whether you are eligible, please contact the INSIGHT engagement team for advice </a:t>
            </a:r>
          </a:p>
          <a:p>
            <a:pPr marL="0" indent="0">
              <a:lnSpc>
                <a:spcPct val="120000"/>
              </a:lnSpc>
              <a:buNone/>
            </a:pPr>
            <a:r>
              <a:rPr lang="en-GB" sz="2000" dirty="0">
                <a:solidFill>
                  <a:srgbClr val="EA5D4E"/>
                </a:solidFill>
              </a:rPr>
              <a:t>Please note:</a:t>
            </a:r>
            <a:r>
              <a:rPr lang="en-GB" sz="2000" dirty="0"/>
              <a:t> in addition to the INSIGHT NW eligibility criteria, each University has specific criteria, dependent on the Master’s programme in which you are interested, which you must fulfil</a:t>
            </a:r>
          </a:p>
          <a:p>
            <a:pPr marL="0" indent="0" algn="ctr">
              <a:buNone/>
            </a:pPr>
            <a:endParaRPr lang="en-GB" sz="1900" dirty="0">
              <a:solidFill>
                <a:srgbClr val="EA5D4E"/>
              </a:solidFill>
            </a:endParaRPr>
          </a:p>
        </p:txBody>
      </p:sp>
      <p:pic>
        <p:nvPicPr>
          <p:cNvPr id="6" name="Content Placeholder 4">
            <a:extLst>
              <a:ext uri="{FF2B5EF4-FFF2-40B4-BE49-F238E27FC236}">
                <a16:creationId xmlns:a16="http://schemas.microsoft.com/office/drawing/2014/main" id="{467EF61D-080E-F1E1-58FD-26329D8BA209}"/>
              </a:ext>
            </a:extLst>
          </p:cNvPr>
          <p:cNvPicPr>
            <a:picLocks noChangeAspect="1"/>
          </p:cNvPicPr>
          <p:nvPr/>
        </p:nvPicPr>
        <p:blipFill>
          <a:blip r:embed="rId2"/>
          <a:stretch>
            <a:fillRect/>
          </a:stretch>
        </p:blipFill>
        <p:spPr>
          <a:xfrm>
            <a:off x="8725915" y="153781"/>
            <a:ext cx="3230221" cy="2762567"/>
          </a:xfrm>
          <a:prstGeom prst="rect">
            <a:avLst/>
          </a:prstGeom>
        </p:spPr>
      </p:pic>
    </p:spTree>
    <p:extLst>
      <p:ext uri="{BB962C8B-B14F-4D97-AF65-F5344CB8AC3E}">
        <p14:creationId xmlns:p14="http://schemas.microsoft.com/office/powerpoint/2010/main" val="32381266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731F5-0836-DC7A-78DC-8139CE314A33}"/>
              </a:ext>
            </a:extLst>
          </p:cNvPr>
          <p:cNvSpPr>
            <a:spLocks noGrp="1"/>
          </p:cNvSpPr>
          <p:nvPr>
            <p:ph type="title"/>
          </p:nvPr>
        </p:nvSpPr>
        <p:spPr/>
        <p:txBody>
          <a:bodyPr>
            <a:normAutofit fontScale="90000"/>
          </a:bodyPr>
          <a:lstStyle/>
          <a:p>
            <a:r>
              <a:rPr lang="en-GB" dirty="0"/>
              <a:t>NIHR INSIGHT Programme North West:</a:t>
            </a:r>
            <a:br>
              <a:rPr lang="en-GB" dirty="0"/>
            </a:br>
            <a:r>
              <a:rPr lang="en-GB" dirty="0">
                <a:solidFill>
                  <a:srgbClr val="2EA9B0"/>
                </a:solidFill>
              </a:rPr>
              <a:t>Application practicalities</a:t>
            </a:r>
            <a:endParaRPr lang="en-GB" dirty="0"/>
          </a:p>
        </p:txBody>
      </p:sp>
      <p:sp>
        <p:nvSpPr>
          <p:cNvPr id="3" name="Content Placeholder 2">
            <a:extLst>
              <a:ext uri="{FF2B5EF4-FFF2-40B4-BE49-F238E27FC236}">
                <a16:creationId xmlns:a16="http://schemas.microsoft.com/office/drawing/2014/main" id="{F3F3BC7A-42EC-21D5-2516-6A30BB3C5160}"/>
              </a:ext>
            </a:extLst>
          </p:cNvPr>
          <p:cNvSpPr>
            <a:spLocks noGrp="1"/>
          </p:cNvSpPr>
          <p:nvPr>
            <p:ph idx="1"/>
          </p:nvPr>
        </p:nvSpPr>
        <p:spPr>
          <a:xfrm>
            <a:off x="838199" y="1535065"/>
            <a:ext cx="8175171" cy="1893935"/>
          </a:xfrm>
        </p:spPr>
        <p:txBody>
          <a:bodyPr>
            <a:noAutofit/>
          </a:bodyPr>
          <a:lstStyle/>
          <a:p>
            <a:r>
              <a:rPr lang="en-GB" dirty="0"/>
              <a:t>Those wishing to undertake part-time study are required to have written support from their employer to enrol on their chosen Master’s programme and complete any necessary requirements.</a:t>
            </a:r>
          </a:p>
          <a:p>
            <a:r>
              <a:rPr lang="en-GB" dirty="0"/>
              <a:t>All applicants will require two referees, able to comment on your character, academic ability, and your suitability for research work</a:t>
            </a:r>
          </a:p>
        </p:txBody>
      </p:sp>
      <p:pic>
        <p:nvPicPr>
          <p:cNvPr id="4" name="Content Placeholder 4">
            <a:extLst>
              <a:ext uri="{FF2B5EF4-FFF2-40B4-BE49-F238E27FC236}">
                <a16:creationId xmlns:a16="http://schemas.microsoft.com/office/drawing/2014/main" id="{D5E5FB5A-7D56-0D38-B37B-F90D6267ABB6}"/>
              </a:ext>
            </a:extLst>
          </p:cNvPr>
          <p:cNvPicPr>
            <a:picLocks noChangeAspect="1"/>
          </p:cNvPicPr>
          <p:nvPr/>
        </p:nvPicPr>
        <p:blipFill>
          <a:blip r:embed="rId3"/>
          <a:stretch>
            <a:fillRect/>
          </a:stretch>
        </p:blipFill>
        <p:spPr>
          <a:xfrm>
            <a:off x="8725915" y="365126"/>
            <a:ext cx="3230221" cy="2762567"/>
          </a:xfrm>
          <a:prstGeom prst="rect">
            <a:avLst/>
          </a:prstGeom>
        </p:spPr>
      </p:pic>
      <p:sp>
        <p:nvSpPr>
          <p:cNvPr id="5" name="Content Placeholder 2">
            <a:extLst>
              <a:ext uri="{FF2B5EF4-FFF2-40B4-BE49-F238E27FC236}">
                <a16:creationId xmlns:a16="http://schemas.microsoft.com/office/drawing/2014/main" id="{0E0100D8-0842-E5EB-F926-B0579E438126}"/>
              </a:ext>
            </a:extLst>
          </p:cNvPr>
          <p:cNvSpPr txBox="1">
            <a:spLocks/>
          </p:cNvSpPr>
          <p:nvPr/>
        </p:nvSpPr>
        <p:spPr>
          <a:xfrm>
            <a:off x="838200" y="4069582"/>
            <a:ext cx="10515600" cy="2346608"/>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400" kern="1200">
                <a:solidFill>
                  <a:srgbClr val="193E72"/>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The application form includes submission of a Supporting Statement, of up to 1000 words, detailing:</a:t>
            </a:r>
          </a:p>
          <a:p>
            <a:pPr lvl="1"/>
            <a:r>
              <a:rPr lang="en-GB" dirty="0">
                <a:solidFill>
                  <a:srgbClr val="EA5D4E"/>
                </a:solidFill>
              </a:rPr>
              <a:t>Your reasons for wishing to pursue a research master’s degree</a:t>
            </a:r>
          </a:p>
          <a:p>
            <a:r>
              <a:rPr lang="en-GB" dirty="0"/>
              <a:t>Make a note of the set interview dates and negotiate with your employers</a:t>
            </a:r>
          </a:p>
        </p:txBody>
      </p:sp>
      <p:sp>
        <p:nvSpPr>
          <p:cNvPr id="6" name="Rectangle 5">
            <a:extLst>
              <a:ext uri="{FF2B5EF4-FFF2-40B4-BE49-F238E27FC236}">
                <a16:creationId xmlns:a16="http://schemas.microsoft.com/office/drawing/2014/main" id="{999A6142-731F-7370-4A5C-48EFFE4D3296}"/>
              </a:ext>
            </a:extLst>
          </p:cNvPr>
          <p:cNvSpPr/>
          <p:nvPr/>
        </p:nvSpPr>
        <p:spPr>
          <a:xfrm>
            <a:off x="9883825" y="6146190"/>
            <a:ext cx="1360280" cy="54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rgbClr val="EA5D4E"/>
                </a:solidFill>
              </a:rPr>
              <a:t>Slide 1 of 2</a:t>
            </a:r>
          </a:p>
        </p:txBody>
      </p:sp>
    </p:spTree>
    <p:extLst>
      <p:ext uri="{BB962C8B-B14F-4D97-AF65-F5344CB8AC3E}">
        <p14:creationId xmlns:p14="http://schemas.microsoft.com/office/powerpoint/2010/main" val="20472919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29BC3-0C5A-BD86-C28D-38083855655E}"/>
              </a:ext>
            </a:extLst>
          </p:cNvPr>
          <p:cNvSpPr>
            <a:spLocks noGrp="1"/>
          </p:cNvSpPr>
          <p:nvPr>
            <p:ph type="title"/>
          </p:nvPr>
        </p:nvSpPr>
        <p:spPr/>
        <p:txBody>
          <a:bodyPr/>
          <a:lstStyle/>
          <a:p>
            <a:r>
              <a:rPr lang="en-GB" dirty="0"/>
              <a:t>Session Overview</a:t>
            </a:r>
          </a:p>
        </p:txBody>
      </p:sp>
      <p:sp>
        <p:nvSpPr>
          <p:cNvPr id="3" name="Content Placeholder 2">
            <a:extLst>
              <a:ext uri="{FF2B5EF4-FFF2-40B4-BE49-F238E27FC236}">
                <a16:creationId xmlns:a16="http://schemas.microsoft.com/office/drawing/2014/main" id="{104455B3-61E8-67EC-4465-A4634CE25CCC}"/>
              </a:ext>
            </a:extLst>
          </p:cNvPr>
          <p:cNvSpPr>
            <a:spLocks noGrp="1"/>
          </p:cNvSpPr>
          <p:nvPr>
            <p:ph idx="1"/>
          </p:nvPr>
        </p:nvSpPr>
        <p:spPr/>
        <p:txBody>
          <a:bodyPr/>
          <a:lstStyle/>
          <a:p>
            <a:r>
              <a:rPr lang="en-GB" dirty="0"/>
              <a:t>Background and context</a:t>
            </a:r>
          </a:p>
          <a:p>
            <a:r>
              <a:rPr lang="en-GB" dirty="0"/>
              <a:t>NIHR INSIGHT Programme North West</a:t>
            </a:r>
          </a:p>
          <a:p>
            <a:r>
              <a:rPr lang="en-GB" dirty="0"/>
              <a:t>How to apply</a:t>
            </a:r>
          </a:p>
          <a:p>
            <a:r>
              <a:rPr lang="en-GB" dirty="0"/>
              <a:t>Practical hints and tips</a:t>
            </a:r>
          </a:p>
        </p:txBody>
      </p:sp>
    </p:spTree>
    <p:extLst>
      <p:ext uri="{BB962C8B-B14F-4D97-AF65-F5344CB8AC3E}">
        <p14:creationId xmlns:p14="http://schemas.microsoft.com/office/powerpoint/2010/main" val="16951158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C0F1DD9-15B5-19A1-329A-718438DFDA3E}"/>
              </a:ext>
            </a:extLst>
          </p:cNvPr>
          <p:cNvSpPr/>
          <p:nvPr/>
        </p:nvSpPr>
        <p:spPr>
          <a:xfrm>
            <a:off x="-12" y="5895376"/>
            <a:ext cx="12192007" cy="962625"/>
          </a:xfrm>
          <a:prstGeom prst="rect">
            <a:avLst/>
          </a:prstGeom>
          <a:solidFill>
            <a:srgbClr val="193E72"/>
          </a:solidFill>
          <a:ln>
            <a:solidFill>
              <a:srgbClr val="193E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25" dirty="0"/>
          </a:p>
        </p:txBody>
      </p:sp>
      <p:sp>
        <p:nvSpPr>
          <p:cNvPr id="4" name="Rectangle 3">
            <a:extLst>
              <a:ext uri="{FF2B5EF4-FFF2-40B4-BE49-F238E27FC236}">
                <a16:creationId xmlns:a16="http://schemas.microsoft.com/office/drawing/2014/main" id="{969DE8CB-959A-2523-FC7A-EC5A7317762E}"/>
              </a:ext>
            </a:extLst>
          </p:cNvPr>
          <p:cNvSpPr/>
          <p:nvPr/>
        </p:nvSpPr>
        <p:spPr>
          <a:xfrm>
            <a:off x="0" y="0"/>
            <a:ext cx="12192000" cy="1510146"/>
          </a:xfrm>
          <a:prstGeom prst="rect">
            <a:avLst/>
          </a:prstGeom>
          <a:solidFill>
            <a:srgbClr val="193E72"/>
          </a:solidFill>
          <a:ln>
            <a:solidFill>
              <a:srgbClr val="193E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25" dirty="0"/>
          </a:p>
        </p:txBody>
      </p:sp>
      <p:pic>
        <p:nvPicPr>
          <p:cNvPr id="5" name="Picture 4">
            <a:extLst>
              <a:ext uri="{FF2B5EF4-FFF2-40B4-BE49-F238E27FC236}">
                <a16:creationId xmlns:a16="http://schemas.microsoft.com/office/drawing/2014/main" id="{6CAFEEC3-87AF-3512-EB05-52512D132712}"/>
              </a:ext>
            </a:extLst>
          </p:cNvPr>
          <p:cNvPicPr>
            <a:picLocks noChangeAspect="1"/>
          </p:cNvPicPr>
          <p:nvPr/>
        </p:nvPicPr>
        <p:blipFill>
          <a:blip r:embed="rId3"/>
          <a:stretch>
            <a:fillRect/>
          </a:stretch>
        </p:blipFill>
        <p:spPr>
          <a:xfrm>
            <a:off x="273012" y="234377"/>
            <a:ext cx="2923914" cy="287519"/>
          </a:xfrm>
          <a:prstGeom prst="rect">
            <a:avLst/>
          </a:prstGeom>
        </p:spPr>
      </p:pic>
      <p:sp>
        <p:nvSpPr>
          <p:cNvPr id="6" name="TextBox 5">
            <a:extLst>
              <a:ext uri="{FF2B5EF4-FFF2-40B4-BE49-F238E27FC236}">
                <a16:creationId xmlns:a16="http://schemas.microsoft.com/office/drawing/2014/main" id="{DCF8B701-D76F-3722-B175-E5D78EE3209D}"/>
              </a:ext>
            </a:extLst>
          </p:cNvPr>
          <p:cNvSpPr txBox="1"/>
          <p:nvPr/>
        </p:nvSpPr>
        <p:spPr>
          <a:xfrm>
            <a:off x="1734969" y="539000"/>
            <a:ext cx="8722050" cy="896720"/>
          </a:xfrm>
          <a:prstGeom prst="rect">
            <a:avLst/>
          </a:prstGeom>
          <a:noFill/>
        </p:spPr>
        <p:txBody>
          <a:bodyPr wrap="square" rtlCol="0">
            <a:spAutoFit/>
          </a:bodyPr>
          <a:lstStyle/>
          <a:p>
            <a:pPr algn="ctr"/>
            <a:r>
              <a:rPr lang="en-GB" sz="3425" b="1" dirty="0">
                <a:solidFill>
                  <a:schemeClr val="bg1"/>
                </a:solidFill>
                <a:latin typeface="Arial" panose="020B0604020202020204" pitchFamily="34" charset="0"/>
                <a:cs typeface="Arial" panose="020B0604020202020204" pitchFamily="34" charset="0"/>
              </a:rPr>
              <a:t>NIHR INSIGHT Programme North West</a:t>
            </a:r>
          </a:p>
          <a:p>
            <a:pPr algn="ctr"/>
            <a:r>
              <a:rPr lang="en-GB" sz="1802" b="1" dirty="0">
                <a:solidFill>
                  <a:schemeClr val="bg1"/>
                </a:solidFill>
                <a:latin typeface="Arial" panose="020B0604020202020204" pitchFamily="34" charset="0"/>
                <a:cs typeface="Arial" panose="020B0604020202020204" pitchFamily="34" charset="0"/>
              </a:rPr>
              <a:t>How will postgraduate study affect my earning ability? </a:t>
            </a:r>
          </a:p>
        </p:txBody>
      </p:sp>
      <p:sp>
        <p:nvSpPr>
          <p:cNvPr id="8" name="Rectangle 7">
            <a:extLst>
              <a:ext uri="{FF2B5EF4-FFF2-40B4-BE49-F238E27FC236}">
                <a16:creationId xmlns:a16="http://schemas.microsoft.com/office/drawing/2014/main" id="{9E97993B-B7EB-40D4-AA0A-C19213489461}"/>
              </a:ext>
            </a:extLst>
          </p:cNvPr>
          <p:cNvSpPr/>
          <p:nvPr/>
        </p:nvSpPr>
        <p:spPr>
          <a:xfrm>
            <a:off x="0" y="1491624"/>
            <a:ext cx="12192000" cy="1414105"/>
          </a:xfrm>
          <a:prstGeom prst="rect">
            <a:avLst/>
          </a:prstGeom>
          <a:solidFill>
            <a:srgbClr val="2EA9B0"/>
          </a:solidFill>
          <a:ln>
            <a:solidFill>
              <a:srgbClr val="2EA9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25" dirty="0"/>
          </a:p>
        </p:txBody>
      </p:sp>
      <p:sp>
        <p:nvSpPr>
          <p:cNvPr id="9" name="Rectangle 8">
            <a:extLst>
              <a:ext uri="{FF2B5EF4-FFF2-40B4-BE49-F238E27FC236}">
                <a16:creationId xmlns:a16="http://schemas.microsoft.com/office/drawing/2014/main" id="{E5D80F10-72C9-C9E5-1D7A-1FCFE3F4B928}"/>
              </a:ext>
            </a:extLst>
          </p:cNvPr>
          <p:cNvSpPr/>
          <p:nvPr/>
        </p:nvSpPr>
        <p:spPr>
          <a:xfrm>
            <a:off x="7" y="2876466"/>
            <a:ext cx="12191999" cy="92682"/>
          </a:xfrm>
          <a:prstGeom prst="rect">
            <a:avLst/>
          </a:prstGeom>
          <a:solidFill>
            <a:srgbClr val="193E72"/>
          </a:solidFill>
          <a:ln>
            <a:solidFill>
              <a:srgbClr val="193E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25" dirty="0"/>
          </a:p>
        </p:txBody>
      </p:sp>
      <p:sp>
        <p:nvSpPr>
          <p:cNvPr id="10" name="Rectangle 9">
            <a:extLst>
              <a:ext uri="{FF2B5EF4-FFF2-40B4-BE49-F238E27FC236}">
                <a16:creationId xmlns:a16="http://schemas.microsoft.com/office/drawing/2014/main" id="{E56ACE01-BD30-25AF-0D09-00D1D6678982}"/>
              </a:ext>
            </a:extLst>
          </p:cNvPr>
          <p:cNvSpPr/>
          <p:nvPr/>
        </p:nvSpPr>
        <p:spPr>
          <a:xfrm>
            <a:off x="0" y="2975883"/>
            <a:ext cx="12191999" cy="1414105"/>
          </a:xfrm>
          <a:prstGeom prst="rect">
            <a:avLst/>
          </a:prstGeom>
          <a:solidFill>
            <a:srgbClr val="2EA9B0"/>
          </a:solidFill>
          <a:ln>
            <a:solidFill>
              <a:srgbClr val="2EA9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25" dirty="0"/>
          </a:p>
        </p:txBody>
      </p:sp>
      <p:sp>
        <p:nvSpPr>
          <p:cNvPr id="11" name="Rectangle 10">
            <a:extLst>
              <a:ext uri="{FF2B5EF4-FFF2-40B4-BE49-F238E27FC236}">
                <a16:creationId xmlns:a16="http://schemas.microsoft.com/office/drawing/2014/main" id="{C91E8CDA-0128-88E4-6869-18C7778CE1A0}"/>
              </a:ext>
            </a:extLst>
          </p:cNvPr>
          <p:cNvSpPr/>
          <p:nvPr/>
        </p:nvSpPr>
        <p:spPr>
          <a:xfrm>
            <a:off x="-4" y="4396030"/>
            <a:ext cx="12191999" cy="92682"/>
          </a:xfrm>
          <a:prstGeom prst="rect">
            <a:avLst/>
          </a:prstGeom>
          <a:solidFill>
            <a:srgbClr val="193E72"/>
          </a:solidFill>
          <a:ln>
            <a:solidFill>
              <a:srgbClr val="193E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25" dirty="0"/>
          </a:p>
        </p:txBody>
      </p:sp>
      <p:sp>
        <p:nvSpPr>
          <p:cNvPr id="12" name="Rectangle 11">
            <a:extLst>
              <a:ext uri="{FF2B5EF4-FFF2-40B4-BE49-F238E27FC236}">
                <a16:creationId xmlns:a16="http://schemas.microsoft.com/office/drawing/2014/main" id="{A19C04B1-A2D9-7B3C-070F-B4B81E8ABAA0}"/>
              </a:ext>
            </a:extLst>
          </p:cNvPr>
          <p:cNvSpPr/>
          <p:nvPr/>
        </p:nvSpPr>
        <p:spPr>
          <a:xfrm>
            <a:off x="-17" y="4494754"/>
            <a:ext cx="12191999" cy="1414105"/>
          </a:xfrm>
          <a:prstGeom prst="rect">
            <a:avLst/>
          </a:prstGeom>
          <a:solidFill>
            <a:srgbClr val="2EA9B0"/>
          </a:solidFill>
          <a:ln>
            <a:solidFill>
              <a:srgbClr val="2EA9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25" dirty="0"/>
          </a:p>
        </p:txBody>
      </p:sp>
      <p:sp>
        <p:nvSpPr>
          <p:cNvPr id="13" name="Oval 12">
            <a:extLst>
              <a:ext uri="{FF2B5EF4-FFF2-40B4-BE49-F238E27FC236}">
                <a16:creationId xmlns:a16="http://schemas.microsoft.com/office/drawing/2014/main" id="{52F82E65-DD71-8CE8-7F68-F5CD250399F3}"/>
              </a:ext>
            </a:extLst>
          </p:cNvPr>
          <p:cNvSpPr/>
          <p:nvPr/>
        </p:nvSpPr>
        <p:spPr>
          <a:xfrm>
            <a:off x="273012" y="1390466"/>
            <a:ext cx="1653196" cy="1625898"/>
          </a:xfrm>
          <a:prstGeom prst="ellipse">
            <a:avLst/>
          </a:prstGeom>
          <a:solidFill>
            <a:srgbClr val="193E72"/>
          </a:solidFill>
          <a:ln w="57150">
            <a:solidFill>
              <a:srgbClr val="EA5D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Monthly Wage</a:t>
            </a:r>
            <a:endParaRPr lang="en-GB" sz="3200" b="1" dirty="0"/>
          </a:p>
          <a:p>
            <a:pPr algn="ctr"/>
            <a:r>
              <a:rPr lang="en-GB" sz="2400" b="1" dirty="0"/>
              <a:t>£1,833</a:t>
            </a:r>
          </a:p>
        </p:txBody>
      </p:sp>
      <p:sp>
        <p:nvSpPr>
          <p:cNvPr id="14" name="TextBox 13">
            <a:extLst>
              <a:ext uri="{FF2B5EF4-FFF2-40B4-BE49-F238E27FC236}">
                <a16:creationId xmlns:a16="http://schemas.microsoft.com/office/drawing/2014/main" id="{9CF7D0B5-ECAA-5AE4-5C31-A7753C886B40}"/>
              </a:ext>
            </a:extLst>
          </p:cNvPr>
          <p:cNvSpPr txBox="1"/>
          <p:nvPr/>
        </p:nvSpPr>
        <p:spPr>
          <a:xfrm>
            <a:off x="2199213" y="1506881"/>
            <a:ext cx="9719763" cy="1320426"/>
          </a:xfrm>
          <a:prstGeom prst="rect">
            <a:avLst/>
          </a:prstGeom>
          <a:noFill/>
        </p:spPr>
        <p:txBody>
          <a:bodyPr wrap="square" rtlCol="0">
            <a:spAutoFit/>
          </a:bodyPr>
          <a:lstStyle/>
          <a:p>
            <a:r>
              <a:rPr lang="en-GB" sz="1545" b="1" dirty="0">
                <a:solidFill>
                  <a:schemeClr val="bg1"/>
                </a:solidFill>
                <a:latin typeface="Arial" panose="020B0604020202020204" pitchFamily="34" charset="0"/>
                <a:cs typeface="Arial" panose="020B0604020202020204" pitchFamily="34" charset="0"/>
              </a:rPr>
              <a:t>Full-Time Employment</a:t>
            </a:r>
          </a:p>
          <a:p>
            <a:r>
              <a:rPr lang="en-GB" sz="1287" dirty="0">
                <a:solidFill>
                  <a:schemeClr val="bg1"/>
                </a:solidFill>
                <a:latin typeface="Arial" panose="020B0604020202020204" pitchFamily="34" charset="0"/>
                <a:cs typeface="Arial" panose="020B0604020202020204" pitchFamily="34" charset="0"/>
              </a:rPr>
              <a:t>Based on full-time employment with a salary of £28,407 (NHS Band 5, first pay point 23/24), £2367.25 per month, and assuming salary deductions:</a:t>
            </a:r>
          </a:p>
          <a:p>
            <a:pPr marL="809198" lvl="1" indent="-220690">
              <a:buFont typeface="Arial" panose="020B0604020202020204" pitchFamily="34" charset="0"/>
              <a:buChar char="•"/>
            </a:pPr>
            <a:r>
              <a:rPr lang="en-GB" sz="1287" dirty="0">
                <a:solidFill>
                  <a:schemeClr val="bg1"/>
                </a:solidFill>
                <a:latin typeface="Arial" panose="020B0604020202020204" pitchFamily="34" charset="0"/>
                <a:cs typeface="Arial" panose="020B0604020202020204" pitchFamily="34" charset="0"/>
              </a:rPr>
              <a:t>£8 for Student Loan, post 2012 programme</a:t>
            </a:r>
          </a:p>
          <a:p>
            <a:pPr marL="809198" lvl="1" indent="-220690">
              <a:buFont typeface="Arial" panose="020B0604020202020204" pitchFamily="34" charset="0"/>
              <a:buChar char="•"/>
            </a:pPr>
            <a:r>
              <a:rPr lang="en-GB" sz="1287" dirty="0">
                <a:solidFill>
                  <a:schemeClr val="bg1"/>
                </a:solidFill>
                <a:latin typeface="Arial" panose="020B0604020202020204" pitchFamily="34" charset="0"/>
                <a:cs typeface="Arial" panose="020B0604020202020204" pitchFamily="34" charset="0"/>
              </a:rPr>
              <a:t>£196.48 for Pension at 8.3% contributions</a:t>
            </a:r>
          </a:p>
          <a:p>
            <a:pPr marL="809198" lvl="1" indent="-220690">
              <a:buFont typeface="Arial" panose="020B0604020202020204" pitchFamily="34" charset="0"/>
              <a:buChar char="•"/>
            </a:pPr>
            <a:r>
              <a:rPr lang="en-GB" sz="1287" dirty="0">
                <a:solidFill>
                  <a:schemeClr val="bg1"/>
                </a:solidFill>
                <a:latin typeface="Arial" panose="020B0604020202020204" pitchFamily="34" charset="0"/>
                <a:cs typeface="Arial" panose="020B0604020202020204" pitchFamily="34" charset="0"/>
              </a:rPr>
              <a:t>£330.23 for Tax ,and National Insurance at March 2024 8% rate</a:t>
            </a:r>
          </a:p>
        </p:txBody>
      </p:sp>
      <p:sp>
        <p:nvSpPr>
          <p:cNvPr id="15" name="Oval 14">
            <a:extLst>
              <a:ext uri="{FF2B5EF4-FFF2-40B4-BE49-F238E27FC236}">
                <a16:creationId xmlns:a16="http://schemas.microsoft.com/office/drawing/2014/main" id="{A6676409-83CE-06CD-6DC4-80AF821FF05F}"/>
              </a:ext>
            </a:extLst>
          </p:cNvPr>
          <p:cNvSpPr/>
          <p:nvPr/>
        </p:nvSpPr>
        <p:spPr>
          <a:xfrm>
            <a:off x="10265792" y="2853686"/>
            <a:ext cx="1653196" cy="1625898"/>
          </a:xfrm>
          <a:prstGeom prst="ellipse">
            <a:avLst/>
          </a:prstGeom>
          <a:solidFill>
            <a:srgbClr val="193E72"/>
          </a:solidFill>
          <a:ln w="57150">
            <a:solidFill>
              <a:srgbClr val="EA5D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Monthly Stipend £1,603 - £2,076</a:t>
            </a:r>
          </a:p>
        </p:txBody>
      </p:sp>
      <p:sp>
        <p:nvSpPr>
          <p:cNvPr id="16" name="TextBox 15">
            <a:extLst>
              <a:ext uri="{FF2B5EF4-FFF2-40B4-BE49-F238E27FC236}">
                <a16:creationId xmlns:a16="http://schemas.microsoft.com/office/drawing/2014/main" id="{D9270E81-1095-D212-B6BD-565CE12E8F6E}"/>
              </a:ext>
            </a:extLst>
          </p:cNvPr>
          <p:cNvSpPr txBox="1"/>
          <p:nvPr/>
        </p:nvSpPr>
        <p:spPr>
          <a:xfrm>
            <a:off x="2199212" y="2985011"/>
            <a:ext cx="7793562" cy="1360116"/>
          </a:xfrm>
          <a:prstGeom prst="rect">
            <a:avLst/>
          </a:prstGeom>
          <a:noFill/>
        </p:spPr>
        <p:txBody>
          <a:bodyPr wrap="square" rtlCol="0">
            <a:spAutoFit/>
          </a:bodyPr>
          <a:lstStyle/>
          <a:p>
            <a:r>
              <a:rPr lang="en-GB" sz="1545" b="1" dirty="0">
                <a:solidFill>
                  <a:schemeClr val="bg1"/>
                </a:solidFill>
                <a:latin typeface="Arial" panose="020B0604020202020204" pitchFamily="34" charset="0"/>
                <a:cs typeface="Arial" panose="020B0604020202020204" pitchFamily="34" charset="0"/>
              </a:rPr>
              <a:t>Full-Time Study – MSc Completion within 12 months</a:t>
            </a:r>
          </a:p>
          <a:p>
            <a:r>
              <a:rPr lang="en-GB" sz="1287" dirty="0">
                <a:solidFill>
                  <a:schemeClr val="bg1"/>
                </a:solidFill>
                <a:latin typeface="Arial" panose="020B0604020202020204" pitchFamily="34" charset="0"/>
                <a:cs typeface="Arial" panose="020B0604020202020204" pitchFamily="34" charset="0"/>
              </a:rPr>
              <a:t>Based on full-time study plus 1 day of paid employment at £28,407 pro-rata:</a:t>
            </a:r>
          </a:p>
          <a:p>
            <a:pPr marL="809198" lvl="1" indent="-220690">
              <a:buFont typeface="Arial" panose="020B0604020202020204" pitchFamily="34" charset="0"/>
              <a:buChar char="•"/>
            </a:pPr>
            <a:r>
              <a:rPr lang="en-GB" sz="1287" dirty="0">
                <a:solidFill>
                  <a:schemeClr val="bg1"/>
                </a:solidFill>
                <a:latin typeface="Arial" panose="020B0604020202020204" pitchFamily="34" charset="0"/>
                <a:cs typeface="Arial" panose="020B0604020202020204" pitchFamily="34" charset="0"/>
              </a:rPr>
              <a:t>Annual tax free stipend £19,237 per annum, or £1,603 per calendar month</a:t>
            </a:r>
          </a:p>
          <a:p>
            <a:pPr marL="809198" lvl="1" indent="-220690">
              <a:buFont typeface="Arial" panose="020B0604020202020204" pitchFamily="34" charset="0"/>
              <a:buChar char="•"/>
            </a:pPr>
            <a:r>
              <a:rPr lang="en-GB" sz="1287" dirty="0">
                <a:solidFill>
                  <a:schemeClr val="bg1"/>
                </a:solidFill>
                <a:latin typeface="Arial" panose="020B0604020202020204" pitchFamily="34" charset="0"/>
                <a:cs typeface="Arial" panose="020B0604020202020204" pitchFamily="34" charset="0"/>
              </a:rPr>
              <a:t>One day (0.2FTE) paid employment at £5,681 per annum, or £473 per calendar month – tax free as the income is below the personal tax threshold</a:t>
            </a:r>
          </a:p>
          <a:p>
            <a:endParaRPr lang="en-GB" sz="515" b="1" dirty="0">
              <a:solidFill>
                <a:srgbClr val="193E72"/>
              </a:solidFill>
              <a:latin typeface="Arial" panose="020B0604020202020204" pitchFamily="34" charset="0"/>
              <a:cs typeface="Arial" panose="020B0604020202020204" pitchFamily="34" charset="0"/>
            </a:endParaRPr>
          </a:p>
          <a:p>
            <a:r>
              <a:rPr lang="en-GB" sz="1030" b="1" i="1" dirty="0">
                <a:solidFill>
                  <a:srgbClr val="193E72"/>
                </a:solidFill>
                <a:latin typeface="Arial" panose="020B0604020202020204" pitchFamily="34" charset="0"/>
                <a:cs typeface="Arial" panose="020B0604020202020204" pitchFamily="34" charset="0"/>
              </a:rPr>
              <a:t>Please note full-time students can undertake no more than one day per week additional paid employment</a:t>
            </a:r>
          </a:p>
        </p:txBody>
      </p:sp>
      <p:sp>
        <p:nvSpPr>
          <p:cNvPr id="17" name="Oval 16">
            <a:extLst>
              <a:ext uri="{FF2B5EF4-FFF2-40B4-BE49-F238E27FC236}">
                <a16:creationId xmlns:a16="http://schemas.microsoft.com/office/drawing/2014/main" id="{D9A5605F-1F40-9E81-0780-1B04B72E8368}"/>
              </a:ext>
            </a:extLst>
          </p:cNvPr>
          <p:cNvSpPr/>
          <p:nvPr/>
        </p:nvSpPr>
        <p:spPr>
          <a:xfrm>
            <a:off x="273012" y="4344492"/>
            <a:ext cx="1653196" cy="1625898"/>
          </a:xfrm>
          <a:prstGeom prst="ellipse">
            <a:avLst/>
          </a:prstGeom>
          <a:solidFill>
            <a:srgbClr val="193E72"/>
          </a:solidFill>
          <a:ln w="57150">
            <a:solidFill>
              <a:srgbClr val="EA5D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Monthly </a:t>
            </a:r>
            <a:r>
              <a:rPr lang="en-GB" b="1" dirty="0"/>
              <a:t>Stipend + Salary</a:t>
            </a:r>
            <a:endParaRPr lang="en-GB" sz="2000" b="1" dirty="0"/>
          </a:p>
          <a:p>
            <a:pPr algn="ctr"/>
            <a:r>
              <a:rPr lang="en-GB" sz="2400" b="1" dirty="0"/>
              <a:t>£2,049 </a:t>
            </a:r>
            <a:endParaRPr lang="en-GB" sz="3600" b="1" dirty="0"/>
          </a:p>
        </p:txBody>
      </p:sp>
      <p:sp>
        <p:nvSpPr>
          <p:cNvPr id="18" name="TextBox 17">
            <a:extLst>
              <a:ext uri="{FF2B5EF4-FFF2-40B4-BE49-F238E27FC236}">
                <a16:creationId xmlns:a16="http://schemas.microsoft.com/office/drawing/2014/main" id="{B1DBD270-4F5C-BF18-A582-619671BF6BE1}"/>
              </a:ext>
            </a:extLst>
          </p:cNvPr>
          <p:cNvSpPr txBox="1"/>
          <p:nvPr/>
        </p:nvSpPr>
        <p:spPr>
          <a:xfrm>
            <a:off x="2199212" y="4572998"/>
            <a:ext cx="9719764" cy="1681294"/>
          </a:xfrm>
          <a:prstGeom prst="rect">
            <a:avLst/>
          </a:prstGeom>
          <a:noFill/>
        </p:spPr>
        <p:txBody>
          <a:bodyPr wrap="square" rtlCol="0">
            <a:spAutoFit/>
          </a:bodyPr>
          <a:lstStyle/>
          <a:p>
            <a:r>
              <a:rPr lang="en-GB" sz="1545" b="1" dirty="0">
                <a:solidFill>
                  <a:schemeClr val="bg1"/>
                </a:solidFill>
                <a:latin typeface="Arial" panose="020B0604020202020204" pitchFamily="34" charset="0"/>
                <a:cs typeface="Arial" panose="020B0604020202020204" pitchFamily="34" charset="0"/>
              </a:rPr>
              <a:t>Part-Time Study + Employment – MSc Completion within 24 months</a:t>
            </a:r>
          </a:p>
          <a:p>
            <a:r>
              <a:rPr lang="en-GB" sz="1287" dirty="0">
                <a:solidFill>
                  <a:schemeClr val="bg1"/>
                </a:solidFill>
                <a:latin typeface="Arial" panose="020B0604020202020204" pitchFamily="34" charset="0"/>
                <a:cs typeface="Arial" panose="020B0604020202020204" pitchFamily="34" charset="0"/>
              </a:rPr>
              <a:t>Based on part-time study plus 3 days (0.6FTE) of paid employment at £28,407 pro-rata:</a:t>
            </a:r>
          </a:p>
          <a:p>
            <a:pPr marL="809198" lvl="1" indent="-220690">
              <a:buFont typeface="Arial" panose="020B0604020202020204" pitchFamily="34" charset="0"/>
              <a:buChar char="•"/>
            </a:pPr>
            <a:r>
              <a:rPr lang="en-GB" sz="1287" dirty="0">
                <a:solidFill>
                  <a:schemeClr val="bg1"/>
                </a:solidFill>
                <a:latin typeface="Arial" panose="020B0604020202020204" pitchFamily="34" charset="0"/>
                <a:cs typeface="Arial" panose="020B0604020202020204" pitchFamily="34" charset="0"/>
              </a:rPr>
              <a:t>Annual tax-free stipend £9,618 per annum, or £801 per calendar month</a:t>
            </a:r>
          </a:p>
          <a:p>
            <a:pPr marL="809198" lvl="1" indent="-220690">
              <a:buFont typeface="Arial" panose="020B0604020202020204" pitchFamily="34" charset="0"/>
              <a:buChar char="•"/>
            </a:pPr>
            <a:r>
              <a:rPr lang="en-GB" sz="1287" dirty="0">
                <a:solidFill>
                  <a:schemeClr val="bg1"/>
                </a:solidFill>
                <a:latin typeface="Arial" panose="020B0604020202020204" pitchFamily="34" charset="0"/>
                <a:cs typeface="Arial" panose="020B0604020202020204" pitchFamily="34" charset="0"/>
              </a:rPr>
              <a:t>Three days (0.6FTE) paid employment at £17,044 per annum, or £1,248 per calendar month assuming deductions for pension, tax, and national insurance</a:t>
            </a:r>
          </a:p>
          <a:p>
            <a:pPr marL="588508" lvl="1"/>
            <a:endParaRPr lang="en-GB" sz="500" dirty="0">
              <a:solidFill>
                <a:schemeClr val="bg1"/>
              </a:solidFill>
              <a:latin typeface="Arial" panose="020B0604020202020204" pitchFamily="34" charset="0"/>
              <a:cs typeface="Arial" panose="020B0604020202020204" pitchFamily="34" charset="0"/>
            </a:endParaRPr>
          </a:p>
          <a:p>
            <a:pPr marL="0" lvl="1"/>
            <a:r>
              <a:rPr lang="en-GB" sz="1030" b="1" i="1" dirty="0">
                <a:solidFill>
                  <a:srgbClr val="193E72"/>
                </a:solidFill>
                <a:latin typeface="Arial" panose="020B0604020202020204" pitchFamily="34" charset="0"/>
                <a:cs typeface="Arial" panose="020B0604020202020204" pitchFamily="34" charset="0"/>
              </a:rPr>
              <a:t>Please note full-time students can undertake no more than three days per week additional paid employment</a:t>
            </a:r>
          </a:p>
          <a:p>
            <a:pPr marL="588508" lvl="1"/>
            <a:endParaRPr lang="en-GB" sz="1287" dirty="0">
              <a:solidFill>
                <a:schemeClr val="bg1"/>
              </a:solidFill>
              <a:latin typeface="Arial" panose="020B0604020202020204" pitchFamily="34" charset="0"/>
              <a:cs typeface="Arial" panose="020B0604020202020204" pitchFamily="34" charset="0"/>
            </a:endParaRPr>
          </a:p>
          <a:p>
            <a:endParaRPr lang="en-GB" sz="515" b="1" dirty="0">
              <a:solidFill>
                <a:srgbClr val="193E72"/>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ED58857E-09E6-8505-715D-7BEBD3F94012}"/>
              </a:ext>
            </a:extLst>
          </p:cNvPr>
          <p:cNvSpPr txBox="1"/>
          <p:nvPr/>
        </p:nvSpPr>
        <p:spPr>
          <a:xfrm>
            <a:off x="-7" y="5979661"/>
            <a:ext cx="12192007" cy="785600"/>
          </a:xfrm>
          <a:prstGeom prst="rect">
            <a:avLst/>
          </a:prstGeom>
          <a:noFill/>
        </p:spPr>
        <p:txBody>
          <a:bodyPr wrap="square" rtlCol="0">
            <a:spAutoFit/>
          </a:bodyPr>
          <a:lstStyle/>
          <a:p>
            <a:pPr algn="ctr"/>
            <a:r>
              <a:rPr lang="en-GB" sz="1158" dirty="0">
                <a:solidFill>
                  <a:schemeClr val="bg1"/>
                </a:solidFill>
                <a:latin typeface="Arial" panose="020B0604020202020204" pitchFamily="34" charset="0"/>
                <a:cs typeface="Arial" panose="020B0604020202020204" pitchFamily="34" charset="0"/>
              </a:rPr>
              <a:t>The above examples provide an illustration of your potential earning ability should you choose to undertake full or part time study </a:t>
            </a:r>
          </a:p>
          <a:p>
            <a:pPr algn="ctr"/>
            <a:r>
              <a:rPr lang="en-GB" sz="1030" b="1" dirty="0">
                <a:solidFill>
                  <a:schemeClr val="bg1"/>
                </a:solidFill>
              </a:rPr>
              <a:t>It is the responsibility of the award holder to ensure they are complying with tax laws should additional paid work be completed in addition to the tax-free stipend payment. </a:t>
            </a:r>
            <a:endParaRPr lang="en-GB" sz="1030" b="1" dirty="0">
              <a:solidFill>
                <a:schemeClr val="bg1"/>
              </a:solidFill>
              <a:latin typeface="Lato" panose="020F0502020204030203" pitchFamily="34" charset="0"/>
              <a:ea typeface="Lato" panose="020F0502020204030203" pitchFamily="34" charset="0"/>
              <a:cs typeface="Lato" panose="020F0502020204030203" pitchFamily="34" charset="0"/>
            </a:endParaRPr>
          </a:p>
          <a:p>
            <a:pPr algn="ctr"/>
            <a:endParaRPr lang="en-GB" sz="644" dirty="0">
              <a:solidFill>
                <a:schemeClr val="bg1"/>
              </a:solidFill>
              <a:latin typeface="Arial" panose="020B0604020202020204" pitchFamily="34" charset="0"/>
              <a:cs typeface="Arial" panose="020B0604020202020204" pitchFamily="34" charset="0"/>
            </a:endParaRPr>
          </a:p>
          <a:p>
            <a:pPr algn="ctr"/>
            <a:r>
              <a:rPr lang="en-GB" sz="1158" b="1" dirty="0">
                <a:solidFill>
                  <a:schemeClr val="bg1"/>
                </a:solidFill>
                <a:latin typeface="Arial" panose="020B0604020202020204" pitchFamily="34" charset="0"/>
                <a:cs typeface="Arial" panose="020B0604020202020204" pitchFamily="34" charset="0"/>
              </a:rPr>
              <a:t>We are always happy to discuss options based on your individual circumstances. Please get in touch at </a:t>
            </a:r>
            <a:r>
              <a:rPr lang="en-GB" sz="1158" dirty="0">
                <a:solidFill>
                  <a:schemeClr val="bg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INSIGHTNW@UCLan.ac.uk</a:t>
            </a:r>
            <a:r>
              <a:rPr lang="en-GB" sz="1158" dirty="0">
                <a:solidFill>
                  <a:schemeClr val="bg1"/>
                </a:solidFill>
                <a:latin typeface="Arial" panose="020B0604020202020204" pitchFamily="34" charset="0"/>
                <a:cs typeface="Arial" panose="020B0604020202020204" pitchFamily="34" charset="0"/>
              </a:rPr>
              <a:t> </a:t>
            </a:r>
          </a:p>
          <a:p>
            <a:endParaRPr lang="en-GB" sz="515"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112062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47827-4542-AF98-3ABA-EDA2B98E578F}"/>
              </a:ext>
            </a:extLst>
          </p:cNvPr>
          <p:cNvSpPr>
            <a:spLocks noGrp="1"/>
          </p:cNvSpPr>
          <p:nvPr>
            <p:ph type="title"/>
          </p:nvPr>
        </p:nvSpPr>
        <p:spPr>
          <a:xfrm>
            <a:off x="4200211" y="2998123"/>
            <a:ext cx="6972719" cy="865467"/>
          </a:xfrm>
        </p:spPr>
        <p:txBody>
          <a:bodyPr>
            <a:normAutofit fontScale="90000"/>
          </a:bodyPr>
          <a:lstStyle/>
          <a:p>
            <a:pPr algn="ctr"/>
            <a:r>
              <a:rPr lang="en-GB" b="1" dirty="0"/>
              <a:t>NIHR INSIGHT Programme North West</a:t>
            </a:r>
            <a:br>
              <a:rPr lang="en-GB" dirty="0"/>
            </a:br>
            <a:br>
              <a:rPr lang="en-GB" dirty="0"/>
            </a:br>
            <a:r>
              <a:rPr lang="en-GB" dirty="0"/>
              <a:t>Planting the seeds of research </a:t>
            </a:r>
            <a:br>
              <a:rPr lang="en-GB" dirty="0"/>
            </a:br>
            <a:r>
              <a:rPr lang="en-GB" dirty="0"/>
              <a:t>and nurturing the growth of the region’s health and social care professionals </a:t>
            </a:r>
          </a:p>
        </p:txBody>
      </p:sp>
      <p:pic>
        <p:nvPicPr>
          <p:cNvPr id="3" name="Picture 2">
            <a:extLst>
              <a:ext uri="{FF2B5EF4-FFF2-40B4-BE49-F238E27FC236}">
                <a16:creationId xmlns:a16="http://schemas.microsoft.com/office/drawing/2014/main" id="{681B807F-DF07-3A39-720F-9C04B49C9830}"/>
              </a:ext>
            </a:extLst>
          </p:cNvPr>
          <p:cNvPicPr>
            <a:picLocks noChangeAspect="1"/>
          </p:cNvPicPr>
          <p:nvPr/>
        </p:nvPicPr>
        <p:blipFill>
          <a:blip r:embed="rId2"/>
          <a:stretch>
            <a:fillRect/>
          </a:stretch>
        </p:blipFill>
        <p:spPr>
          <a:xfrm>
            <a:off x="838201" y="258973"/>
            <a:ext cx="3361620" cy="5709600"/>
          </a:xfrm>
          <a:prstGeom prst="rect">
            <a:avLst/>
          </a:prstGeom>
        </p:spPr>
      </p:pic>
    </p:spTree>
    <p:extLst>
      <p:ext uri="{BB962C8B-B14F-4D97-AF65-F5344CB8AC3E}">
        <p14:creationId xmlns:p14="http://schemas.microsoft.com/office/powerpoint/2010/main" val="16750091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B3CBDA5-0D59-E7AD-347F-6E344A0272C4}"/>
              </a:ext>
            </a:extLst>
          </p:cNvPr>
          <p:cNvSpPr>
            <a:spLocks noGrp="1"/>
          </p:cNvSpPr>
          <p:nvPr>
            <p:ph type="title"/>
          </p:nvPr>
        </p:nvSpPr>
        <p:spPr>
          <a:xfrm>
            <a:off x="838200" y="1413515"/>
            <a:ext cx="9403080" cy="1133477"/>
          </a:xfrm>
        </p:spPr>
        <p:txBody>
          <a:bodyPr/>
          <a:lstStyle/>
          <a:p>
            <a:r>
              <a:rPr lang="en-GB" dirty="0"/>
              <a:t>For more information:</a:t>
            </a:r>
          </a:p>
        </p:txBody>
      </p:sp>
      <p:grpSp>
        <p:nvGrpSpPr>
          <p:cNvPr id="12" name="Group 11">
            <a:extLst>
              <a:ext uri="{FF2B5EF4-FFF2-40B4-BE49-F238E27FC236}">
                <a16:creationId xmlns:a16="http://schemas.microsoft.com/office/drawing/2014/main" id="{7ED75930-00F7-BD87-9F30-40AE7BC2D877}"/>
              </a:ext>
            </a:extLst>
          </p:cNvPr>
          <p:cNvGrpSpPr/>
          <p:nvPr/>
        </p:nvGrpSpPr>
        <p:grpSpPr>
          <a:xfrm>
            <a:off x="838200" y="2685422"/>
            <a:ext cx="6557387" cy="1967230"/>
            <a:chOff x="838200" y="2514600"/>
            <a:chExt cx="6557387" cy="1967230"/>
          </a:xfrm>
        </p:grpSpPr>
        <p:grpSp>
          <p:nvGrpSpPr>
            <p:cNvPr id="11" name="Group 10">
              <a:extLst>
                <a:ext uri="{FF2B5EF4-FFF2-40B4-BE49-F238E27FC236}">
                  <a16:creationId xmlns:a16="http://schemas.microsoft.com/office/drawing/2014/main" id="{ACBB70B1-7135-3166-8A08-7CB778ACA30C}"/>
                </a:ext>
              </a:extLst>
            </p:cNvPr>
            <p:cNvGrpSpPr/>
            <p:nvPr/>
          </p:nvGrpSpPr>
          <p:grpSpPr>
            <a:xfrm>
              <a:off x="838200" y="2514600"/>
              <a:ext cx="914400" cy="1967230"/>
              <a:chOff x="838200" y="2514600"/>
              <a:chExt cx="914400" cy="1967230"/>
            </a:xfrm>
          </p:grpSpPr>
          <p:pic>
            <p:nvPicPr>
              <p:cNvPr id="4" name="Graphic 3" descr="Internet with solid fill">
                <a:extLst>
                  <a:ext uri="{FF2B5EF4-FFF2-40B4-BE49-F238E27FC236}">
                    <a16:creationId xmlns:a16="http://schemas.microsoft.com/office/drawing/2014/main" id="{FB7C090A-5E52-4BD7-B3E7-1BD8C857FAE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8200" y="3567430"/>
                <a:ext cx="914400" cy="914400"/>
              </a:xfrm>
              <a:prstGeom prst="rect">
                <a:avLst/>
              </a:prstGeom>
            </p:spPr>
          </p:pic>
          <p:pic>
            <p:nvPicPr>
              <p:cNvPr id="6" name="Graphic 5" descr="Email with solid fill">
                <a:extLst>
                  <a:ext uri="{FF2B5EF4-FFF2-40B4-BE49-F238E27FC236}">
                    <a16:creationId xmlns:a16="http://schemas.microsoft.com/office/drawing/2014/main" id="{E4A926C2-1147-FDC0-E342-8088302B5B3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8200" y="2514600"/>
                <a:ext cx="914400" cy="914400"/>
              </a:xfrm>
              <a:prstGeom prst="rect">
                <a:avLst/>
              </a:prstGeom>
            </p:spPr>
          </p:pic>
        </p:grpSp>
        <p:sp>
          <p:nvSpPr>
            <p:cNvPr id="9" name="Rectangle 8">
              <a:extLst>
                <a:ext uri="{FF2B5EF4-FFF2-40B4-BE49-F238E27FC236}">
                  <a16:creationId xmlns:a16="http://schemas.microsoft.com/office/drawing/2014/main" id="{0E97305F-E205-92B3-451C-C997C46A2B61}"/>
                </a:ext>
              </a:extLst>
            </p:cNvPr>
            <p:cNvSpPr/>
            <p:nvPr/>
          </p:nvSpPr>
          <p:spPr>
            <a:xfrm>
              <a:off x="1999621" y="2514600"/>
              <a:ext cx="4762919" cy="9144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800" dirty="0">
                  <a:solidFill>
                    <a:schemeClr val="bg1"/>
                  </a:solidFill>
                </a:rPr>
                <a:t>INSIGHTNW@UCLan.ac.uk</a:t>
              </a:r>
            </a:p>
          </p:txBody>
        </p:sp>
        <p:sp>
          <p:nvSpPr>
            <p:cNvPr id="10" name="Rectangle 9">
              <a:extLst>
                <a:ext uri="{FF2B5EF4-FFF2-40B4-BE49-F238E27FC236}">
                  <a16:creationId xmlns:a16="http://schemas.microsoft.com/office/drawing/2014/main" id="{54702C4F-35E3-FBEE-941F-186E49D38681}"/>
                </a:ext>
              </a:extLst>
            </p:cNvPr>
            <p:cNvSpPr/>
            <p:nvPr/>
          </p:nvSpPr>
          <p:spPr>
            <a:xfrm>
              <a:off x="1999620" y="3567430"/>
              <a:ext cx="5395967" cy="9144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800" dirty="0"/>
                <a:t>https://arc-nwc.nihr.ac.uk/insight/</a:t>
              </a:r>
            </a:p>
          </p:txBody>
        </p:sp>
      </p:grpSp>
      <p:pic>
        <p:nvPicPr>
          <p:cNvPr id="14" name="Picture 13" descr="A qr code with dots&#10;&#10;Description automatically generated">
            <a:extLst>
              <a:ext uri="{FF2B5EF4-FFF2-40B4-BE49-F238E27FC236}">
                <a16:creationId xmlns:a16="http://schemas.microsoft.com/office/drawing/2014/main" id="{827D3427-3976-51D5-F223-887A87355757}"/>
              </a:ext>
            </a:extLst>
          </p:cNvPr>
          <p:cNvPicPr>
            <a:picLocks noChangeAspect="1"/>
          </p:cNvPicPr>
          <p:nvPr/>
        </p:nvPicPr>
        <p:blipFill>
          <a:blip r:embed="rId7"/>
          <a:stretch>
            <a:fillRect/>
          </a:stretch>
        </p:blipFill>
        <p:spPr>
          <a:xfrm>
            <a:off x="7395587" y="1204295"/>
            <a:ext cx="4449410" cy="4449410"/>
          </a:xfrm>
          <a:prstGeom prst="rect">
            <a:avLst/>
          </a:prstGeom>
        </p:spPr>
      </p:pic>
    </p:spTree>
    <p:extLst>
      <p:ext uri="{BB962C8B-B14F-4D97-AF65-F5344CB8AC3E}">
        <p14:creationId xmlns:p14="http://schemas.microsoft.com/office/powerpoint/2010/main" val="22678865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14C13-C601-D721-375F-4FB65095CF30}"/>
              </a:ext>
            </a:extLst>
          </p:cNvPr>
          <p:cNvSpPr>
            <a:spLocks noGrp="1"/>
          </p:cNvSpPr>
          <p:nvPr>
            <p:ph type="title"/>
          </p:nvPr>
        </p:nvSpPr>
        <p:spPr/>
        <p:txBody>
          <a:bodyPr>
            <a:normAutofit fontScale="90000"/>
          </a:bodyPr>
          <a:lstStyle/>
          <a:p>
            <a:r>
              <a:rPr lang="en-GB" dirty="0"/>
              <a:t>References</a:t>
            </a:r>
            <a:br>
              <a:rPr lang="en-GB" dirty="0"/>
            </a:br>
            <a:endParaRPr lang="en-GB" dirty="0"/>
          </a:p>
        </p:txBody>
      </p:sp>
      <p:sp>
        <p:nvSpPr>
          <p:cNvPr id="3" name="Content Placeholder 2">
            <a:extLst>
              <a:ext uri="{FF2B5EF4-FFF2-40B4-BE49-F238E27FC236}">
                <a16:creationId xmlns:a16="http://schemas.microsoft.com/office/drawing/2014/main" id="{24DCAB42-4E5E-DC81-3497-3EC66A8DCA79}"/>
              </a:ext>
            </a:extLst>
          </p:cNvPr>
          <p:cNvSpPr>
            <a:spLocks noGrp="1"/>
          </p:cNvSpPr>
          <p:nvPr>
            <p:ph idx="1"/>
          </p:nvPr>
        </p:nvSpPr>
        <p:spPr/>
        <p:txBody>
          <a:bodyPr/>
          <a:lstStyle/>
          <a:p>
            <a:r>
              <a:rPr lang="en-GB" dirty="0"/>
              <a:t>Clarke M &amp; Loudon K. (2011) Effects on patients of their healthcare practitioner's or institution's participation in clinical trials: a systematic review. Trials </a:t>
            </a:r>
            <a:r>
              <a:rPr lang="en-GB" dirty="0">
                <a:hlinkClick r:id="rId2"/>
              </a:rPr>
              <a:t>https://doi.org/10.1186/1745-6215-12-16</a:t>
            </a:r>
            <a:r>
              <a:rPr lang="en-GB" dirty="0"/>
              <a:t> </a:t>
            </a:r>
          </a:p>
          <a:p>
            <a:r>
              <a:rPr lang="en-GB" dirty="0"/>
              <a:t>Sackett D et al. (1996) Evidence based medicine: what it is and what it isn’t. BMJ </a:t>
            </a:r>
            <a:r>
              <a:rPr lang="en-GB" dirty="0">
                <a:hlinkClick r:id="rId3"/>
              </a:rPr>
              <a:t>https://doi.org/10.1136/bmj.312.7023.71</a:t>
            </a:r>
            <a:r>
              <a:rPr lang="en-GB" dirty="0"/>
              <a:t> </a:t>
            </a:r>
          </a:p>
          <a:p>
            <a:r>
              <a:rPr lang="en-GB" dirty="0"/>
              <a:t>Marjanovic S et al (2019). Involving NHS staff in research. </a:t>
            </a:r>
            <a:r>
              <a:rPr lang="en-GB" i="1" dirty="0"/>
              <a:t>The Healthcare Improvement Studies Institute</a:t>
            </a:r>
            <a:r>
              <a:rPr lang="en-GB" dirty="0"/>
              <a:t>. https://www.thisinstitute.cam.ac.uk/app/uploads/2019/02/Involving-NHS-Staff-In-Research-1.pdf </a:t>
            </a:r>
          </a:p>
          <a:p>
            <a:endParaRPr lang="en-GB" dirty="0"/>
          </a:p>
        </p:txBody>
      </p:sp>
    </p:spTree>
    <p:extLst>
      <p:ext uri="{BB962C8B-B14F-4D97-AF65-F5344CB8AC3E}">
        <p14:creationId xmlns:p14="http://schemas.microsoft.com/office/powerpoint/2010/main" val="3382355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g2376604c0aa_0_258"/>
          <p:cNvSpPr txBox="1">
            <a:spLocks noGrp="1"/>
          </p:cNvSpPr>
          <p:nvPr>
            <p:ph type="title"/>
          </p:nvPr>
        </p:nvSpPr>
        <p:spPr>
          <a:xfrm>
            <a:off x="428263" y="168357"/>
            <a:ext cx="10925400" cy="865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93E72"/>
              </a:buClr>
              <a:buSzPts val="3200"/>
              <a:buFont typeface="Arial"/>
              <a:buNone/>
            </a:pPr>
            <a:r>
              <a:rPr lang="en-GB" dirty="0"/>
              <a:t>What is the NIHR’s mission?</a:t>
            </a:r>
            <a:endParaRPr dirty="0"/>
          </a:p>
        </p:txBody>
      </p:sp>
      <p:pic>
        <p:nvPicPr>
          <p:cNvPr id="191" name="Google Shape;191;g2376604c0aa_0_258"/>
          <p:cNvPicPr preferRelativeResize="0"/>
          <p:nvPr/>
        </p:nvPicPr>
        <p:blipFill rotWithShape="1">
          <a:blip r:embed="rId3">
            <a:alphaModFix/>
          </a:blip>
          <a:srcRect/>
          <a:stretch/>
        </p:blipFill>
        <p:spPr>
          <a:xfrm>
            <a:off x="955620" y="2052396"/>
            <a:ext cx="10398180" cy="2628458"/>
          </a:xfrm>
          <a:prstGeom prst="rect">
            <a:avLst/>
          </a:prstGeom>
          <a:noFill/>
          <a:ln>
            <a:noFill/>
          </a:ln>
        </p:spPr>
      </p:pic>
      <p:sp>
        <p:nvSpPr>
          <p:cNvPr id="2" name="Rectangle 1">
            <a:extLst>
              <a:ext uri="{FF2B5EF4-FFF2-40B4-BE49-F238E27FC236}">
                <a16:creationId xmlns:a16="http://schemas.microsoft.com/office/drawing/2014/main" id="{F361ABDB-47E9-1115-F1A9-DDEBA7EF7138}"/>
              </a:ext>
            </a:extLst>
          </p:cNvPr>
          <p:cNvSpPr/>
          <p:nvPr/>
        </p:nvSpPr>
        <p:spPr>
          <a:xfrm>
            <a:off x="9445451" y="4290646"/>
            <a:ext cx="170822" cy="13062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4"/>
          <p:cNvSpPr txBox="1">
            <a:spLocks noGrp="1"/>
          </p:cNvSpPr>
          <p:nvPr>
            <p:ph type="title"/>
          </p:nvPr>
        </p:nvSpPr>
        <p:spPr>
          <a:xfrm>
            <a:off x="428263" y="168357"/>
            <a:ext cx="10925537" cy="86546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93E72"/>
              </a:buClr>
              <a:buSzPts val="3200"/>
              <a:buFont typeface="Arial"/>
              <a:buNone/>
            </a:pPr>
            <a:r>
              <a:rPr lang="en-GB" dirty="0"/>
              <a:t>What is the NIHR’s mission?</a:t>
            </a:r>
            <a:endParaRPr dirty="0"/>
          </a:p>
        </p:txBody>
      </p:sp>
      <p:pic>
        <p:nvPicPr>
          <p:cNvPr id="198" name="Google Shape;198;p4"/>
          <p:cNvPicPr preferRelativeResize="0"/>
          <p:nvPr/>
        </p:nvPicPr>
        <p:blipFill rotWithShape="1">
          <a:blip r:embed="rId3">
            <a:alphaModFix/>
          </a:blip>
          <a:srcRect/>
          <a:stretch/>
        </p:blipFill>
        <p:spPr>
          <a:xfrm>
            <a:off x="2658612" y="831065"/>
            <a:ext cx="6464838" cy="519983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5"/>
          <p:cNvSpPr txBox="1">
            <a:spLocks noGrp="1"/>
          </p:cNvSpPr>
          <p:nvPr>
            <p:ph type="title"/>
          </p:nvPr>
        </p:nvSpPr>
        <p:spPr>
          <a:xfrm>
            <a:off x="439838" y="140649"/>
            <a:ext cx="10913962" cy="86546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93E72"/>
              </a:buClr>
              <a:buSzPts val="3200"/>
              <a:buFont typeface="Arial"/>
              <a:buNone/>
            </a:pPr>
            <a:r>
              <a:rPr lang="en-GB" dirty="0"/>
              <a:t>What we do at the NIHR Academy</a:t>
            </a:r>
            <a:endParaRPr dirty="0"/>
          </a:p>
        </p:txBody>
      </p:sp>
      <p:pic>
        <p:nvPicPr>
          <p:cNvPr id="205" name="Google Shape;205;p5"/>
          <p:cNvPicPr preferRelativeResize="0"/>
          <p:nvPr/>
        </p:nvPicPr>
        <p:blipFill rotWithShape="1">
          <a:blip r:embed="rId3">
            <a:alphaModFix/>
          </a:blip>
          <a:srcRect l="11510" t="23259" r="13031" b="22035"/>
          <a:stretch/>
        </p:blipFill>
        <p:spPr>
          <a:xfrm>
            <a:off x="658673" y="2874133"/>
            <a:ext cx="3419476" cy="885825"/>
          </a:xfrm>
          <a:prstGeom prst="rect">
            <a:avLst/>
          </a:prstGeom>
          <a:noFill/>
          <a:ln>
            <a:noFill/>
          </a:ln>
        </p:spPr>
      </p:pic>
      <p:sp>
        <p:nvSpPr>
          <p:cNvPr id="206" name="Google Shape;206;p5"/>
          <p:cNvSpPr/>
          <p:nvPr/>
        </p:nvSpPr>
        <p:spPr>
          <a:xfrm>
            <a:off x="5125026" y="989457"/>
            <a:ext cx="6568209" cy="707886"/>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None/>
            </a:pPr>
            <a:r>
              <a:rPr lang="en-GB" sz="2000" dirty="0">
                <a:solidFill>
                  <a:srgbClr val="193E72"/>
                </a:solidFill>
                <a:latin typeface="Arial"/>
                <a:ea typeface="Arial"/>
                <a:cs typeface="Arial"/>
                <a:sym typeface="Arial"/>
              </a:rPr>
              <a:t>Develop and coordinate NIHR academic training,</a:t>
            </a:r>
            <a:endParaRPr dirty="0"/>
          </a:p>
          <a:p>
            <a:pPr marL="342900" marR="0" lvl="0" indent="-342900" algn="l" rtl="0">
              <a:spcBef>
                <a:spcPts val="0"/>
              </a:spcBef>
              <a:spcAft>
                <a:spcPts val="0"/>
              </a:spcAft>
              <a:buNone/>
            </a:pPr>
            <a:r>
              <a:rPr lang="en-GB" sz="2000" dirty="0">
                <a:solidFill>
                  <a:srgbClr val="193E72"/>
                </a:solidFill>
                <a:latin typeface="Arial"/>
                <a:ea typeface="Arial"/>
                <a:cs typeface="Arial"/>
                <a:sym typeface="Arial"/>
              </a:rPr>
              <a:t>career development and research capacity development</a:t>
            </a:r>
            <a:endParaRPr dirty="0"/>
          </a:p>
        </p:txBody>
      </p:sp>
      <p:sp>
        <p:nvSpPr>
          <p:cNvPr id="207" name="Google Shape;207;p5"/>
          <p:cNvSpPr/>
          <p:nvPr/>
        </p:nvSpPr>
        <p:spPr>
          <a:xfrm>
            <a:off x="5125027" y="2253420"/>
            <a:ext cx="6568210" cy="707886"/>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None/>
            </a:pPr>
            <a:r>
              <a:rPr lang="en-GB" sz="2000" dirty="0">
                <a:solidFill>
                  <a:srgbClr val="193E72"/>
                </a:solidFill>
                <a:latin typeface="Arial"/>
                <a:ea typeface="Arial"/>
                <a:cs typeface="Arial"/>
                <a:sym typeface="Arial"/>
              </a:rPr>
              <a:t>Manage national competitions for training and career </a:t>
            </a:r>
            <a:endParaRPr dirty="0"/>
          </a:p>
          <a:p>
            <a:pPr marL="342900" marR="0" lvl="0" indent="-342900" algn="l" rtl="0">
              <a:spcBef>
                <a:spcPts val="0"/>
              </a:spcBef>
              <a:spcAft>
                <a:spcPts val="0"/>
              </a:spcAft>
              <a:buNone/>
            </a:pPr>
            <a:r>
              <a:rPr lang="en-GB" sz="2000" dirty="0">
                <a:solidFill>
                  <a:srgbClr val="193E72"/>
                </a:solidFill>
                <a:latin typeface="Arial"/>
                <a:ea typeface="Arial"/>
                <a:cs typeface="Arial"/>
                <a:sym typeface="Arial"/>
              </a:rPr>
              <a:t>development awards</a:t>
            </a:r>
            <a:endParaRPr dirty="0"/>
          </a:p>
        </p:txBody>
      </p:sp>
      <p:sp>
        <p:nvSpPr>
          <p:cNvPr id="208" name="Google Shape;208;p5"/>
          <p:cNvSpPr/>
          <p:nvPr/>
        </p:nvSpPr>
        <p:spPr>
          <a:xfrm>
            <a:off x="5125027" y="3651025"/>
            <a:ext cx="6919191" cy="1015663"/>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None/>
            </a:pPr>
            <a:r>
              <a:rPr lang="en-GB" sz="2000" dirty="0">
                <a:solidFill>
                  <a:srgbClr val="193E72"/>
                </a:solidFill>
                <a:latin typeface="Arial"/>
                <a:ea typeface="Arial"/>
                <a:cs typeface="Arial"/>
                <a:sym typeface="Arial"/>
              </a:rPr>
              <a:t>Attract, train and support the people conducting leading-</a:t>
            </a:r>
            <a:endParaRPr dirty="0"/>
          </a:p>
          <a:p>
            <a:pPr marL="342900" marR="0" lvl="0" indent="-342900" algn="l" rtl="0">
              <a:spcBef>
                <a:spcPts val="0"/>
              </a:spcBef>
              <a:spcAft>
                <a:spcPts val="0"/>
              </a:spcAft>
              <a:buNone/>
            </a:pPr>
            <a:r>
              <a:rPr lang="en-GB" sz="2000" dirty="0">
                <a:solidFill>
                  <a:srgbClr val="193E72"/>
                </a:solidFill>
                <a:latin typeface="Arial"/>
                <a:ea typeface="Arial"/>
                <a:cs typeface="Arial"/>
                <a:sym typeface="Arial"/>
              </a:rPr>
              <a:t>edge research focused on the needs of patients and the </a:t>
            </a:r>
            <a:endParaRPr dirty="0"/>
          </a:p>
          <a:p>
            <a:pPr marL="342900" marR="0" lvl="0" indent="-342900" algn="l" rtl="0">
              <a:spcBef>
                <a:spcPts val="0"/>
              </a:spcBef>
              <a:spcAft>
                <a:spcPts val="0"/>
              </a:spcAft>
              <a:buNone/>
            </a:pPr>
            <a:r>
              <a:rPr lang="en-GB" sz="2000" dirty="0">
                <a:solidFill>
                  <a:srgbClr val="193E72"/>
                </a:solidFill>
                <a:latin typeface="Arial"/>
                <a:ea typeface="Arial"/>
                <a:cs typeface="Arial"/>
                <a:sym typeface="Arial"/>
              </a:rPr>
              <a:t>public</a:t>
            </a:r>
            <a:endParaRPr dirty="0"/>
          </a:p>
        </p:txBody>
      </p:sp>
      <p:sp>
        <p:nvSpPr>
          <p:cNvPr id="209" name="Google Shape;209;p5"/>
          <p:cNvSpPr/>
          <p:nvPr/>
        </p:nvSpPr>
        <p:spPr>
          <a:xfrm>
            <a:off x="5125027" y="4939320"/>
            <a:ext cx="6568208"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dirty="0">
                <a:solidFill>
                  <a:srgbClr val="193E72"/>
                </a:solidFill>
                <a:latin typeface="Arial"/>
                <a:ea typeface="Arial"/>
                <a:cs typeface="Arial"/>
                <a:sym typeface="Arial"/>
              </a:rPr>
              <a:t>Develop the skills of the next generation of health and care researchers to find lifesaving solutions to key emerging health and care problems</a:t>
            </a:r>
            <a:endParaRPr dirty="0"/>
          </a:p>
        </p:txBody>
      </p:sp>
      <p:sp>
        <p:nvSpPr>
          <p:cNvPr id="210" name="Google Shape;210;p5"/>
          <p:cNvSpPr/>
          <p:nvPr/>
        </p:nvSpPr>
        <p:spPr>
          <a:xfrm rot="-8421046">
            <a:off x="4265123" y="1302230"/>
            <a:ext cx="144538" cy="1695450"/>
          </a:xfrm>
          <a:prstGeom prst="downArrow">
            <a:avLst>
              <a:gd name="adj1" fmla="val 50000"/>
              <a:gd name="adj2" fmla="val 50000"/>
            </a:avLst>
          </a:prstGeom>
          <a:solidFill>
            <a:srgbClr val="EA5D4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sp>
        <p:nvSpPr>
          <p:cNvPr id="211" name="Google Shape;211;p5"/>
          <p:cNvSpPr/>
          <p:nvPr/>
        </p:nvSpPr>
        <p:spPr>
          <a:xfrm rot="-2378954" flipH="1">
            <a:off x="4265123" y="3900594"/>
            <a:ext cx="144538" cy="1695450"/>
          </a:xfrm>
          <a:prstGeom prst="downArrow">
            <a:avLst>
              <a:gd name="adj1" fmla="val 50000"/>
              <a:gd name="adj2" fmla="val 50000"/>
            </a:avLst>
          </a:prstGeom>
          <a:solidFill>
            <a:srgbClr val="EA5D4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sp>
        <p:nvSpPr>
          <p:cNvPr id="212" name="Google Shape;212;p5"/>
          <p:cNvSpPr/>
          <p:nvPr/>
        </p:nvSpPr>
        <p:spPr>
          <a:xfrm rot="-7267058">
            <a:off x="4638184" y="2475882"/>
            <a:ext cx="166198" cy="796502"/>
          </a:xfrm>
          <a:prstGeom prst="downArrow">
            <a:avLst>
              <a:gd name="adj1" fmla="val 50000"/>
              <a:gd name="adj2" fmla="val 51430"/>
            </a:avLst>
          </a:prstGeom>
          <a:solidFill>
            <a:srgbClr val="EA5D4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sp>
        <p:nvSpPr>
          <p:cNvPr id="213" name="Google Shape;213;p5"/>
          <p:cNvSpPr/>
          <p:nvPr/>
        </p:nvSpPr>
        <p:spPr>
          <a:xfrm rot="-3532942" flipH="1">
            <a:off x="4645003" y="3505699"/>
            <a:ext cx="166198" cy="796502"/>
          </a:xfrm>
          <a:prstGeom prst="downArrow">
            <a:avLst>
              <a:gd name="adj1" fmla="val 50000"/>
              <a:gd name="adj2" fmla="val 51430"/>
            </a:avLst>
          </a:prstGeom>
          <a:solidFill>
            <a:srgbClr val="EA5D4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8B378-772B-79FD-7DDB-6FEF4DB04C7F}"/>
              </a:ext>
            </a:extLst>
          </p:cNvPr>
          <p:cNvSpPr>
            <a:spLocks noGrp="1"/>
          </p:cNvSpPr>
          <p:nvPr>
            <p:ph type="title"/>
          </p:nvPr>
        </p:nvSpPr>
        <p:spPr/>
        <p:txBody>
          <a:bodyPr/>
          <a:lstStyle/>
          <a:p>
            <a:r>
              <a:rPr lang="en-GB" dirty="0"/>
              <a:t>Research Capacity Building</a:t>
            </a:r>
          </a:p>
        </p:txBody>
      </p:sp>
      <p:pic>
        <p:nvPicPr>
          <p:cNvPr id="4" name="Content Placeholder 3">
            <a:extLst>
              <a:ext uri="{FF2B5EF4-FFF2-40B4-BE49-F238E27FC236}">
                <a16:creationId xmlns:a16="http://schemas.microsoft.com/office/drawing/2014/main" id="{B646D503-337E-75A0-886E-F19E1581CEC0}"/>
              </a:ext>
            </a:extLst>
          </p:cNvPr>
          <p:cNvPicPr>
            <a:picLocks noGrp="1" noChangeAspect="1"/>
          </p:cNvPicPr>
          <p:nvPr>
            <p:ph idx="1"/>
          </p:nvPr>
        </p:nvPicPr>
        <p:blipFill>
          <a:blip r:embed="rId3"/>
          <a:stretch>
            <a:fillRect/>
          </a:stretch>
        </p:blipFill>
        <p:spPr>
          <a:xfrm>
            <a:off x="968819" y="1535468"/>
            <a:ext cx="10254361" cy="4255377"/>
          </a:xfrm>
          <a:prstGeom prst="rect">
            <a:avLst/>
          </a:prstGeom>
        </p:spPr>
      </p:pic>
    </p:spTree>
    <p:extLst>
      <p:ext uri="{BB962C8B-B14F-4D97-AF65-F5344CB8AC3E}">
        <p14:creationId xmlns:p14="http://schemas.microsoft.com/office/powerpoint/2010/main" val="41563140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D0F1BA-8780-21B3-2F7B-8254F692B287}"/>
              </a:ext>
            </a:extLst>
          </p:cNvPr>
          <p:cNvPicPr>
            <a:picLocks noChangeAspect="1"/>
          </p:cNvPicPr>
          <p:nvPr/>
        </p:nvPicPr>
        <p:blipFill>
          <a:blip r:embed="rId3"/>
          <a:stretch>
            <a:fillRect/>
          </a:stretch>
        </p:blipFill>
        <p:spPr>
          <a:xfrm>
            <a:off x="556753" y="2020013"/>
            <a:ext cx="2999690" cy="3420000"/>
          </a:xfrm>
          <a:prstGeom prst="rect">
            <a:avLst/>
          </a:prstGeom>
        </p:spPr>
      </p:pic>
      <p:grpSp>
        <p:nvGrpSpPr>
          <p:cNvPr id="64" name="Group 63">
            <a:extLst>
              <a:ext uri="{FF2B5EF4-FFF2-40B4-BE49-F238E27FC236}">
                <a16:creationId xmlns:a16="http://schemas.microsoft.com/office/drawing/2014/main" id="{0391E9D5-68FD-B664-7BA0-D1AFF4247FAD}"/>
              </a:ext>
            </a:extLst>
          </p:cNvPr>
          <p:cNvGrpSpPr/>
          <p:nvPr/>
        </p:nvGrpSpPr>
        <p:grpSpPr>
          <a:xfrm>
            <a:off x="3022883" y="1261038"/>
            <a:ext cx="8552882" cy="4427555"/>
            <a:chOff x="3022883" y="1801345"/>
            <a:chExt cx="8552882" cy="4427555"/>
          </a:xfrm>
        </p:grpSpPr>
        <p:grpSp>
          <p:nvGrpSpPr>
            <p:cNvPr id="51" name="Group 50">
              <a:extLst>
                <a:ext uri="{FF2B5EF4-FFF2-40B4-BE49-F238E27FC236}">
                  <a16:creationId xmlns:a16="http://schemas.microsoft.com/office/drawing/2014/main" id="{CD761C7C-CD3E-39A0-A99D-C69213693F00}"/>
                </a:ext>
              </a:extLst>
            </p:cNvPr>
            <p:cNvGrpSpPr/>
            <p:nvPr/>
          </p:nvGrpSpPr>
          <p:grpSpPr>
            <a:xfrm>
              <a:off x="3022883" y="1801345"/>
              <a:ext cx="6146234" cy="3596059"/>
              <a:chOff x="3027585" y="431595"/>
              <a:chExt cx="6146234" cy="3596059"/>
            </a:xfrm>
          </p:grpSpPr>
          <p:grpSp>
            <p:nvGrpSpPr>
              <p:cNvPr id="52" name="Group 51">
                <a:extLst>
                  <a:ext uri="{FF2B5EF4-FFF2-40B4-BE49-F238E27FC236}">
                    <a16:creationId xmlns:a16="http://schemas.microsoft.com/office/drawing/2014/main" id="{083EA95B-147E-2A0E-34E7-2C8C7FD1BDD4}"/>
                  </a:ext>
                </a:extLst>
              </p:cNvPr>
              <p:cNvGrpSpPr/>
              <p:nvPr/>
            </p:nvGrpSpPr>
            <p:grpSpPr>
              <a:xfrm>
                <a:off x="3785650" y="431595"/>
                <a:ext cx="4620700" cy="3239998"/>
                <a:chOff x="3785650" y="431595"/>
                <a:chExt cx="4620700" cy="3239998"/>
              </a:xfrm>
            </p:grpSpPr>
            <p:grpSp>
              <p:nvGrpSpPr>
                <p:cNvPr id="54" name="Group 53">
                  <a:extLst>
                    <a:ext uri="{FF2B5EF4-FFF2-40B4-BE49-F238E27FC236}">
                      <a16:creationId xmlns:a16="http://schemas.microsoft.com/office/drawing/2014/main" id="{762D38F9-80A3-7978-B46F-9A24C412958F}"/>
                    </a:ext>
                  </a:extLst>
                </p:cNvPr>
                <p:cNvGrpSpPr/>
                <p:nvPr/>
              </p:nvGrpSpPr>
              <p:grpSpPr>
                <a:xfrm>
                  <a:off x="3785650" y="431595"/>
                  <a:ext cx="4620700" cy="3239998"/>
                  <a:chOff x="3785650" y="431595"/>
                  <a:chExt cx="4620700" cy="3239998"/>
                </a:xfrm>
              </p:grpSpPr>
              <p:sp>
                <p:nvSpPr>
                  <p:cNvPr id="56" name="Freeform: Shape 55">
                    <a:extLst>
                      <a:ext uri="{FF2B5EF4-FFF2-40B4-BE49-F238E27FC236}">
                        <a16:creationId xmlns:a16="http://schemas.microsoft.com/office/drawing/2014/main" id="{D49A68A7-93DA-AEBA-CAA2-8CD4D982DDAC}"/>
                      </a:ext>
                    </a:extLst>
                  </p:cNvPr>
                  <p:cNvSpPr/>
                  <p:nvPr/>
                </p:nvSpPr>
                <p:spPr>
                  <a:xfrm>
                    <a:off x="5016000" y="431595"/>
                    <a:ext cx="2160000" cy="1128096"/>
                  </a:xfrm>
                  <a:custGeom>
                    <a:avLst/>
                    <a:gdLst>
                      <a:gd name="connsiteX0" fmla="*/ 0 w 2160000"/>
                      <a:gd name="connsiteY0" fmla="*/ 0 h 1128096"/>
                      <a:gd name="connsiteX1" fmla="*/ 2160000 w 2160000"/>
                      <a:gd name="connsiteY1" fmla="*/ 0 h 1128096"/>
                      <a:gd name="connsiteX2" fmla="*/ 2160000 w 2160000"/>
                      <a:gd name="connsiteY2" fmla="*/ 720000 h 1128096"/>
                      <a:gd name="connsiteX3" fmla="*/ 1230540 w 2160000"/>
                      <a:gd name="connsiteY3" fmla="*/ 720000 h 1128096"/>
                      <a:gd name="connsiteX4" fmla="*/ 1230540 w 2160000"/>
                      <a:gd name="connsiteY4" fmla="*/ 827016 h 1128096"/>
                      <a:gd name="connsiteX5" fmla="*/ 1381080 w 2160000"/>
                      <a:gd name="connsiteY5" fmla="*/ 827016 h 1128096"/>
                      <a:gd name="connsiteX6" fmla="*/ 1080000 w 2160000"/>
                      <a:gd name="connsiteY6" fmla="*/ 1128096 h 1128096"/>
                      <a:gd name="connsiteX7" fmla="*/ 778919 w 2160000"/>
                      <a:gd name="connsiteY7" fmla="*/ 827016 h 1128096"/>
                      <a:gd name="connsiteX8" fmla="*/ 929459 w 2160000"/>
                      <a:gd name="connsiteY8" fmla="*/ 827016 h 1128096"/>
                      <a:gd name="connsiteX9" fmla="*/ 929459 w 2160000"/>
                      <a:gd name="connsiteY9" fmla="*/ 720000 h 1128096"/>
                      <a:gd name="connsiteX10" fmla="*/ 0 w 2160000"/>
                      <a:gd name="connsiteY10" fmla="*/ 720000 h 112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0000" h="1128096">
                        <a:moveTo>
                          <a:pt x="0" y="0"/>
                        </a:moveTo>
                        <a:lnTo>
                          <a:pt x="2160000" y="0"/>
                        </a:lnTo>
                        <a:lnTo>
                          <a:pt x="2160000" y="720000"/>
                        </a:lnTo>
                        <a:lnTo>
                          <a:pt x="1230540" y="720000"/>
                        </a:lnTo>
                        <a:lnTo>
                          <a:pt x="1230540" y="827016"/>
                        </a:lnTo>
                        <a:lnTo>
                          <a:pt x="1381080" y="827016"/>
                        </a:lnTo>
                        <a:lnTo>
                          <a:pt x="1080000" y="1128096"/>
                        </a:lnTo>
                        <a:lnTo>
                          <a:pt x="778919" y="827016"/>
                        </a:lnTo>
                        <a:lnTo>
                          <a:pt x="929459" y="827016"/>
                        </a:lnTo>
                        <a:lnTo>
                          <a:pt x="929459" y="720000"/>
                        </a:lnTo>
                        <a:lnTo>
                          <a:pt x="0" y="720000"/>
                        </a:lnTo>
                        <a:close/>
                      </a:path>
                    </a:pathLst>
                  </a:custGeom>
                  <a:noFill/>
                  <a:ln w="57150"/>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57" name="Freeform: Shape 56">
                    <a:extLst>
                      <a:ext uri="{FF2B5EF4-FFF2-40B4-BE49-F238E27FC236}">
                        <a16:creationId xmlns:a16="http://schemas.microsoft.com/office/drawing/2014/main" id="{342BE239-F9CD-14C8-FA0A-E4AD59AEEA11}"/>
                      </a:ext>
                    </a:extLst>
                  </p:cNvPr>
                  <p:cNvSpPr/>
                  <p:nvPr/>
                </p:nvSpPr>
                <p:spPr>
                  <a:xfrm rot="5400000">
                    <a:off x="6784752" y="1397057"/>
                    <a:ext cx="1800001" cy="1309077"/>
                  </a:xfrm>
                  <a:custGeom>
                    <a:avLst/>
                    <a:gdLst>
                      <a:gd name="connsiteX0" fmla="*/ 0 w 1800001"/>
                      <a:gd name="connsiteY0" fmla="*/ 900001 h 1309077"/>
                      <a:gd name="connsiteX1" fmla="*/ 0 w 1800001"/>
                      <a:gd name="connsiteY1" fmla="*/ 0 h 1309077"/>
                      <a:gd name="connsiteX2" fmla="*/ 1800001 w 1800001"/>
                      <a:gd name="connsiteY2" fmla="*/ 0 h 1309077"/>
                      <a:gd name="connsiteX3" fmla="*/ 1800001 w 1800001"/>
                      <a:gd name="connsiteY3" fmla="*/ 900001 h 1309077"/>
                      <a:gd name="connsiteX4" fmla="*/ 1050541 w 1800001"/>
                      <a:gd name="connsiteY4" fmla="*/ 900001 h 1309077"/>
                      <a:gd name="connsiteX5" fmla="*/ 1050541 w 1800001"/>
                      <a:gd name="connsiteY5" fmla="*/ 1007997 h 1309077"/>
                      <a:gd name="connsiteX6" fmla="*/ 1201081 w 1800001"/>
                      <a:gd name="connsiteY6" fmla="*/ 1007997 h 1309077"/>
                      <a:gd name="connsiteX7" fmla="*/ 900001 w 1800001"/>
                      <a:gd name="connsiteY7" fmla="*/ 1309077 h 1309077"/>
                      <a:gd name="connsiteX8" fmla="*/ 598920 w 1800001"/>
                      <a:gd name="connsiteY8" fmla="*/ 1007997 h 1309077"/>
                      <a:gd name="connsiteX9" fmla="*/ 749460 w 1800001"/>
                      <a:gd name="connsiteY9" fmla="*/ 1007997 h 1309077"/>
                      <a:gd name="connsiteX10" fmla="*/ 749460 w 1800001"/>
                      <a:gd name="connsiteY10" fmla="*/ 900001 h 1309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00001" h="1309077">
                        <a:moveTo>
                          <a:pt x="0" y="900001"/>
                        </a:moveTo>
                        <a:lnTo>
                          <a:pt x="0" y="0"/>
                        </a:lnTo>
                        <a:lnTo>
                          <a:pt x="1800001" y="0"/>
                        </a:lnTo>
                        <a:lnTo>
                          <a:pt x="1800001" y="900001"/>
                        </a:lnTo>
                        <a:lnTo>
                          <a:pt x="1050541" y="900001"/>
                        </a:lnTo>
                        <a:lnTo>
                          <a:pt x="1050541" y="1007997"/>
                        </a:lnTo>
                        <a:lnTo>
                          <a:pt x="1201081" y="1007997"/>
                        </a:lnTo>
                        <a:lnTo>
                          <a:pt x="900001" y="1309077"/>
                        </a:lnTo>
                        <a:lnTo>
                          <a:pt x="598920" y="1007997"/>
                        </a:lnTo>
                        <a:lnTo>
                          <a:pt x="749460" y="1007997"/>
                        </a:lnTo>
                        <a:lnTo>
                          <a:pt x="749460" y="900001"/>
                        </a:lnTo>
                        <a:close/>
                      </a:path>
                    </a:pathLst>
                  </a:custGeom>
                  <a:noFill/>
                  <a:ln w="57150">
                    <a:solidFill>
                      <a:srgbClr val="2EA9B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58" name="Freeform: Shape 57">
                    <a:extLst>
                      <a:ext uri="{FF2B5EF4-FFF2-40B4-BE49-F238E27FC236}">
                        <a16:creationId xmlns:a16="http://schemas.microsoft.com/office/drawing/2014/main" id="{2E6372ED-6C49-3D6D-B60B-5A8BBBE53F64}"/>
                      </a:ext>
                    </a:extLst>
                  </p:cNvPr>
                  <p:cNvSpPr/>
                  <p:nvPr/>
                </p:nvSpPr>
                <p:spPr>
                  <a:xfrm rot="16200000">
                    <a:off x="3607248" y="1397056"/>
                    <a:ext cx="1800001" cy="1309077"/>
                  </a:xfrm>
                  <a:custGeom>
                    <a:avLst/>
                    <a:gdLst>
                      <a:gd name="connsiteX0" fmla="*/ 0 w 1800001"/>
                      <a:gd name="connsiteY0" fmla="*/ 900001 h 1309077"/>
                      <a:gd name="connsiteX1" fmla="*/ 0 w 1800001"/>
                      <a:gd name="connsiteY1" fmla="*/ 0 h 1309077"/>
                      <a:gd name="connsiteX2" fmla="*/ 1800001 w 1800001"/>
                      <a:gd name="connsiteY2" fmla="*/ 0 h 1309077"/>
                      <a:gd name="connsiteX3" fmla="*/ 1800001 w 1800001"/>
                      <a:gd name="connsiteY3" fmla="*/ 900001 h 1309077"/>
                      <a:gd name="connsiteX4" fmla="*/ 1050541 w 1800001"/>
                      <a:gd name="connsiteY4" fmla="*/ 900001 h 1309077"/>
                      <a:gd name="connsiteX5" fmla="*/ 1050541 w 1800001"/>
                      <a:gd name="connsiteY5" fmla="*/ 1007997 h 1309077"/>
                      <a:gd name="connsiteX6" fmla="*/ 1201081 w 1800001"/>
                      <a:gd name="connsiteY6" fmla="*/ 1007997 h 1309077"/>
                      <a:gd name="connsiteX7" fmla="*/ 900001 w 1800001"/>
                      <a:gd name="connsiteY7" fmla="*/ 1309077 h 1309077"/>
                      <a:gd name="connsiteX8" fmla="*/ 598920 w 1800001"/>
                      <a:gd name="connsiteY8" fmla="*/ 1007997 h 1309077"/>
                      <a:gd name="connsiteX9" fmla="*/ 749460 w 1800001"/>
                      <a:gd name="connsiteY9" fmla="*/ 1007997 h 1309077"/>
                      <a:gd name="connsiteX10" fmla="*/ 749460 w 1800001"/>
                      <a:gd name="connsiteY10" fmla="*/ 900001 h 1309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00001" h="1309077">
                        <a:moveTo>
                          <a:pt x="0" y="900001"/>
                        </a:moveTo>
                        <a:lnTo>
                          <a:pt x="0" y="0"/>
                        </a:lnTo>
                        <a:lnTo>
                          <a:pt x="1800001" y="0"/>
                        </a:lnTo>
                        <a:lnTo>
                          <a:pt x="1800001" y="900001"/>
                        </a:lnTo>
                        <a:lnTo>
                          <a:pt x="1050541" y="900001"/>
                        </a:lnTo>
                        <a:lnTo>
                          <a:pt x="1050541" y="1007997"/>
                        </a:lnTo>
                        <a:lnTo>
                          <a:pt x="1201081" y="1007997"/>
                        </a:lnTo>
                        <a:lnTo>
                          <a:pt x="900001" y="1309077"/>
                        </a:lnTo>
                        <a:lnTo>
                          <a:pt x="598920" y="1007997"/>
                        </a:lnTo>
                        <a:lnTo>
                          <a:pt x="749460" y="1007997"/>
                        </a:lnTo>
                        <a:lnTo>
                          <a:pt x="749460" y="900001"/>
                        </a:lnTo>
                        <a:close/>
                      </a:path>
                    </a:pathLst>
                  </a:custGeom>
                  <a:noFill/>
                  <a:ln w="57150">
                    <a:solidFill>
                      <a:srgbClr val="EA5D4E"/>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59" name="Freeform: Shape 58">
                    <a:extLst>
                      <a:ext uri="{FF2B5EF4-FFF2-40B4-BE49-F238E27FC236}">
                        <a16:creationId xmlns:a16="http://schemas.microsoft.com/office/drawing/2014/main" id="{C7F82CC2-9036-3FBA-94F2-F4A683DA070D}"/>
                      </a:ext>
                    </a:extLst>
                  </p:cNvPr>
                  <p:cNvSpPr/>
                  <p:nvPr/>
                </p:nvSpPr>
                <p:spPr>
                  <a:xfrm rot="10800000">
                    <a:off x="5016000" y="2543497"/>
                    <a:ext cx="2160000" cy="1128096"/>
                  </a:xfrm>
                  <a:custGeom>
                    <a:avLst/>
                    <a:gdLst>
                      <a:gd name="connsiteX0" fmla="*/ 0 w 2160000"/>
                      <a:gd name="connsiteY0" fmla="*/ 0 h 1128096"/>
                      <a:gd name="connsiteX1" fmla="*/ 2160000 w 2160000"/>
                      <a:gd name="connsiteY1" fmla="*/ 0 h 1128096"/>
                      <a:gd name="connsiteX2" fmla="*/ 2160000 w 2160000"/>
                      <a:gd name="connsiteY2" fmla="*/ 720000 h 1128096"/>
                      <a:gd name="connsiteX3" fmla="*/ 1230540 w 2160000"/>
                      <a:gd name="connsiteY3" fmla="*/ 720000 h 1128096"/>
                      <a:gd name="connsiteX4" fmla="*/ 1230540 w 2160000"/>
                      <a:gd name="connsiteY4" fmla="*/ 827016 h 1128096"/>
                      <a:gd name="connsiteX5" fmla="*/ 1381080 w 2160000"/>
                      <a:gd name="connsiteY5" fmla="*/ 827016 h 1128096"/>
                      <a:gd name="connsiteX6" fmla="*/ 1080000 w 2160000"/>
                      <a:gd name="connsiteY6" fmla="*/ 1128096 h 1128096"/>
                      <a:gd name="connsiteX7" fmla="*/ 778919 w 2160000"/>
                      <a:gd name="connsiteY7" fmla="*/ 827016 h 1128096"/>
                      <a:gd name="connsiteX8" fmla="*/ 929459 w 2160000"/>
                      <a:gd name="connsiteY8" fmla="*/ 827016 h 1128096"/>
                      <a:gd name="connsiteX9" fmla="*/ 929459 w 2160000"/>
                      <a:gd name="connsiteY9" fmla="*/ 720000 h 1128096"/>
                      <a:gd name="connsiteX10" fmla="*/ 0 w 2160000"/>
                      <a:gd name="connsiteY10" fmla="*/ 720000 h 112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0000" h="1128096">
                        <a:moveTo>
                          <a:pt x="0" y="0"/>
                        </a:moveTo>
                        <a:lnTo>
                          <a:pt x="2160000" y="0"/>
                        </a:lnTo>
                        <a:lnTo>
                          <a:pt x="2160000" y="720000"/>
                        </a:lnTo>
                        <a:lnTo>
                          <a:pt x="1230540" y="720000"/>
                        </a:lnTo>
                        <a:lnTo>
                          <a:pt x="1230540" y="827016"/>
                        </a:lnTo>
                        <a:lnTo>
                          <a:pt x="1381080" y="827016"/>
                        </a:lnTo>
                        <a:lnTo>
                          <a:pt x="1080000" y="1128096"/>
                        </a:lnTo>
                        <a:lnTo>
                          <a:pt x="778919" y="827016"/>
                        </a:lnTo>
                        <a:lnTo>
                          <a:pt x="929459" y="827016"/>
                        </a:lnTo>
                        <a:lnTo>
                          <a:pt x="929459" y="720000"/>
                        </a:lnTo>
                        <a:lnTo>
                          <a:pt x="0" y="720000"/>
                        </a:lnTo>
                        <a:close/>
                      </a:path>
                    </a:pathLst>
                  </a:custGeom>
                  <a:noFill/>
                  <a:ln w="57150">
                    <a:solidFill>
                      <a:srgbClr val="FFB41D"/>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60" name="Rectangle 59">
                    <a:extLst>
                      <a:ext uri="{FF2B5EF4-FFF2-40B4-BE49-F238E27FC236}">
                        <a16:creationId xmlns:a16="http://schemas.microsoft.com/office/drawing/2014/main" id="{4B0E9669-3015-06E6-9122-3CBFB89E81C0}"/>
                      </a:ext>
                    </a:extLst>
                  </p:cNvPr>
                  <p:cNvSpPr/>
                  <p:nvPr/>
                </p:nvSpPr>
                <p:spPr>
                  <a:xfrm>
                    <a:off x="5088893" y="539496"/>
                    <a:ext cx="2014213" cy="4846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500" b="1" dirty="0">
                        <a:solidFill>
                          <a:srgbClr val="193E72"/>
                        </a:solidFill>
                        <a:latin typeface="Lato" panose="020F0502020204030203" pitchFamily="34" charset="0"/>
                        <a:ea typeface="Lato" panose="020F0502020204030203" pitchFamily="34" charset="0"/>
                        <a:cs typeface="Lato" panose="020F0502020204030203" pitchFamily="34" charset="0"/>
                      </a:rPr>
                      <a:t>Patient’s Values and Circumstances</a:t>
                    </a:r>
                  </a:p>
                </p:txBody>
              </p:sp>
              <p:sp>
                <p:nvSpPr>
                  <p:cNvPr id="61" name="Rectangle 60">
                    <a:extLst>
                      <a:ext uri="{FF2B5EF4-FFF2-40B4-BE49-F238E27FC236}">
                        <a16:creationId xmlns:a16="http://schemas.microsoft.com/office/drawing/2014/main" id="{36D3F4F0-5C4C-6119-477A-91DB67D36ACA}"/>
                      </a:ext>
                    </a:extLst>
                  </p:cNvPr>
                  <p:cNvSpPr/>
                  <p:nvPr/>
                </p:nvSpPr>
                <p:spPr>
                  <a:xfrm>
                    <a:off x="7409692" y="1151593"/>
                    <a:ext cx="996658" cy="180000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500" b="1" dirty="0">
                        <a:solidFill>
                          <a:srgbClr val="193E72"/>
                        </a:solidFill>
                        <a:latin typeface="Lato" panose="020F0502020204030203" pitchFamily="34" charset="0"/>
                        <a:ea typeface="Lato" panose="020F0502020204030203" pitchFamily="34" charset="0"/>
                        <a:cs typeface="Lato" panose="020F0502020204030203" pitchFamily="34" charset="0"/>
                      </a:rPr>
                      <a:t>Clinical Expertise</a:t>
                    </a:r>
                  </a:p>
                </p:txBody>
              </p:sp>
              <p:sp>
                <p:nvSpPr>
                  <p:cNvPr id="62" name="Rectangle 61">
                    <a:extLst>
                      <a:ext uri="{FF2B5EF4-FFF2-40B4-BE49-F238E27FC236}">
                        <a16:creationId xmlns:a16="http://schemas.microsoft.com/office/drawing/2014/main" id="{AEACADB1-2EFA-3CBC-F618-64661B624C4B}"/>
                      </a:ext>
                    </a:extLst>
                  </p:cNvPr>
                  <p:cNvSpPr/>
                  <p:nvPr/>
                </p:nvSpPr>
                <p:spPr>
                  <a:xfrm>
                    <a:off x="3785650" y="1151593"/>
                    <a:ext cx="996658" cy="180000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500" b="1" dirty="0">
                        <a:solidFill>
                          <a:srgbClr val="193E72"/>
                        </a:solidFill>
                        <a:latin typeface="Lato" panose="020F0502020204030203" pitchFamily="34" charset="0"/>
                        <a:ea typeface="Lato" panose="020F0502020204030203" pitchFamily="34" charset="0"/>
                        <a:cs typeface="Lato" panose="020F0502020204030203" pitchFamily="34" charset="0"/>
                      </a:rPr>
                      <a:t>Best Research Evidence</a:t>
                    </a:r>
                  </a:p>
                </p:txBody>
              </p:sp>
              <p:sp>
                <p:nvSpPr>
                  <p:cNvPr id="63" name="Rectangle 62">
                    <a:extLst>
                      <a:ext uri="{FF2B5EF4-FFF2-40B4-BE49-F238E27FC236}">
                        <a16:creationId xmlns:a16="http://schemas.microsoft.com/office/drawing/2014/main" id="{5137A4E5-B12D-D0CF-139A-3184BA654421}"/>
                      </a:ext>
                    </a:extLst>
                  </p:cNvPr>
                  <p:cNvSpPr/>
                  <p:nvPr/>
                </p:nvSpPr>
                <p:spPr>
                  <a:xfrm>
                    <a:off x="5086852" y="3069277"/>
                    <a:ext cx="2014213" cy="4846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500" b="1" dirty="0">
                        <a:solidFill>
                          <a:srgbClr val="193E72"/>
                        </a:solidFill>
                        <a:latin typeface="Lato" panose="020F0502020204030203" pitchFamily="34" charset="0"/>
                        <a:ea typeface="Lato" panose="020F0502020204030203" pitchFamily="34" charset="0"/>
                        <a:cs typeface="Lato" panose="020F0502020204030203" pitchFamily="34" charset="0"/>
                      </a:rPr>
                      <a:t>Information from the Practice Context</a:t>
                    </a:r>
                  </a:p>
                </p:txBody>
              </p:sp>
            </p:grpSp>
            <p:sp>
              <p:nvSpPr>
                <p:cNvPr id="55" name="Rectangle 54">
                  <a:extLst>
                    <a:ext uri="{FF2B5EF4-FFF2-40B4-BE49-F238E27FC236}">
                      <a16:creationId xmlns:a16="http://schemas.microsoft.com/office/drawing/2014/main" id="{F6253960-C6F3-5370-EEC3-B37503AFED04}"/>
                    </a:ext>
                  </a:extLst>
                </p:cNvPr>
                <p:cNvSpPr/>
                <p:nvPr/>
              </p:nvSpPr>
              <p:spPr>
                <a:xfrm>
                  <a:off x="5171190" y="1594393"/>
                  <a:ext cx="1859024" cy="9144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rgbClr val="193E72"/>
                      </a:solidFill>
                      <a:latin typeface="Lato" panose="020F0502020204030203" pitchFamily="34" charset="0"/>
                      <a:ea typeface="Lato" panose="020F0502020204030203" pitchFamily="34" charset="0"/>
                      <a:cs typeface="Lato" panose="020F0502020204030203" pitchFamily="34" charset="0"/>
                    </a:rPr>
                    <a:t>Evidence-Based </a:t>
                  </a:r>
                </a:p>
                <a:p>
                  <a:pPr algn="ctr"/>
                  <a:r>
                    <a:rPr lang="en-GB" b="1" dirty="0">
                      <a:solidFill>
                        <a:srgbClr val="193E72"/>
                      </a:solidFill>
                      <a:latin typeface="Lato" panose="020F0502020204030203" pitchFamily="34" charset="0"/>
                      <a:ea typeface="Lato" panose="020F0502020204030203" pitchFamily="34" charset="0"/>
                      <a:cs typeface="Lato" panose="020F0502020204030203" pitchFamily="34" charset="0"/>
                    </a:rPr>
                    <a:t>Practice</a:t>
                  </a:r>
                </a:p>
              </p:txBody>
            </p:sp>
          </p:grpSp>
          <p:sp>
            <p:nvSpPr>
              <p:cNvPr id="53" name="TextBox 52">
                <a:extLst>
                  <a:ext uri="{FF2B5EF4-FFF2-40B4-BE49-F238E27FC236}">
                    <a16:creationId xmlns:a16="http://schemas.microsoft.com/office/drawing/2014/main" id="{C8FE5200-9BE1-B5FE-3F28-C28B9C780E77}"/>
                  </a:ext>
                </a:extLst>
              </p:cNvPr>
              <p:cNvSpPr txBox="1"/>
              <p:nvPr/>
            </p:nvSpPr>
            <p:spPr>
              <a:xfrm>
                <a:off x="3027585" y="3773738"/>
                <a:ext cx="6146234" cy="253916"/>
              </a:xfrm>
              <a:prstGeom prst="rect">
                <a:avLst/>
              </a:prstGeom>
              <a:noFill/>
            </p:spPr>
            <p:txBody>
              <a:bodyPr wrap="none" rtlCol="0">
                <a:spAutoFit/>
              </a:bodyPr>
              <a:lstStyle/>
              <a:p>
                <a:r>
                  <a:rPr lang="en-GB" sz="1050" b="1" dirty="0">
                    <a:solidFill>
                      <a:srgbClr val="193E72"/>
                    </a:solidFill>
                    <a:latin typeface="Lato" panose="020F0502020204030203" pitchFamily="34" charset="0"/>
                    <a:ea typeface="Lato" panose="020F0502020204030203" pitchFamily="34" charset="0"/>
                    <a:cs typeface="Lato" panose="020F0502020204030203" pitchFamily="34" charset="0"/>
                  </a:rPr>
                  <a:t>Evidence-Based Practice (EBP) involves clinical reasoning to integrate information from four sources</a:t>
                </a:r>
              </a:p>
            </p:txBody>
          </p:sp>
        </p:grpSp>
        <p:pic>
          <p:nvPicPr>
            <p:cNvPr id="50" name="Picture 49">
              <a:extLst>
                <a:ext uri="{FF2B5EF4-FFF2-40B4-BE49-F238E27FC236}">
                  <a16:creationId xmlns:a16="http://schemas.microsoft.com/office/drawing/2014/main" id="{FAA2F568-D1D1-1B24-05C2-DD362AB475ED}"/>
                </a:ext>
              </a:extLst>
            </p:cNvPr>
            <p:cNvPicPr>
              <a:picLocks noChangeAspect="1"/>
            </p:cNvPicPr>
            <p:nvPr/>
          </p:nvPicPr>
          <p:blipFill>
            <a:blip r:embed="rId4"/>
            <a:stretch>
              <a:fillRect/>
            </a:stretch>
          </p:blipFill>
          <p:spPr>
            <a:xfrm>
              <a:off x="8624375" y="2628900"/>
              <a:ext cx="2951390" cy="3600000"/>
            </a:xfrm>
            <a:prstGeom prst="rect">
              <a:avLst/>
            </a:prstGeom>
          </p:spPr>
        </p:pic>
      </p:grpSp>
      <p:sp>
        <p:nvSpPr>
          <p:cNvPr id="2" name="Title 1">
            <a:extLst>
              <a:ext uri="{FF2B5EF4-FFF2-40B4-BE49-F238E27FC236}">
                <a16:creationId xmlns:a16="http://schemas.microsoft.com/office/drawing/2014/main" id="{F79A75F3-DBC3-B3A3-27DF-705FF5AFF87B}"/>
              </a:ext>
            </a:extLst>
          </p:cNvPr>
          <p:cNvSpPr>
            <a:spLocks noGrp="1"/>
          </p:cNvSpPr>
          <p:nvPr>
            <p:ph type="title"/>
          </p:nvPr>
        </p:nvSpPr>
        <p:spPr/>
        <p:txBody>
          <a:bodyPr>
            <a:normAutofit/>
          </a:bodyPr>
          <a:lstStyle/>
          <a:p>
            <a:r>
              <a:rPr lang="en-GB" dirty="0"/>
              <a:t>But why?</a:t>
            </a:r>
          </a:p>
        </p:txBody>
      </p:sp>
    </p:spTree>
    <p:extLst>
      <p:ext uri="{BB962C8B-B14F-4D97-AF65-F5344CB8AC3E}">
        <p14:creationId xmlns:p14="http://schemas.microsoft.com/office/powerpoint/2010/main" val="33471287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F54E8-0D42-4491-1E55-533E3EAD5C47}"/>
              </a:ext>
            </a:extLst>
          </p:cNvPr>
          <p:cNvSpPr>
            <a:spLocks noGrp="1"/>
          </p:cNvSpPr>
          <p:nvPr>
            <p:ph type="title"/>
          </p:nvPr>
        </p:nvSpPr>
        <p:spPr/>
        <p:txBody>
          <a:bodyPr/>
          <a:lstStyle/>
          <a:p>
            <a:r>
              <a:rPr lang="en-GB" dirty="0"/>
              <a:t>How? </a:t>
            </a:r>
          </a:p>
        </p:txBody>
      </p:sp>
      <p:sp>
        <p:nvSpPr>
          <p:cNvPr id="3" name="Content Placeholder 2">
            <a:extLst>
              <a:ext uri="{FF2B5EF4-FFF2-40B4-BE49-F238E27FC236}">
                <a16:creationId xmlns:a16="http://schemas.microsoft.com/office/drawing/2014/main" id="{21B89064-84DC-EDC1-BCC1-665AFFAB9348}"/>
              </a:ext>
            </a:extLst>
          </p:cNvPr>
          <p:cNvSpPr>
            <a:spLocks noGrp="1"/>
          </p:cNvSpPr>
          <p:nvPr>
            <p:ph idx="1"/>
          </p:nvPr>
        </p:nvSpPr>
        <p:spPr>
          <a:xfrm>
            <a:off x="838200" y="1230595"/>
            <a:ext cx="6076950" cy="4696470"/>
          </a:xfrm>
        </p:spPr>
        <p:txBody>
          <a:bodyPr>
            <a:normAutofit fontScale="70000" lnSpcReduction="20000"/>
          </a:bodyPr>
          <a:lstStyle/>
          <a:p>
            <a:pPr>
              <a:lnSpc>
                <a:spcPct val="120000"/>
              </a:lnSpc>
            </a:pPr>
            <a:r>
              <a:rPr lang="en-GB" dirty="0"/>
              <a:t>Setting research priorities… first-hand experience</a:t>
            </a:r>
          </a:p>
          <a:p>
            <a:pPr>
              <a:lnSpc>
                <a:spcPct val="120000"/>
              </a:lnSpc>
            </a:pPr>
            <a:r>
              <a:rPr lang="en-GB" dirty="0"/>
              <a:t>Generating research ideas, shaping research questions</a:t>
            </a:r>
          </a:p>
          <a:p>
            <a:pPr>
              <a:lnSpc>
                <a:spcPct val="120000"/>
              </a:lnSpc>
            </a:pPr>
            <a:r>
              <a:rPr lang="en-GB" dirty="0"/>
              <a:t>Drafting research applications and protocols</a:t>
            </a:r>
          </a:p>
          <a:p>
            <a:pPr>
              <a:lnSpc>
                <a:spcPct val="120000"/>
              </a:lnSpc>
            </a:pPr>
            <a:r>
              <a:rPr lang="en-GB" dirty="0"/>
              <a:t>Designing studies to be relevant to health and social care staff and patients</a:t>
            </a:r>
          </a:p>
          <a:p>
            <a:pPr>
              <a:lnSpc>
                <a:spcPct val="120000"/>
              </a:lnSpc>
            </a:pPr>
            <a:r>
              <a:rPr lang="en-GB" dirty="0"/>
              <a:t>Supporting recruitment</a:t>
            </a:r>
          </a:p>
          <a:p>
            <a:pPr>
              <a:lnSpc>
                <a:spcPct val="120000"/>
              </a:lnSpc>
            </a:pPr>
            <a:r>
              <a:rPr lang="en-GB" dirty="0"/>
              <a:t>Data collection</a:t>
            </a:r>
          </a:p>
          <a:p>
            <a:pPr>
              <a:lnSpc>
                <a:spcPct val="120000"/>
              </a:lnSpc>
            </a:pPr>
            <a:r>
              <a:rPr lang="en-GB" dirty="0"/>
              <a:t>Data analysis</a:t>
            </a:r>
          </a:p>
          <a:p>
            <a:pPr>
              <a:lnSpc>
                <a:spcPct val="120000"/>
              </a:lnSpc>
            </a:pPr>
            <a:r>
              <a:rPr lang="en-GB" dirty="0"/>
              <a:t>Sharing insights</a:t>
            </a:r>
          </a:p>
          <a:p>
            <a:pPr>
              <a:lnSpc>
                <a:spcPct val="120000"/>
              </a:lnSpc>
            </a:pPr>
            <a:r>
              <a:rPr lang="en-GB" dirty="0"/>
              <a:t>Dissemination… to the right people</a:t>
            </a:r>
          </a:p>
          <a:p>
            <a:pPr>
              <a:lnSpc>
                <a:spcPct val="120000"/>
              </a:lnSpc>
            </a:pPr>
            <a:r>
              <a:rPr lang="en-GB" dirty="0"/>
              <a:t>Implementation in practice</a:t>
            </a:r>
          </a:p>
          <a:p>
            <a:pPr>
              <a:lnSpc>
                <a:spcPct val="120000"/>
              </a:lnSpc>
            </a:pPr>
            <a:r>
              <a:rPr lang="en-GB" dirty="0"/>
              <a:t>Helping colleagues to develop new skills</a:t>
            </a:r>
          </a:p>
          <a:p>
            <a:endParaRPr lang="en-GB" dirty="0"/>
          </a:p>
          <a:p>
            <a:endParaRPr lang="en-GB" dirty="0"/>
          </a:p>
        </p:txBody>
      </p:sp>
      <p:sp>
        <p:nvSpPr>
          <p:cNvPr id="6" name="Oval 5">
            <a:extLst>
              <a:ext uri="{FF2B5EF4-FFF2-40B4-BE49-F238E27FC236}">
                <a16:creationId xmlns:a16="http://schemas.microsoft.com/office/drawing/2014/main" id="{8EE5D88C-D1CB-8A6F-C140-8EC5ECBEF0E1}"/>
              </a:ext>
            </a:extLst>
          </p:cNvPr>
          <p:cNvSpPr/>
          <p:nvPr/>
        </p:nvSpPr>
        <p:spPr>
          <a:xfrm>
            <a:off x="6959917" y="3141954"/>
            <a:ext cx="2785110" cy="2785110"/>
          </a:xfrm>
          <a:prstGeom prst="ellipse">
            <a:avLst/>
          </a:prstGeom>
          <a:solidFill>
            <a:schemeClr val="bg1"/>
          </a:solidFill>
          <a:ln w="76200">
            <a:solidFill>
              <a:srgbClr val="EA5D4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EA5D4E"/>
                </a:solidFill>
                <a:latin typeface="Lato" panose="020F0502020204030203" pitchFamily="34" charset="0"/>
                <a:ea typeface="Lato" panose="020F0502020204030203" pitchFamily="34" charset="0"/>
                <a:cs typeface="Lato" panose="020F0502020204030203" pitchFamily="34" charset="0"/>
              </a:rPr>
              <a:t>RELEVANCE</a:t>
            </a:r>
            <a:endParaRPr lang="en-GB" b="1" dirty="0">
              <a:solidFill>
                <a:srgbClr val="EA5D4E"/>
              </a:solidFill>
              <a:latin typeface="Lato" panose="020F0502020204030203" pitchFamily="34" charset="0"/>
              <a:ea typeface="Lato" panose="020F0502020204030203" pitchFamily="34" charset="0"/>
              <a:cs typeface="Lato" panose="020F0502020204030203" pitchFamily="34" charset="0"/>
            </a:endParaRPr>
          </a:p>
        </p:txBody>
      </p:sp>
      <p:sp>
        <p:nvSpPr>
          <p:cNvPr id="7" name="Oval 6">
            <a:extLst>
              <a:ext uri="{FF2B5EF4-FFF2-40B4-BE49-F238E27FC236}">
                <a16:creationId xmlns:a16="http://schemas.microsoft.com/office/drawing/2014/main" id="{B8D4C76F-BA91-AEB4-0E9C-0BC12E605026}"/>
              </a:ext>
            </a:extLst>
          </p:cNvPr>
          <p:cNvSpPr/>
          <p:nvPr/>
        </p:nvSpPr>
        <p:spPr>
          <a:xfrm>
            <a:off x="9038272" y="2036445"/>
            <a:ext cx="2785110" cy="2785110"/>
          </a:xfrm>
          <a:prstGeom prst="ellipse">
            <a:avLst/>
          </a:prstGeom>
          <a:solidFill>
            <a:schemeClr val="bg1"/>
          </a:solidFill>
          <a:ln w="76200">
            <a:solidFill>
              <a:srgbClr val="2EA9B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2EA9B0"/>
                </a:solidFill>
                <a:latin typeface="Lato" panose="020F0502020204030203" pitchFamily="34" charset="0"/>
                <a:ea typeface="Lato" panose="020F0502020204030203" pitchFamily="34" charset="0"/>
                <a:cs typeface="Lato" panose="020F0502020204030203" pitchFamily="34" charset="0"/>
              </a:rPr>
              <a:t>IMPACT</a:t>
            </a:r>
            <a:endParaRPr lang="en-GB" b="1" dirty="0">
              <a:solidFill>
                <a:srgbClr val="2EA9B0"/>
              </a:solidFill>
              <a:latin typeface="Lato" panose="020F0502020204030203" pitchFamily="34" charset="0"/>
              <a:ea typeface="Lato" panose="020F0502020204030203" pitchFamily="34" charset="0"/>
              <a:cs typeface="Lato" panose="020F0502020204030203" pitchFamily="34" charset="0"/>
            </a:endParaRPr>
          </a:p>
        </p:txBody>
      </p:sp>
      <p:sp>
        <p:nvSpPr>
          <p:cNvPr id="8" name="Oval 7">
            <a:extLst>
              <a:ext uri="{FF2B5EF4-FFF2-40B4-BE49-F238E27FC236}">
                <a16:creationId xmlns:a16="http://schemas.microsoft.com/office/drawing/2014/main" id="{D75244E7-509B-38E6-8D24-192B7139CA71}"/>
              </a:ext>
            </a:extLst>
          </p:cNvPr>
          <p:cNvSpPr/>
          <p:nvPr/>
        </p:nvSpPr>
        <p:spPr>
          <a:xfrm>
            <a:off x="6889432" y="928383"/>
            <a:ext cx="2785110" cy="2785110"/>
          </a:xfrm>
          <a:prstGeom prst="ellipse">
            <a:avLst/>
          </a:prstGeom>
          <a:solidFill>
            <a:schemeClr val="bg1"/>
          </a:solidFill>
          <a:ln w="76200">
            <a:solidFill>
              <a:srgbClr val="193E7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93E72"/>
                </a:solidFill>
                <a:latin typeface="Lato" panose="020F0502020204030203" pitchFamily="34" charset="0"/>
                <a:ea typeface="Lato" panose="020F0502020204030203" pitchFamily="34" charset="0"/>
                <a:cs typeface="Lato" panose="020F0502020204030203" pitchFamily="34" charset="0"/>
              </a:rPr>
              <a:t>VALIDITY</a:t>
            </a:r>
            <a:endParaRPr lang="en-GB" b="1" dirty="0">
              <a:solidFill>
                <a:srgbClr val="193E72"/>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9987814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F2DFD-09C4-2A9B-0376-95012153ACFC}"/>
              </a:ext>
            </a:extLst>
          </p:cNvPr>
          <p:cNvSpPr>
            <a:spLocks noGrp="1"/>
          </p:cNvSpPr>
          <p:nvPr>
            <p:ph type="title"/>
          </p:nvPr>
        </p:nvSpPr>
        <p:spPr/>
        <p:txBody>
          <a:bodyPr>
            <a:normAutofit/>
          </a:bodyPr>
          <a:lstStyle/>
          <a:p>
            <a:r>
              <a:rPr lang="en-GB" dirty="0"/>
              <a:t>What motivates engagement in research?</a:t>
            </a:r>
          </a:p>
        </p:txBody>
      </p:sp>
      <p:sp>
        <p:nvSpPr>
          <p:cNvPr id="3" name="Content Placeholder 2">
            <a:extLst>
              <a:ext uri="{FF2B5EF4-FFF2-40B4-BE49-F238E27FC236}">
                <a16:creationId xmlns:a16="http://schemas.microsoft.com/office/drawing/2014/main" id="{0949CCD7-1277-0FBD-4009-4E55F948AF0E}"/>
              </a:ext>
            </a:extLst>
          </p:cNvPr>
          <p:cNvSpPr>
            <a:spLocks noGrp="1"/>
          </p:cNvSpPr>
          <p:nvPr>
            <p:ph idx="1"/>
          </p:nvPr>
        </p:nvSpPr>
        <p:spPr>
          <a:xfrm>
            <a:off x="838200" y="1535065"/>
            <a:ext cx="6408420" cy="4256453"/>
          </a:xfrm>
        </p:spPr>
        <p:txBody>
          <a:bodyPr>
            <a:normAutofit/>
          </a:bodyPr>
          <a:lstStyle/>
          <a:p>
            <a:pPr marL="0" indent="0">
              <a:buNone/>
            </a:pPr>
            <a:r>
              <a:rPr lang="en-GB" dirty="0"/>
              <a:t>Reasons include:</a:t>
            </a:r>
          </a:p>
          <a:p>
            <a:r>
              <a:rPr lang="en-GB" dirty="0"/>
              <a:t>Interest in the research area</a:t>
            </a:r>
          </a:p>
          <a:p>
            <a:r>
              <a:rPr lang="en-GB" dirty="0"/>
              <a:t>Desire to improve health and social care</a:t>
            </a:r>
          </a:p>
          <a:p>
            <a:r>
              <a:rPr lang="en-GB" dirty="0"/>
              <a:t>Belief that research, and the evidence generated can improve quality and safety</a:t>
            </a:r>
          </a:p>
          <a:p>
            <a:r>
              <a:rPr lang="en-GB" dirty="0"/>
              <a:t>Frustration with existing practice</a:t>
            </a:r>
          </a:p>
          <a:p>
            <a:r>
              <a:rPr lang="en-GB" dirty="0"/>
              <a:t>Positive previous experience with research</a:t>
            </a:r>
          </a:p>
          <a:p>
            <a:r>
              <a:rPr lang="en-GB" dirty="0"/>
              <a:t>Belief that research is “part of the job”</a:t>
            </a:r>
          </a:p>
          <a:p>
            <a:r>
              <a:rPr lang="en-GB" dirty="0"/>
              <a:t>Potential for career development</a:t>
            </a:r>
          </a:p>
          <a:p>
            <a:pPr marL="0" indent="0" algn="r">
              <a:buNone/>
            </a:pPr>
            <a:r>
              <a:rPr lang="en-GB" sz="1200" dirty="0"/>
              <a:t>Marajanovic et al, 2019 </a:t>
            </a:r>
          </a:p>
          <a:p>
            <a:pPr marL="0" indent="0" algn="r">
              <a:buNone/>
            </a:pPr>
            <a:endParaRPr lang="en-GB" dirty="0"/>
          </a:p>
        </p:txBody>
      </p:sp>
      <p:grpSp>
        <p:nvGrpSpPr>
          <p:cNvPr id="18" name="Group 17">
            <a:extLst>
              <a:ext uri="{FF2B5EF4-FFF2-40B4-BE49-F238E27FC236}">
                <a16:creationId xmlns:a16="http://schemas.microsoft.com/office/drawing/2014/main" id="{0A1BE2D2-2211-507C-7663-044290312F6F}"/>
              </a:ext>
            </a:extLst>
          </p:cNvPr>
          <p:cNvGrpSpPr/>
          <p:nvPr/>
        </p:nvGrpSpPr>
        <p:grpSpPr>
          <a:xfrm>
            <a:off x="8420370" y="1095357"/>
            <a:ext cx="2933430" cy="4667286"/>
            <a:chOff x="7780110" y="1095357"/>
            <a:chExt cx="2933430" cy="4667286"/>
          </a:xfrm>
        </p:grpSpPr>
        <p:pic>
          <p:nvPicPr>
            <p:cNvPr id="5" name="Graphic 4" descr="Questions with solid fill">
              <a:extLst>
                <a:ext uri="{FF2B5EF4-FFF2-40B4-BE49-F238E27FC236}">
                  <a16:creationId xmlns:a16="http://schemas.microsoft.com/office/drawing/2014/main" id="{FE935089-0211-C063-663D-4761B4D0BBD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80110" y="1095357"/>
              <a:ext cx="1440000" cy="1440000"/>
            </a:xfrm>
            <a:prstGeom prst="rect">
              <a:avLst/>
            </a:prstGeom>
          </p:spPr>
        </p:pic>
        <p:pic>
          <p:nvPicPr>
            <p:cNvPr id="9" name="Graphic 8" descr="Acorn with solid fill">
              <a:extLst>
                <a:ext uri="{FF2B5EF4-FFF2-40B4-BE49-F238E27FC236}">
                  <a16:creationId xmlns:a16="http://schemas.microsoft.com/office/drawing/2014/main" id="{7A9788B5-3589-F076-3EB3-F8AE9784354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80110" y="2709000"/>
              <a:ext cx="1440000" cy="1440000"/>
            </a:xfrm>
            <a:prstGeom prst="rect">
              <a:avLst/>
            </a:prstGeom>
          </p:spPr>
        </p:pic>
        <p:pic>
          <p:nvPicPr>
            <p:cNvPr id="13" name="Graphic 12" descr="Aspiration with solid fill">
              <a:extLst>
                <a:ext uri="{FF2B5EF4-FFF2-40B4-BE49-F238E27FC236}">
                  <a16:creationId xmlns:a16="http://schemas.microsoft.com/office/drawing/2014/main" id="{660F54A1-5BD2-0696-40A0-42DCC8B9B38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273540" y="3602643"/>
              <a:ext cx="1440000" cy="1440000"/>
            </a:xfrm>
            <a:prstGeom prst="rect">
              <a:avLst/>
            </a:prstGeom>
          </p:spPr>
        </p:pic>
        <p:pic>
          <p:nvPicPr>
            <p:cNvPr id="15" name="Graphic 14" descr="Upward trend with solid fill">
              <a:extLst>
                <a:ext uri="{FF2B5EF4-FFF2-40B4-BE49-F238E27FC236}">
                  <a16:creationId xmlns:a16="http://schemas.microsoft.com/office/drawing/2014/main" id="{BEA9A0C8-28EA-AE5F-A7F6-B730524C4D9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273540" y="1815357"/>
              <a:ext cx="1440000" cy="1440000"/>
            </a:xfrm>
            <a:prstGeom prst="rect">
              <a:avLst/>
            </a:prstGeom>
          </p:spPr>
        </p:pic>
        <p:pic>
          <p:nvPicPr>
            <p:cNvPr id="17" name="Graphic 16" descr="Business Growth with solid fill">
              <a:extLst>
                <a:ext uri="{FF2B5EF4-FFF2-40B4-BE49-F238E27FC236}">
                  <a16:creationId xmlns:a16="http://schemas.microsoft.com/office/drawing/2014/main" id="{BF2583A4-8006-D380-FF69-0CA5B671DE2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780110" y="4322643"/>
              <a:ext cx="1440000" cy="1440000"/>
            </a:xfrm>
            <a:prstGeom prst="rect">
              <a:avLst/>
            </a:prstGeom>
          </p:spPr>
        </p:pic>
      </p:grpSp>
    </p:spTree>
    <p:extLst>
      <p:ext uri="{BB962C8B-B14F-4D97-AF65-F5344CB8AC3E}">
        <p14:creationId xmlns:p14="http://schemas.microsoft.com/office/powerpoint/2010/main" val="282032515"/>
      </p:ext>
    </p:extLst>
  </p:cSld>
  <p:clrMapOvr>
    <a:masterClrMapping/>
  </p:clrMapOvr>
</p:sld>
</file>

<file path=ppt/theme/theme1.xml><?xml version="1.0" encoding="utf-8"?>
<a:theme xmlns:a="http://schemas.openxmlformats.org/drawingml/2006/main" name="Custom Design">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2489</Words>
  <Application>Microsoft Office PowerPoint</Application>
  <PresentationFormat>Widescreen</PresentationFormat>
  <Paragraphs>257</Paragraphs>
  <Slides>23</Slides>
  <Notes>16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Calibri</vt:lpstr>
      <vt:lpstr>Lato</vt:lpstr>
      <vt:lpstr>Custom Design</vt:lpstr>
      <vt:lpstr> NIHR INSIGHT Programme North West</vt:lpstr>
      <vt:lpstr>Session Overview</vt:lpstr>
      <vt:lpstr>What is the NIHR’s mission?</vt:lpstr>
      <vt:lpstr>What is the NIHR’s mission?</vt:lpstr>
      <vt:lpstr>What we do at the NIHR Academy</vt:lpstr>
      <vt:lpstr>Research Capacity Building</vt:lpstr>
      <vt:lpstr>But why?</vt:lpstr>
      <vt:lpstr>How? </vt:lpstr>
      <vt:lpstr>What motivates engagement in research?</vt:lpstr>
      <vt:lpstr>PowerPoint Presentation</vt:lpstr>
      <vt:lpstr>PowerPoint Presentation</vt:lpstr>
      <vt:lpstr>PowerPoint Presentation</vt:lpstr>
      <vt:lpstr>NIHR INSIGHT Programme North West </vt:lpstr>
      <vt:lpstr>NIHR INSIGHT Programme North West: Research Master’s Studentships</vt:lpstr>
      <vt:lpstr>NIHR INSIGHT North West Programme: Engagement activities</vt:lpstr>
      <vt:lpstr>NIHR INSIGHT Programme North West:  Master’s programmes supported</vt:lpstr>
      <vt:lpstr>NIHR INSIGHT Programme North West: Recruitment Process</vt:lpstr>
      <vt:lpstr>NIHR INSIGHT Programme North West: Eligibility Criteria</vt:lpstr>
      <vt:lpstr>NIHR INSIGHT Programme North West: Application practicalities</vt:lpstr>
      <vt:lpstr>PowerPoint Presentation</vt:lpstr>
      <vt:lpstr>NIHR INSIGHT Programme North West  Planting the seeds of research  and nurturing the growth of the region’s health and social care professionals </vt:lpstr>
      <vt:lpstr>For more information:</vt:lpstr>
      <vt:lpstr>References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Click to edit Master title</dc:title>
  <dc:creator>Microsoft Office User</dc:creator>
  <cp:lastModifiedBy>David Smith</cp:lastModifiedBy>
  <cp:revision>204</cp:revision>
  <cp:lastPrinted>2019-10-15T09:01:29Z</cp:lastPrinted>
  <dcterms:created xsi:type="dcterms:W3CDTF">2019-02-07T15:31:28Z</dcterms:created>
  <dcterms:modified xsi:type="dcterms:W3CDTF">2024-06-04T11:17:51Z</dcterms:modified>
</cp:coreProperties>
</file>