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145707879" r:id="rId3"/>
    <p:sldId id="259" r:id="rId4"/>
    <p:sldId id="2145707880" r:id="rId5"/>
    <p:sldId id="260" r:id="rId6"/>
    <p:sldId id="2145707876" r:id="rId7"/>
    <p:sldId id="2145707881" r:id="rId8"/>
    <p:sldId id="2145707878" r:id="rId9"/>
    <p:sldId id="601" r:id="rId10"/>
    <p:sldId id="268" r:id="rId11"/>
    <p:sldId id="602" r:id="rId12"/>
    <p:sldId id="2145707882" r:id="rId13"/>
    <p:sldId id="2145707883" r:id="rId14"/>
    <p:sldId id="2145707884" r:id="rId15"/>
    <p:sldId id="2145707885" r:id="rId16"/>
    <p:sldId id="2145707877" r:id="rId17"/>
    <p:sldId id="630" r:id="rId18"/>
    <p:sldId id="258" r:id="rId19"/>
  </p:sldIdLst>
  <p:sldSz cx="12192000"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584" autoAdjust="0"/>
  </p:normalViewPr>
  <p:slideViewPr>
    <p:cSldViewPr snapToGrid="0" showGuides="1">
      <p:cViewPr>
        <p:scale>
          <a:sx n="50" d="100"/>
          <a:sy n="50" d="100"/>
        </p:scale>
        <p:origin x="1244" y="220"/>
      </p:cViewPr>
      <p:guideLst>
        <p:guide orient="horz" pos="2137"/>
        <p:guide pos="3817"/>
      </p:guideLst>
    </p:cSldViewPr>
  </p:slideViewPr>
  <p:notesTextViewPr>
    <p:cViewPr>
      <p:scale>
        <a:sx n="3" d="2"/>
        <a:sy n="3" d="2"/>
      </p:scale>
      <p:origin x="0" y="-110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48F22A-33AD-4ABF-BB48-1CE0C6922AC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0410D547-5E93-4DD9-AECE-6DE9C39B5448}">
      <dgm:prSet/>
      <dgm:spPr/>
      <dgm:t>
        <a:bodyPr/>
        <a:lstStyle/>
        <a:p>
          <a:r>
            <a:rPr lang="en-GB" dirty="0"/>
            <a:t>It is fair to say that in population groups who live in poverty (defined by lowest 20% IMD) in Lancashire and South Cumbria compared with the England average; health equity is not being achieved. Being poor means that people are more likely to experience respiratory conditions that increase mortality rate, reduce life expectancy and healthy life expectancy, therefore widening the health inequalities gap between the groups that are poor and those who aren’t. </a:t>
          </a:r>
          <a:endParaRPr lang="en-US" dirty="0"/>
        </a:p>
      </dgm:t>
    </dgm:pt>
    <dgm:pt modelId="{3EE41838-BC63-4B5B-9B5B-3A6F008325A4}" type="parTrans" cxnId="{BC4E6270-E7C6-4690-8B3F-3B1941D6DCA9}">
      <dgm:prSet/>
      <dgm:spPr/>
      <dgm:t>
        <a:bodyPr/>
        <a:lstStyle/>
        <a:p>
          <a:endParaRPr lang="en-US"/>
        </a:p>
      </dgm:t>
    </dgm:pt>
    <dgm:pt modelId="{881E65E0-AFB6-4F43-8C3B-07E61286E664}" type="sibTrans" cxnId="{BC4E6270-E7C6-4690-8B3F-3B1941D6DCA9}">
      <dgm:prSet/>
      <dgm:spPr/>
      <dgm:t>
        <a:bodyPr/>
        <a:lstStyle/>
        <a:p>
          <a:endParaRPr lang="en-US"/>
        </a:p>
      </dgm:t>
    </dgm:pt>
    <dgm:pt modelId="{18F829D1-C3C6-42A6-96AB-49F9204F6072}">
      <dgm:prSet/>
      <dgm:spPr/>
      <dgm:t>
        <a:bodyPr/>
        <a:lstStyle/>
        <a:p>
          <a:r>
            <a:rPr lang="en-GB" dirty="0"/>
            <a:t>Exploring the data in this way makes the case for risk stratifying criteria to be applied to targeted groups</a:t>
          </a:r>
          <a:endParaRPr lang="en-US" dirty="0"/>
        </a:p>
      </dgm:t>
    </dgm:pt>
    <dgm:pt modelId="{F8A922BB-03DB-4575-B504-CF71BDA028D4}" type="parTrans" cxnId="{5AF30BC9-843D-4F46-88BC-81101C376B17}">
      <dgm:prSet/>
      <dgm:spPr/>
      <dgm:t>
        <a:bodyPr/>
        <a:lstStyle/>
        <a:p>
          <a:endParaRPr lang="en-US"/>
        </a:p>
      </dgm:t>
    </dgm:pt>
    <dgm:pt modelId="{D72CC076-1A71-4025-9244-8079D9AA4020}" type="sibTrans" cxnId="{5AF30BC9-843D-4F46-88BC-81101C376B17}">
      <dgm:prSet/>
      <dgm:spPr/>
      <dgm:t>
        <a:bodyPr/>
        <a:lstStyle/>
        <a:p>
          <a:endParaRPr lang="en-US"/>
        </a:p>
      </dgm:t>
    </dgm:pt>
    <dgm:pt modelId="{A6DBCE1D-33C7-4080-A1F3-FDA0C5206CF6}" type="pres">
      <dgm:prSet presAssocID="{5B48F22A-33AD-4ABF-BB48-1CE0C6922AC4}" presName="hierChild1" presStyleCnt="0">
        <dgm:presLayoutVars>
          <dgm:chPref val="1"/>
          <dgm:dir/>
          <dgm:animOne val="branch"/>
          <dgm:animLvl val="lvl"/>
          <dgm:resizeHandles/>
        </dgm:presLayoutVars>
      </dgm:prSet>
      <dgm:spPr/>
    </dgm:pt>
    <dgm:pt modelId="{1D3B4CEF-DFE1-4CBE-B9B1-25B9A36C4756}" type="pres">
      <dgm:prSet presAssocID="{0410D547-5E93-4DD9-AECE-6DE9C39B5448}" presName="hierRoot1" presStyleCnt="0"/>
      <dgm:spPr/>
    </dgm:pt>
    <dgm:pt modelId="{001A7648-86C8-4E7E-8A30-A5D940294BB4}" type="pres">
      <dgm:prSet presAssocID="{0410D547-5E93-4DD9-AECE-6DE9C39B5448}" presName="composite" presStyleCnt="0"/>
      <dgm:spPr/>
    </dgm:pt>
    <dgm:pt modelId="{C947A754-A5EE-4A41-9A01-FF3BA8E3142E}" type="pres">
      <dgm:prSet presAssocID="{0410D547-5E93-4DD9-AECE-6DE9C39B5448}" presName="background" presStyleLbl="node0" presStyleIdx="0" presStyleCnt="2"/>
      <dgm:spPr/>
    </dgm:pt>
    <dgm:pt modelId="{43AAF6FE-0CC6-4EA5-B447-6BA32A3E3889}" type="pres">
      <dgm:prSet presAssocID="{0410D547-5E93-4DD9-AECE-6DE9C39B5448}" presName="text" presStyleLbl="fgAcc0" presStyleIdx="0" presStyleCnt="2">
        <dgm:presLayoutVars>
          <dgm:chPref val="3"/>
        </dgm:presLayoutVars>
      </dgm:prSet>
      <dgm:spPr/>
    </dgm:pt>
    <dgm:pt modelId="{12A45048-D2AD-41D6-BD6C-A04E66912BD8}" type="pres">
      <dgm:prSet presAssocID="{0410D547-5E93-4DD9-AECE-6DE9C39B5448}" presName="hierChild2" presStyleCnt="0"/>
      <dgm:spPr/>
    </dgm:pt>
    <dgm:pt modelId="{6B6CFCD2-35F1-468C-98D5-2D427253450E}" type="pres">
      <dgm:prSet presAssocID="{18F829D1-C3C6-42A6-96AB-49F9204F6072}" presName="hierRoot1" presStyleCnt="0"/>
      <dgm:spPr/>
    </dgm:pt>
    <dgm:pt modelId="{E5E51370-85B0-40D9-9171-E01C800EE257}" type="pres">
      <dgm:prSet presAssocID="{18F829D1-C3C6-42A6-96AB-49F9204F6072}" presName="composite" presStyleCnt="0"/>
      <dgm:spPr/>
    </dgm:pt>
    <dgm:pt modelId="{84633BC8-3CDF-4F67-BA26-3501699733E3}" type="pres">
      <dgm:prSet presAssocID="{18F829D1-C3C6-42A6-96AB-49F9204F6072}" presName="background" presStyleLbl="node0" presStyleIdx="1" presStyleCnt="2"/>
      <dgm:spPr/>
    </dgm:pt>
    <dgm:pt modelId="{BC53253F-26FC-4EAE-932A-4D1FAA891EED}" type="pres">
      <dgm:prSet presAssocID="{18F829D1-C3C6-42A6-96AB-49F9204F6072}" presName="text" presStyleLbl="fgAcc0" presStyleIdx="1" presStyleCnt="2">
        <dgm:presLayoutVars>
          <dgm:chPref val="3"/>
        </dgm:presLayoutVars>
      </dgm:prSet>
      <dgm:spPr/>
    </dgm:pt>
    <dgm:pt modelId="{73EAFBC3-3670-4F36-ABF1-E08A76D622B3}" type="pres">
      <dgm:prSet presAssocID="{18F829D1-C3C6-42A6-96AB-49F9204F6072}" presName="hierChild2" presStyleCnt="0"/>
      <dgm:spPr/>
    </dgm:pt>
  </dgm:ptLst>
  <dgm:cxnLst>
    <dgm:cxn modelId="{3346BF15-6007-42BA-9186-2905F011F2E0}" type="presOf" srcId="{5B48F22A-33AD-4ABF-BB48-1CE0C6922AC4}" destId="{A6DBCE1D-33C7-4080-A1F3-FDA0C5206CF6}" srcOrd="0" destOrd="0" presId="urn:microsoft.com/office/officeart/2005/8/layout/hierarchy1"/>
    <dgm:cxn modelId="{BC4E6270-E7C6-4690-8B3F-3B1941D6DCA9}" srcId="{5B48F22A-33AD-4ABF-BB48-1CE0C6922AC4}" destId="{0410D547-5E93-4DD9-AECE-6DE9C39B5448}" srcOrd="0" destOrd="0" parTransId="{3EE41838-BC63-4B5B-9B5B-3A6F008325A4}" sibTransId="{881E65E0-AFB6-4F43-8C3B-07E61286E664}"/>
    <dgm:cxn modelId="{70574BA8-52E8-4139-9D39-A220AD48C05A}" type="presOf" srcId="{0410D547-5E93-4DD9-AECE-6DE9C39B5448}" destId="{43AAF6FE-0CC6-4EA5-B447-6BA32A3E3889}" srcOrd="0" destOrd="0" presId="urn:microsoft.com/office/officeart/2005/8/layout/hierarchy1"/>
    <dgm:cxn modelId="{5AF30BC9-843D-4F46-88BC-81101C376B17}" srcId="{5B48F22A-33AD-4ABF-BB48-1CE0C6922AC4}" destId="{18F829D1-C3C6-42A6-96AB-49F9204F6072}" srcOrd="1" destOrd="0" parTransId="{F8A922BB-03DB-4575-B504-CF71BDA028D4}" sibTransId="{D72CC076-1A71-4025-9244-8079D9AA4020}"/>
    <dgm:cxn modelId="{10D231CF-87A8-49DE-9868-39AD50A040C2}" type="presOf" srcId="{18F829D1-C3C6-42A6-96AB-49F9204F6072}" destId="{BC53253F-26FC-4EAE-932A-4D1FAA891EED}" srcOrd="0" destOrd="0" presId="urn:microsoft.com/office/officeart/2005/8/layout/hierarchy1"/>
    <dgm:cxn modelId="{69F785C9-CB4A-4C2C-BAEE-96088A74E04E}" type="presParOf" srcId="{A6DBCE1D-33C7-4080-A1F3-FDA0C5206CF6}" destId="{1D3B4CEF-DFE1-4CBE-B9B1-25B9A36C4756}" srcOrd="0" destOrd="0" presId="urn:microsoft.com/office/officeart/2005/8/layout/hierarchy1"/>
    <dgm:cxn modelId="{DE96B620-042A-488D-BA95-48142A56CE32}" type="presParOf" srcId="{1D3B4CEF-DFE1-4CBE-B9B1-25B9A36C4756}" destId="{001A7648-86C8-4E7E-8A30-A5D940294BB4}" srcOrd="0" destOrd="0" presId="urn:microsoft.com/office/officeart/2005/8/layout/hierarchy1"/>
    <dgm:cxn modelId="{9F9C5979-9203-486C-BA0F-E4D05426D30D}" type="presParOf" srcId="{001A7648-86C8-4E7E-8A30-A5D940294BB4}" destId="{C947A754-A5EE-4A41-9A01-FF3BA8E3142E}" srcOrd="0" destOrd="0" presId="urn:microsoft.com/office/officeart/2005/8/layout/hierarchy1"/>
    <dgm:cxn modelId="{93F0A6F6-49D4-4B65-A219-E1B468D183B9}" type="presParOf" srcId="{001A7648-86C8-4E7E-8A30-A5D940294BB4}" destId="{43AAF6FE-0CC6-4EA5-B447-6BA32A3E3889}" srcOrd="1" destOrd="0" presId="urn:microsoft.com/office/officeart/2005/8/layout/hierarchy1"/>
    <dgm:cxn modelId="{531FE8AA-B333-49EC-A65D-6FCF6776D965}" type="presParOf" srcId="{1D3B4CEF-DFE1-4CBE-B9B1-25B9A36C4756}" destId="{12A45048-D2AD-41D6-BD6C-A04E66912BD8}" srcOrd="1" destOrd="0" presId="urn:microsoft.com/office/officeart/2005/8/layout/hierarchy1"/>
    <dgm:cxn modelId="{A5B110C2-EFBF-4239-82DB-2AEA5C0160B0}" type="presParOf" srcId="{A6DBCE1D-33C7-4080-A1F3-FDA0C5206CF6}" destId="{6B6CFCD2-35F1-468C-98D5-2D427253450E}" srcOrd="1" destOrd="0" presId="urn:microsoft.com/office/officeart/2005/8/layout/hierarchy1"/>
    <dgm:cxn modelId="{0E9EC04A-75C9-4CEF-8A84-74B1D9825CCD}" type="presParOf" srcId="{6B6CFCD2-35F1-468C-98D5-2D427253450E}" destId="{E5E51370-85B0-40D9-9171-E01C800EE257}" srcOrd="0" destOrd="0" presId="urn:microsoft.com/office/officeart/2005/8/layout/hierarchy1"/>
    <dgm:cxn modelId="{14095E5D-ED6F-4282-BA08-64C7236B60FC}" type="presParOf" srcId="{E5E51370-85B0-40D9-9171-E01C800EE257}" destId="{84633BC8-3CDF-4F67-BA26-3501699733E3}" srcOrd="0" destOrd="0" presId="urn:microsoft.com/office/officeart/2005/8/layout/hierarchy1"/>
    <dgm:cxn modelId="{CFBB2C24-3B76-4B86-BC77-FA94C484B89F}" type="presParOf" srcId="{E5E51370-85B0-40D9-9171-E01C800EE257}" destId="{BC53253F-26FC-4EAE-932A-4D1FAA891EED}" srcOrd="1" destOrd="0" presId="urn:microsoft.com/office/officeart/2005/8/layout/hierarchy1"/>
    <dgm:cxn modelId="{C9A708B7-4C6E-4103-9CBC-21E441A52FEF}" type="presParOf" srcId="{6B6CFCD2-35F1-468C-98D5-2D427253450E}" destId="{73EAFBC3-3670-4F36-ABF1-E08A76D622B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7A754-A5EE-4A41-9A01-FF3BA8E3142E}">
      <dsp:nvSpPr>
        <dsp:cNvPr id="0" name=""/>
        <dsp:cNvSpPr/>
      </dsp:nvSpPr>
      <dsp:spPr>
        <a:xfrm>
          <a:off x="1320"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AAF6FE-0CC6-4EA5-B447-6BA32A3E3889}">
      <dsp:nvSpPr>
        <dsp:cNvPr id="0" name=""/>
        <dsp:cNvSpPr/>
      </dsp:nvSpPr>
      <dsp:spPr>
        <a:xfrm>
          <a:off x="516452"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It is fair to say that in population groups who live in poverty (defined by lowest 20% IMD) in Lancashire and South Cumbria compared with the England average; health equity is not being achieved. Being poor means that people are more likely to experience respiratory conditions that increase mortality rate, reduce life expectancy and healthy life expectancy, therefore widening the health inequalities gap between the groups that are poor and those who aren’t. </a:t>
          </a:r>
          <a:endParaRPr lang="en-US" sz="1700" kern="1200" dirty="0"/>
        </a:p>
      </dsp:txBody>
      <dsp:txXfrm>
        <a:off x="602678" y="725825"/>
        <a:ext cx="4463730" cy="2771523"/>
      </dsp:txXfrm>
    </dsp:sp>
    <dsp:sp modelId="{84633BC8-3CDF-4F67-BA26-3501699733E3}">
      <dsp:nvSpPr>
        <dsp:cNvPr id="0" name=""/>
        <dsp:cNvSpPr/>
      </dsp:nvSpPr>
      <dsp:spPr>
        <a:xfrm>
          <a:off x="5667765"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53253F-26FC-4EAE-932A-4D1FAA891EED}">
      <dsp:nvSpPr>
        <dsp:cNvPr id="0" name=""/>
        <dsp:cNvSpPr/>
      </dsp:nvSpPr>
      <dsp:spPr>
        <a:xfrm>
          <a:off x="6182897"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Exploring the data in this way makes the case for risk stratifying criteria to be applied to targeted groups</a:t>
          </a:r>
          <a:endParaRPr lang="en-US" sz="1700" kern="1200" dirty="0"/>
        </a:p>
      </dsp:txBody>
      <dsp:txXfrm>
        <a:off x="6269123" y="725825"/>
        <a:ext cx="4463730" cy="27715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567E4DFC-F634-4D73-9D2F-D5ECF1FF85CD}" type="datetimeFigureOut">
              <a:rPr lang="en-GB" smtClean="0"/>
              <a:t>09/06/2024</a:t>
            </a:fld>
            <a:endParaRPr lang="en-GB" dirty="0"/>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4212" y="4751220"/>
            <a:ext cx="539369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8"/>
            <a:ext cx="2921582" cy="49534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8971" y="9377318"/>
            <a:ext cx="2921582" cy="495347"/>
          </a:xfrm>
          <a:prstGeom prst="rect">
            <a:avLst/>
          </a:prstGeom>
        </p:spPr>
        <p:txBody>
          <a:bodyPr vert="horz" lIns="91440" tIns="45720" rIns="91440" bIns="45720" rtlCol="0" anchor="b"/>
          <a:lstStyle>
            <a:lvl1pPr algn="r">
              <a:defRPr sz="1200"/>
            </a:lvl1pPr>
          </a:lstStyle>
          <a:p>
            <a:fld id="{AA31FF3D-C57E-48FF-9FA6-36005D5CDC45}" type="slidenum">
              <a:rPr lang="en-GB" smtClean="0"/>
              <a:t>‹#›</a:t>
            </a:fld>
            <a:endParaRPr lang="en-GB" dirty="0"/>
          </a:p>
        </p:txBody>
      </p:sp>
    </p:spTree>
    <p:extLst>
      <p:ext uri="{BB962C8B-B14F-4D97-AF65-F5344CB8AC3E}">
        <p14:creationId xmlns:p14="http://schemas.microsoft.com/office/powerpoint/2010/main" val="248983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very much for the kind invite and welcome to our patch. Great to be here and just by that boosting our local economy and will help us reduce health inequalities so already this is a good news story.</a:t>
            </a:r>
          </a:p>
        </p:txBody>
      </p:sp>
      <p:sp>
        <p:nvSpPr>
          <p:cNvPr id="4" name="Slide Number Placeholder 3"/>
          <p:cNvSpPr>
            <a:spLocks noGrp="1"/>
          </p:cNvSpPr>
          <p:nvPr>
            <p:ph type="sldNum" sz="quarter" idx="5"/>
          </p:nvPr>
        </p:nvSpPr>
        <p:spPr/>
        <p:txBody>
          <a:bodyPr/>
          <a:lstStyle/>
          <a:p>
            <a:fld id="{AA31FF3D-C57E-48FF-9FA6-36005D5CDC45}" type="slidenum">
              <a:rPr lang="en-GB" smtClean="0"/>
              <a:t>1</a:t>
            </a:fld>
            <a:endParaRPr lang="en-GB" dirty="0"/>
          </a:p>
        </p:txBody>
      </p:sp>
    </p:spTree>
    <p:extLst>
      <p:ext uri="{BB962C8B-B14F-4D97-AF65-F5344CB8AC3E}">
        <p14:creationId xmlns:p14="http://schemas.microsoft.com/office/powerpoint/2010/main" val="4203579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ffectLst/>
            </a:endParaRPr>
          </a:p>
          <a:p>
            <a:pPr marL="742950" lvl="1" indent="-285750">
              <a:buFont typeface="Courier New" panose="02070309020205020404" pitchFamily="49" charset="0"/>
              <a:buChar char="o"/>
            </a:pPr>
            <a:r>
              <a:rPr lang="en-GB" sz="1100" dirty="0">
                <a:effectLst/>
                <a:latin typeface="Calibri" panose="020F0502020204030204" pitchFamily="34" charset="0"/>
                <a:ea typeface="Times New Roman" panose="02020603050405020304" pitchFamily="18" charset="0"/>
              </a:rPr>
              <a:t>The need to focus on residents maintaining independence and managing health conditions, feeling happy and have a safe warm home to live in. LA’s have a huge role to play in this</a:t>
            </a:r>
            <a:endParaRPr lang="en-GB" sz="1100" dirty="0">
              <a:effectLst/>
              <a:latin typeface="Calibri" panose="020F0502020204030204" pitchFamily="34" charset="0"/>
              <a:ea typeface="Aptos" panose="020B0004020202020204" pitchFamily="34" charset="0"/>
            </a:endParaRPr>
          </a:p>
          <a:p>
            <a:pPr marL="742950" lvl="1" indent="-285750">
              <a:buFont typeface="Courier New" panose="02070309020205020404" pitchFamily="49" charset="0"/>
              <a:buChar char="o"/>
            </a:pPr>
            <a:r>
              <a:rPr lang="en-GB" sz="1100" dirty="0">
                <a:effectLst/>
                <a:latin typeface="Calibri" panose="020F0502020204030204" pitchFamily="34" charset="0"/>
                <a:ea typeface="Times New Roman" panose="02020603050405020304" pitchFamily="18" charset="0"/>
              </a:rPr>
              <a:t>Healthy Life Expectancy – HLE, much wider gaps – prevent / delay disease. </a:t>
            </a:r>
            <a:endParaRPr lang="en-GB" sz="1100" dirty="0">
              <a:effectLst/>
              <a:latin typeface="Calibri" panose="020F0502020204030204" pitchFamily="34" charset="0"/>
              <a:ea typeface="Aptos" panose="020B0004020202020204" pitchFamily="34" charset="0"/>
            </a:endParaRPr>
          </a:p>
          <a:p>
            <a:pPr marL="742950" lvl="1" indent="-285750">
              <a:buFont typeface="Courier New" panose="02070309020205020404" pitchFamily="49" charset="0"/>
              <a:buChar char="o"/>
            </a:pPr>
            <a:r>
              <a:rPr lang="en-GB" sz="1100" dirty="0">
                <a:effectLst/>
                <a:latin typeface="Calibri" panose="020F0502020204030204" pitchFamily="34" charset="0"/>
                <a:ea typeface="Times New Roman" panose="02020603050405020304" pitchFamily="18" charset="0"/>
              </a:rPr>
              <a:t>More generalised clinicians / pathways to deal with multiple LTCs under one roof </a:t>
            </a:r>
            <a:endParaRPr lang="en-GB" sz="1100" dirty="0">
              <a:effectLst/>
              <a:latin typeface="Calibri" panose="020F0502020204030204" pitchFamily="34" charset="0"/>
              <a:ea typeface="Aptos" panose="020B0004020202020204" pitchFamily="34" charset="0"/>
            </a:endParaRPr>
          </a:p>
          <a:p>
            <a:pPr marL="742950" lvl="1" indent="-285750">
              <a:buFont typeface="Courier New" panose="02070309020205020404" pitchFamily="49" charset="0"/>
              <a:buChar char="o"/>
            </a:pPr>
            <a:r>
              <a:rPr lang="en-GB" sz="1100" dirty="0">
                <a:effectLst/>
                <a:latin typeface="Calibri" panose="020F0502020204030204" pitchFamily="34" charset="0"/>
                <a:ea typeface="Times New Roman" panose="02020603050405020304" pitchFamily="18" charset="0"/>
              </a:rPr>
              <a:t>Big focus on screening and earlier disease detection</a:t>
            </a:r>
            <a:endParaRPr lang="en-GB" sz="1100" dirty="0">
              <a:effectLst/>
              <a:latin typeface="Calibri" panose="020F0502020204030204" pitchFamily="34" charset="0"/>
              <a:ea typeface="Aptos" panose="020B0004020202020204" pitchFamily="34" charset="0"/>
            </a:endParaRPr>
          </a:p>
          <a:p>
            <a:pPr marL="742950" lvl="1" indent="-285750">
              <a:buFont typeface="Courier New" panose="02070309020205020404" pitchFamily="49" charset="0"/>
              <a:buChar char="o"/>
            </a:pPr>
            <a:r>
              <a:rPr lang="en-GB" sz="1100" dirty="0">
                <a:effectLst/>
                <a:latin typeface="Calibri" panose="020F0502020204030204" pitchFamily="34" charset="0"/>
                <a:ea typeface="Times New Roman" panose="02020603050405020304" pitchFamily="18" charset="0"/>
              </a:rPr>
              <a:t>Environments require adaption – transport, leisure facilities, predictions on housing for our aging population</a:t>
            </a:r>
            <a:endParaRPr lang="en-GB" sz="1100" dirty="0">
              <a:effectLst/>
              <a:latin typeface="Calibri" panose="020F0502020204030204" pitchFamily="34" charset="0"/>
              <a:ea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C6855A9-E062-FC4D-9C88-3BE5F02A380F}" type="slidenum">
              <a:rPr lang="en-US" smtClean="0"/>
              <a:t>10</a:t>
            </a:fld>
            <a:endParaRPr lang="en-US"/>
          </a:p>
        </p:txBody>
      </p:sp>
    </p:spTree>
    <p:extLst>
      <p:ext uri="{BB962C8B-B14F-4D97-AF65-F5344CB8AC3E}">
        <p14:creationId xmlns:p14="http://schemas.microsoft.com/office/powerpoint/2010/main" val="3819012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males, there will be higher estimated</a:t>
            </a:r>
            <a:r>
              <a:rPr lang="en-GB" baseline="0" dirty="0"/>
              <a:t> prevalence of cardiovascular diseases, obesity and falls (the estimated count of at least one fall or more in a twelve-month period, it does not include admissions from falls), based on England estimated prevalence rates for those 65 and over. For females the highest prevalence conditions are falls, cardiovascular disease and obesity (again based on England prevalence). Looking at the projected figures, almost 84,000 males (65 and over) and 69,000 females (65 and over) are expected to have CVD by 2043. For falls this is almost 75,100 for females and almost 54,000 for males. All these conditions place a huge burden of demand on health services, including primary and secondary care, as well as pressure on adult social care services for local authorities. It is important to note that a person may experience more than one condition (for example, obesity and diabetes), so the individual condition values combined is not the total number of people affected. These values may be underestimated. The England prevalence applied to the area population figures will produce the similar trajectories for each disease/condition prevalence, only the numbers (estimated count) will vary across areas (depending on population change for each authority). There will be other local factors which will influence these future counts, such as deprivation, housing, employment, cost of living, access to health services, existing conditions, etc., meaning the values could be higher or lower than the England estimated prevalence.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QUESTION FOR MARK, HAVE YOU SEEN AN INCREASE IN AGE OF THOSE ATTENDING AND WHAT IMPACT DOES THAT HAVE ON YOUR DEPARTMENT?</a:t>
            </a:r>
            <a:endParaRPr lang="en-GB" dirty="0"/>
          </a:p>
        </p:txBody>
      </p:sp>
      <p:sp>
        <p:nvSpPr>
          <p:cNvPr id="4" name="Slide Number Placeholder 3"/>
          <p:cNvSpPr>
            <a:spLocks noGrp="1"/>
          </p:cNvSpPr>
          <p:nvPr>
            <p:ph type="sldNum" sz="quarter" idx="10"/>
          </p:nvPr>
        </p:nvSpPr>
        <p:spPr/>
        <p:txBody>
          <a:bodyPr/>
          <a:lstStyle/>
          <a:p>
            <a:fld id="{990F9B08-8B1E-4B46-B0F6-66681C344D1E}" type="slidenum">
              <a:rPr lang="en-GB" smtClean="0"/>
              <a:t>11</a:t>
            </a:fld>
            <a:endParaRPr lang="en-GB"/>
          </a:p>
        </p:txBody>
      </p:sp>
    </p:spTree>
    <p:extLst>
      <p:ext uri="{BB962C8B-B14F-4D97-AF65-F5344CB8AC3E}">
        <p14:creationId xmlns:p14="http://schemas.microsoft.com/office/powerpoint/2010/main" val="698878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mentioned falls in the previous slide as being on the increase for the older population but lets look at falls in the younger (all relative) population, </a:t>
            </a:r>
            <a:r>
              <a:rPr lang="en-GB" dirty="0" err="1"/>
              <a:t>ie</a:t>
            </a:r>
            <a:r>
              <a:rPr lang="en-GB" dirty="0"/>
              <a:t> under 65’s. </a:t>
            </a:r>
          </a:p>
        </p:txBody>
      </p:sp>
      <p:sp>
        <p:nvSpPr>
          <p:cNvPr id="4" name="Slide Number Placeholder 3"/>
          <p:cNvSpPr>
            <a:spLocks noGrp="1"/>
          </p:cNvSpPr>
          <p:nvPr>
            <p:ph type="sldNum" sz="quarter" idx="5"/>
          </p:nvPr>
        </p:nvSpPr>
        <p:spPr/>
        <p:txBody>
          <a:bodyPr/>
          <a:lstStyle/>
          <a:p>
            <a:fld id="{AA31FF3D-C57E-48FF-9FA6-36005D5CDC45}" type="slidenum">
              <a:rPr lang="en-GB" smtClean="0"/>
              <a:t>12</a:t>
            </a:fld>
            <a:endParaRPr lang="en-GB" dirty="0"/>
          </a:p>
        </p:txBody>
      </p:sp>
    </p:spTree>
    <p:extLst>
      <p:ext uri="{BB962C8B-B14F-4D97-AF65-F5344CB8AC3E}">
        <p14:creationId xmlns:p14="http://schemas.microsoft.com/office/powerpoint/2010/main" val="2526836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Colleagues of mine at LTHTR down the road, </a:t>
            </a:r>
            <a:r>
              <a:rPr lang="en-GB" dirty="0" err="1"/>
              <a:t>Riene</a:t>
            </a:r>
            <a:r>
              <a:rPr lang="en-GB" dirty="0"/>
              <a:t> now retired physiotherapist and Kirsty an ED consultant and self declared geek. For falls looking at fractured neck of femurs in  those under 65 years and mortality at 30 days, one year and five years.</a:t>
            </a:r>
          </a:p>
        </p:txBody>
      </p:sp>
      <p:sp>
        <p:nvSpPr>
          <p:cNvPr id="4" name="Slide Number Placeholder 3"/>
          <p:cNvSpPr>
            <a:spLocks noGrp="1"/>
          </p:cNvSpPr>
          <p:nvPr>
            <p:ph type="sldNum" sz="quarter" idx="5"/>
          </p:nvPr>
        </p:nvSpPr>
        <p:spPr/>
        <p:txBody>
          <a:bodyPr/>
          <a:lstStyle/>
          <a:p>
            <a:fld id="{AA31FF3D-C57E-48FF-9FA6-36005D5CDC45}" type="slidenum">
              <a:rPr lang="en-GB" smtClean="0"/>
              <a:t>13</a:t>
            </a:fld>
            <a:endParaRPr lang="en-GB" dirty="0"/>
          </a:p>
        </p:txBody>
      </p:sp>
    </p:spTree>
    <p:extLst>
      <p:ext uri="{BB962C8B-B14F-4D97-AF65-F5344CB8AC3E}">
        <p14:creationId xmlns:p14="http://schemas.microsoft.com/office/powerpoint/2010/main" val="1544607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Patients from the most deprived areas not only had an increase chance of mortality but they were more likely to die earlier than from less deprived areas. Makes us think about healthy life expectancy and how important that is to the wellbeing of the population, perhaps even more so than simple life expectancy?</a:t>
            </a:r>
          </a:p>
        </p:txBody>
      </p:sp>
      <p:sp>
        <p:nvSpPr>
          <p:cNvPr id="4" name="Slide Number Placeholder 3"/>
          <p:cNvSpPr>
            <a:spLocks noGrp="1"/>
          </p:cNvSpPr>
          <p:nvPr>
            <p:ph type="sldNum" sz="quarter" idx="5"/>
          </p:nvPr>
        </p:nvSpPr>
        <p:spPr/>
        <p:txBody>
          <a:bodyPr/>
          <a:lstStyle/>
          <a:p>
            <a:fld id="{AA31FF3D-C57E-48FF-9FA6-36005D5CDC45}" type="slidenum">
              <a:rPr lang="en-GB" smtClean="0"/>
              <a:t>14</a:t>
            </a:fld>
            <a:endParaRPr lang="en-GB" dirty="0"/>
          </a:p>
        </p:txBody>
      </p:sp>
    </p:spTree>
    <p:extLst>
      <p:ext uri="{BB962C8B-B14F-4D97-AF65-F5344CB8AC3E}">
        <p14:creationId xmlns:p14="http://schemas.microsoft.com/office/powerpoint/2010/main" val="1612930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FOR TONY, IS CONSIDERATION GIVEN FOR LEVEL OF DEPRIVATION IN RECOVERY FROM EMERGENCY AND OR ELECTIVE PROCEDURES?</a:t>
            </a:r>
          </a:p>
        </p:txBody>
      </p:sp>
      <p:sp>
        <p:nvSpPr>
          <p:cNvPr id="4" name="Slide Number Placeholder 3"/>
          <p:cNvSpPr>
            <a:spLocks noGrp="1"/>
          </p:cNvSpPr>
          <p:nvPr>
            <p:ph type="sldNum" sz="quarter" idx="5"/>
          </p:nvPr>
        </p:nvSpPr>
        <p:spPr/>
        <p:txBody>
          <a:bodyPr/>
          <a:lstStyle/>
          <a:p>
            <a:fld id="{AA31FF3D-C57E-48FF-9FA6-36005D5CDC45}" type="slidenum">
              <a:rPr lang="en-GB" smtClean="0"/>
              <a:t>15</a:t>
            </a:fld>
            <a:endParaRPr lang="en-GB" dirty="0"/>
          </a:p>
        </p:txBody>
      </p:sp>
    </p:spTree>
    <p:extLst>
      <p:ext uri="{BB962C8B-B14F-4D97-AF65-F5344CB8AC3E}">
        <p14:creationId xmlns:p14="http://schemas.microsoft.com/office/powerpoint/2010/main" val="2472088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see this slide again later this afternoon but it is all about our local community here in and around Morecambe. We know where we need to focus and those areas are high users of ED’s and other emergency and urgent services, we probably know who they are too! High intensity users. Costs. In a world where money does rightly or wrongly make the world go round it’s a win </a:t>
            </a:r>
            <a:r>
              <a:rPr lang="en-GB" dirty="0" err="1"/>
              <a:t>win</a:t>
            </a:r>
            <a:r>
              <a:rPr lang="en-GB" dirty="0"/>
              <a:t>.</a:t>
            </a:r>
          </a:p>
        </p:txBody>
      </p:sp>
      <p:sp>
        <p:nvSpPr>
          <p:cNvPr id="4" name="Slide Number Placeholder 3"/>
          <p:cNvSpPr>
            <a:spLocks noGrp="1"/>
          </p:cNvSpPr>
          <p:nvPr>
            <p:ph type="sldNum" sz="quarter" idx="5"/>
          </p:nvPr>
        </p:nvSpPr>
        <p:spPr/>
        <p:txBody>
          <a:bodyPr/>
          <a:lstStyle/>
          <a:p>
            <a:fld id="{AA31FF3D-C57E-48FF-9FA6-36005D5CDC45}" type="slidenum">
              <a:rPr lang="en-GB" smtClean="0"/>
              <a:t>16</a:t>
            </a:fld>
            <a:endParaRPr lang="en-GB" dirty="0"/>
          </a:p>
        </p:txBody>
      </p:sp>
    </p:spTree>
    <p:extLst>
      <p:ext uri="{BB962C8B-B14F-4D97-AF65-F5344CB8AC3E}">
        <p14:creationId xmlns:p14="http://schemas.microsoft.com/office/powerpoint/2010/main" val="40199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while I said we focus on older people and then dropped the age for under 65 year olds with a fractured neck of femur lets go even younger! Within our wards local to here we can see the issue is not just an aging population but diseases of childhood/neonates too. So right from early life we may be sowing the seed of life long illness and whilst this is a depressing thought we need to recognise that a focus on the early years could lead to life long benefits for our population and we only get one chance.</a:t>
            </a:r>
          </a:p>
          <a:p>
            <a:r>
              <a:rPr lang="en-GB" dirty="0"/>
              <a:t>We may need to focus on diseases of childhood and neonates even more than we realised as this is our future adult population.</a:t>
            </a:r>
          </a:p>
        </p:txBody>
      </p:sp>
      <p:sp>
        <p:nvSpPr>
          <p:cNvPr id="4" name="Slide Number Placeholder 3"/>
          <p:cNvSpPr>
            <a:spLocks noGrp="1"/>
          </p:cNvSpPr>
          <p:nvPr>
            <p:ph type="sldNum" sz="quarter" idx="5"/>
          </p:nvPr>
        </p:nvSpPr>
        <p:spPr/>
        <p:txBody>
          <a:bodyPr/>
          <a:lstStyle/>
          <a:p>
            <a:fld id="{AA31FF3D-C57E-48FF-9FA6-36005D5CDC45}" type="slidenum">
              <a:rPr lang="en-GB" smtClean="0"/>
              <a:t>17</a:t>
            </a:fld>
            <a:endParaRPr lang="en-GB" dirty="0"/>
          </a:p>
        </p:txBody>
      </p:sp>
    </p:spTree>
    <p:extLst>
      <p:ext uri="{BB962C8B-B14F-4D97-AF65-F5344CB8AC3E}">
        <p14:creationId xmlns:p14="http://schemas.microsoft.com/office/powerpoint/2010/main" val="869014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having gone through the ages and started with a youthful picture it is only right to have an older one to finish with. Colloquially known as my football manager pose I would like to thank you for your attention, the contributions of the </a:t>
            </a:r>
            <a:r>
              <a:rPr lang="en-GB" dirty="0" err="1"/>
              <a:t>panelists</a:t>
            </a:r>
            <a:r>
              <a:rPr lang="en-GB" dirty="0"/>
              <a:t> who were far more eloquent than me, and I had time to prepare!, </a:t>
            </a:r>
          </a:p>
          <a:p>
            <a:r>
              <a:rPr lang="en-GB" dirty="0"/>
              <a:t>TIME DEPENDENT QUESTIONS FROM THE AUDIENCE OR OFFER FOLLOW UP VIA THE QR CODE OR EMAIL.</a:t>
            </a:r>
          </a:p>
          <a:p>
            <a:r>
              <a:rPr lang="en-GB" dirty="0"/>
              <a:t>Finish by wishing you well for the rest of what looks to be an exciting day and remember just by being here or online you are already contributing to reducing the inequalities in our local population, you are amazing, </a:t>
            </a:r>
            <a:r>
              <a:rPr lang="en-GB"/>
              <a:t>thank you.</a:t>
            </a:r>
            <a:endParaRPr lang="en-GB" dirty="0"/>
          </a:p>
        </p:txBody>
      </p:sp>
      <p:sp>
        <p:nvSpPr>
          <p:cNvPr id="4" name="Slide Number Placeholder 3"/>
          <p:cNvSpPr>
            <a:spLocks noGrp="1"/>
          </p:cNvSpPr>
          <p:nvPr>
            <p:ph type="sldNum" sz="quarter" idx="5"/>
          </p:nvPr>
        </p:nvSpPr>
        <p:spPr/>
        <p:txBody>
          <a:bodyPr/>
          <a:lstStyle/>
          <a:p>
            <a:fld id="{AA31FF3D-C57E-48FF-9FA6-36005D5CDC45}" type="slidenum">
              <a:rPr lang="en-GB" smtClean="0"/>
              <a:t>18</a:t>
            </a:fld>
            <a:endParaRPr lang="en-GB" dirty="0"/>
          </a:p>
        </p:txBody>
      </p:sp>
    </p:spTree>
    <p:extLst>
      <p:ext uri="{BB962C8B-B14F-4D97-AF65-F5344CB8AC3E}">
        <p14:creationId xmlns:p14="http://schemas.microsoft.com/office/powerpoint/2010/main" val="3750745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Couldn’t let the moment pass to share about the evolution of Emergency Medicine into its own speciality and its what I wanted to do when I grew up!</a:t>
            </a:r>
          </a:p>
        </p:txBody>
      </p:sp>
      <p:sp>
        <p:nvSpPr>
          <p:cNvPr id="4" name="Slide Number Placeholder 3"/>
          <p:cNvSpPr>
            <a:spLocks noGrp="1"/>
          </p:cNvSpPr>
          <p:nvPr>
            <p:ph type="sldNum" sz="quarter" idx="5"/>
          </p:nvPr>
        </p:nvSpPr>
        <p:spPr/>
        <p:txBody>
          <a:bodyPr/>
          <a:lstStyle/>
          <a:p>
            <a:fld id="{AA31FF3D-C57E-48FF-9FA6-36005D5CDC45}" type="slidenum">
              <a:rPr lang="en-GB" smtClean="0"/>
              <a:t>2</a:t>
            </a:fld>
            <a:endParaRPr lang="en-GB" dirty="0"/>
          </a:p>
        </p:txBody>
      </p:sp>
    </p:spTree>
    <p:extLst>
      <p:ext uri="{BB962C8B-B14F-4D97-AF65-F5344CB8AC3E}">
        <p14:creationId xmlns:p14="http://schemas.microsoft.com/office/powerpoint/2010/main" val="351111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Arial" panose="020B0604020202020204" pitchFamily="34" charset="0"/>
              </a:rPr>
              <a:t>So, lets look at some data and I’ve tried to put handy labels on the axis so we can take away the headline and not get lost in the detail.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Arial" panose="020B0604020202020204" pitchFamily="34" charset="0"/>
              </a:rPr>
              <a:t>Expected deaths for each area are calculated by applying age-specific death rates for England to each area's population. SMRs calculated by dividing the observed total deaths in the area by the expected deaths and multiplying by 100.</a:t>
            </a:r>
            <a:endParaRPr lang="en-GB" sz="1200" dirty="0">
              <a:solidFill>
                <a:schemeClr val="tx1">
                  <a:lumMod val="65000"/>
                  <a:lumOff val="35000"/>
                </a:schemeClr>
              </a:solidFill>
            </a:endParaRPr>
          </a:p>
          <a:p>
            <a:endParaRPr lang="en-GB" dirty="0"/>
          </a:p>
        </p:txBody>
      </p:sp>
      <p:sp>
        <p:nvSpPr>
          <p:cNvPr id="4" name="Slide Number Placeholder 3"/>
          <p:cNvSpPr>
            <a:spLocks noGrp="1"/>
          </p:cNvSpPr>
          <p:nvPr>
            <p:ph type="sldNum" sz="quarter" idx="5"/>
          </p:nvPr>
        </p:nvSpPr>
        <p:spPr/>
        <p:txBody>
          <a:bodyPr/>
          <a:lstStyle/>
          <a:p>
            <a:fld id="{AA31FF3D-C57E-48FF-9FA6-36005D5CDC45}" type="slidenum">
              <a:rPr lang="en-GB" smtClean="0"/>
              <a:t>3</a:t>
            </a:fld>
            <a:endParaRPr lang="en-GB" dirty="0"/>
          </a:p>
        </p:txBody>
      </p:sp>
    </p:spTree>
    <p:extLst>
      <p:ext uri="{BB962C8B-B14F-4D97-AF65-F5344CB8AC3E}">
        <p14:creationId xmlns:p14="http://schemas.microsoft.com/office/powerpoint/2010/main" val="899745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report UK, regional or even ICB wide we can miss important differences between populations and their needs. Using something as embedded as train lines gives us a snap shot and traffic light system applied to more death, about expected and less deaths than expected. But how local is local, does it come down to which side of a street we live on?</a:t>
            </a:r>
          </a:p>
          <a:p>
            <a:r>
              <a:rPr lang="en-GB" dirty="0"/>
              <a:t>QUESTION FOR DALE, AS A TRAINEE MOVING AROUND DEPARTMENTS DO YOU SEE THE VARIABILITY IN POPULATIONS OR IS IT THE SAME EVERYWHERE?</a:t>
            </a:r>
          </a:p>
        </p:txBody>
      </p:sp>
      <p:sp>
        <p:nvSpPr>
          <p:cNvPr id="4" name="Slide Number Placeholder 3"/>
          <p:cNvSpPr>
            <a:spLocks noGrp="1"/>
          </p:cNvSpPr>
          <p:nvPr>
            <p:ph type="sldNum" sz="quarter" idx="5"/>
          </p:nvPr>
        </p:nvSpPr>
        <p:spPr/>
        <p:txBody>
          <a:bodyPr/>
          <a:lstStyle/>
          <a:p>
            <a:fld id="{AA31FF3D-C57E-48FF-9FA6-36005D5CDC45}" type="slidenum">
              <a:rPr lang="en-GB" smtClean="0"/>
              <a:t>4</a:t>
            </a:fld>
            <a:endParaRPr lang="en-GB" dirty="0"/>
          </a:p>
        </p:txBody>
      </p:sp>
    </p:spTree>
    <p:extLst>
      <p:ext uri="{BB962C8B-B14F-4D97-AF65-F5344CB8AC3E}">
        <p14:creationId xmlns:p14="http://schemas.microsoft.com/office/powerpoint/2010/main" val="3667363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leads to those variations in deaths? Lets look at three big health areas, respiratory, </a:t>
            </a:r>
            <a:r>
              <a:rPr lang="en-GB" dirty="0" err="1"/>
              <a:t>cvs</a:t>
            </a:r>
            <a:r>
              <a:rPr lang="en-GB" dirty="0"/>
              <a:t> and mental health. Not as big a variation in respiratory and CVS as you might expect, in fact less CVS illness in most deprived areas but look at mental health? A really key question to ask people is “what matters to you?”, not “</a:t>
            </a:r>
            <a:r>
              <a:rPr lang="en-GB" dirty="0" err="1"/>
              <a:t>whats</a:t>
            </a:r>
            <a:r>
              <a:rPr lang="en-GB" dirty="0"/>
              <a:t> the matter with you? Within Blackpool great work going on with Health and Wellbeing coaches in their </a:t>
            </a:r>
            <a:r>
              <a:rPr lang="en-GB" dirty="0" err="1"/>
              <a:t>commiunities</a:t>
            </a:r>
            <a:r>
              <a:rPr lang="en-GB" dirty="0"/>
              <a:t>, all of whom have been employed to do this work and just by giving them a job their wellbeing has soared. It will take time but it might not be all about health interventions that we need to look at.</a:t>
            </a:r>
          </a:p>
        </p:txBody>
      </p:sp>
      <p:sp>
        <p:nvSpPr>
          <p:cNvPr id="4" name="Slide Number Placeholder 3"/>
          <p:cNvSpPr>
            <a:spLocks noGrp="1"/>
          </p:cNvSpPr>
          <p:nvPr>
            <p:ph type="sldNum" sz="quarter" idx="5"/>
          </p:nvPr>
        </p:nvSpPr>
        <p:spPr/>
        <p:txBody>
          <a:bodyPr/>
          <a:lstStyle/>
          <a:p>
            <a:fld id="{AA31FF3D-C57E-48FF-9FA6-36005D5CDC45}" type="slidenum">
              <a:rPr lang="en-GB" smtClean="0"/>
              <a:t>5</a:t>
            </a:fld>
            <a:endParaRPr lang="en-GB" dirty="0"/>
          </a:p>
        </p:txBody>
      </p:sp>
    </p:spTree>
    <p:extLst>
      <p:ext uri="{BB962C8B-B14F-4D97-AF65-F5344CB8AC3E}">
        <p14:creationId xmlns:p14="http://schemas.microsoft.com/office/powerpoint/2010/main" val="624380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30,528 people in IMD 1 have 3 or more LTCs. Do we spend our money or deploy resources equally to every ward or do we target?</a:t>
            </a:r>
          </a:p>
        </p:txBody>
      </p:sp>
      <p:sp>
        <p:nvSpPr>
          <p:cNvPr id="4" name="Slide Number Placeholder 3"/>
          <p:cNvSpPr>
            <a:spLocks noGrp="1"/>
          </p:cNvSpPr>
          <p:nvPr>
            <p:ph type="sldNum" sz="quarter" idx="5"/>
          </p:nvPr>
        </p:nvSpPr>
        <p:spPr/>
        <p:txBody>
          <a:bodyPr/>
          <a:lstStyle/>
          <a:p>
            <a:fld id="{AA31FF3D-C57E-48FF-9FA6-36005D5CDC45}" type="slidenum">
              <a:rPr lang="en-GB" smtClean="0"/>
              <a:t>6</a:t>
            </a:fld>
            <a:endParaRPr lang="en-GB" dirty="0"/>
          </a:p>
        </p:txBody>
      </p:sp>
    </p:spTree>
    <p:extLst>
      <p:ext uri="{BB962C8B-B14F-4D97-AF65-F5344CB8AC3E}">
        <p14:creationId xmlns:p14="http://schemas.microsoft.com/office/powerpoint/2010/main" val="3317504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that graph with respiratory, </a:t>
            </a:r>
            <a:r>
              <a:rPr lang="en-GB" dirty="0" err="1"/>
              <a:t>cvs</a:t>
            </a:r>
            <a:r>
              <a:rPr lang="en-GB" dirty="0"/>
              <a:t> and mental health? A massive driver of the CVS numbers is hypertension. </a:t>
            </a:r>
            <a:r>
              <a:rPr lang="en-GB" dirty="0" err="1"/>
              <a:t>Nationl</a:t>
            </a:r>
            <a:r>
              <a:rPr lang="en-GB" dirty="0"/>
              <a:t> screening campaigns have led to identification of large numbers of people at risk but which members of our population took up the screening offer? Its not that we should ignore it but sometimes we do need to delve into the details to understand it and then allow us to address it.</a:t>
            </a:r>
          </a:p>
        </p:txBody>
      </p:sp>
      <p:sp>
        <p:nvSpPr>
          <p:cNvPr id="4" name="Slide Number Placeholder 3"/>
          <p:cNvSpPr>
            <a:spLocks noGrp="1"/>
          </p:cNvSpPr>
          <p:nvPr>
            <p:ph type="sldNum" sz="quarter" idx="5"/>
          </p:nvPr>
        </p:nvSpPr>
        <p:spPr/>
        <p:txBody>
          <a:bodyPr/>
          <a:lstStyle/>
          <a:p>
            <a:fld id="{AA31FF3D-C57E-48FF-9FA6-36005D5CDC45}" type="slidenum">
              <a:rPr lang="en-GB" smtClean="0"/>
              <a:t>7</a:t>
            </a:fld>
            <a:endParaRPr lang="en-GB" dirty="0"/>
          </a:p>
        </p:txBody>
      </p:sp>
    </p:spTree>
    <p:extLst>
      <p:ext uri="{BB962C8B-B14F-4D97-AF65-F5344CB8AC3E}">
        <p14:creationId xmlns:p14="http://schemas.microsoft.com/office/powerpoint/2010/main" val="1174359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chart below shows the distribution of all English LA wards (each dot), with a scale running left to right of deprivation score, and horizontally, the standardised emergency admission rate for ambulatory care and urgent care sensitive conditions.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scatter plot reveals three important issues for consideration:</a:t>
            </a:r>
          </a:p>
          <a:p>
            <a:pPr marL="342900" lvl="0" indent="-342900">
              <a:lnSpc>
                <a:spcPct val="106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sloping line within the </a:t>
            </a:r>
            <a:r>
              <a:rPr lang="en-GB"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Blue</a:t>
            </a:r>
            <a:r>
              <a:rPr lang="en-GB" sz="1200" dirty="0">
                <a:effectLst/>
                <a:latin typeface="Calibri" panose="020F0502020204030204" pitchFamily="34" charset="0"/>
                <a:ea typeface="Calibri" panose="020F0502020204030204" pitchFamily="34" charset="0"/>
                <a:cs typeface="Times New Roman" panose="02020603050405020304" pitchFamily="18" charset="0"/>
              </a:rPr>
              <a:t> dot wards represents the absolute gradient of inequality (AGI). This clearly shows the graduated increase in admission rate the higher the ward deprivation score.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The admission rate doubles from lowest to the highest deprivation score.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6000"/>
              </a:lnSpc>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6000"/>
              </a:lnSpc>
            </a:pPr>
            <a:r>
              <a:rPr lang="en-GB" sz="1200" dirty="0">
                <a:effectLst/>
                <a:latin typeface="Calibri" panose="020F0502020204030204" pitchFamily="34" charset="0"/>
                <a:ea typeface="Calibri" panose="020F0502020204030204" pitchFamily="34" charset="0"/>
                <a:cs typeface="Times New Roman" panose="02020603050405020304" pitchFamily="18" charset="0"/>
              </a:rPr>
              <a:t>However, amongst the wards within the highest deprivation scores there is a much greater spread. The heavy dashed line identifies where the most deprived quintile (20%) of wards in England starts. In this segment:</a:t>
            </a:r>
          </a:p>
          <a:p>
            <a:pPr marL="457200">
              <a:lnSpc>
                <a:spcPct val="106000"/>
              </a:lnSpc>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6000"/>
              </a:lnSpc>
              <a:buFont typeface="Symbol" panose="05050102010706020507" pitchFamily="18" charset="2"/>
              <a:buChar char=""/>
            </a:pPr>
            <a:r>
              <a:rPr lang="en-GB"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Red</a:t>
            </a:r>
            <a:r>
              <a:rPr lang="en-GB" sz="1200" dirty="0">
                <a:effectLst/>
                <a:latin typeface="Calibri" panose="020F0502020204030204" pitchFamily="34" charset="0"/>
                <a:ea typeface="Calibri" panose="020F0502020204030204" pitchFamily="34" charset="0"/>
                <a:cs typeface="Times New Roman" panose="02020603050405020304" pitchFamily="18" charset="0"/>
              </a:rPr>
              <a:t> dot wards are outliers, with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significantly more admissions</a:t>
            </a:r>
            <a:r>
              <a:rPr lang="en-GB" sz="1200" dirty="0">
                <a:effectLst/>
                <a:latin typeface="Calibri" panose="020F0502020204030204" pitchFamily="34" charset="0"/>
                <a:ea typeface="Calibri" panose="020F0502020204030204" pitchFamily="34" charset="0"/>
                <a:cs typeface="Times New Roman" panose="02020603050405020304" pitchFamily="18" charset="0"/>
              </a:rPr>
              <a:t> even than might be expected for their deprivation score. This is symptomatic of ward environments least supportive of prevention and pro-active management of health risks, which then present as crisis and emergency.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These are the ‘Priority’ wards for attention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6000"/>
              </a:lnSpc>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6000"/>
              </a:lnSpc>
              <a:spcAft>
                <a:spcPts val="800"/>
              </a:spcAft>
              <a:buFont typeface="Symbol" panose="05050102010706020507" pitchFamily="18" charset="2"/>
              <a:buChar char=""/>
            </a:pPr>
            <a:r>
              <a:rPr lang="en-GB"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Green</a:t>
            </a:r>
            <a:r>
              <a:rPr lang="en-GB" sz="1200" dirty="0">
                <a:effectLst/>
                <a:latin typeface="Calibri" panose="020F0502020204030204" pitchFamily="34" charset="0"/>
                <a:ea typeface="Calibri" panose="020F0502020204030204" pitchFamily="34" charset="0"/>
                <a:cs typeface="Times New Roman" panose="02020603050405020304" pitchFamily="18" charset="0"/>
              </a:rPr>
              <a:t> dot wards, in contrast, show as outliers with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significantly less admissions</a:t>
            </a:r>
            <a:r>
              <a:rPr lang="en-GB" sz="1200" dirty="0">
                <a:effectLst/>
                <a:latin typeface="Calibri" panose="020F0502020204030204" pitchFamily="34" charset="0"/>
                <a:ea typeface="Calibri" panose="020F0502020204030204" pitchFamily="34" charset="0"/>
                <a:cs typeface="Times New Roman" panose="02020603050405020304" pitchFamily="18" charset="0"/>
              </a:rPr>
              <a:t> than expected. The relatively low admission rates despite high deprivation scores suggests that effective forms of mitigation of risk must have been in place. Experience of these communities may well provide learning for how to support other similarly deprived wards.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These are the ‘Exemplar’ wards.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A31FF3D-C57E-48FF-9FA6-36005D5CDC45}" type="slidenum">
              <a:rPr lang="en-GB" smtClean="0"/>
              <a:t>8</a:t>
            </a:fld>
            <a:endParaRPr lang="en-GB" dirty="0"/>
          </a:p>
        </p:txBody>
      </p:sp>
    </p:spTree>
    <p:extLst>
      <p:ext uri="{BB962C8B-B14F-4D97-AF65-F5344CB8AC3E}">
        <p14:creationId xmlns:p14="http://schemas.microsoft.com/office/powerpoint/2010/main" val="255255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FOR KEITH, WHAT IS THE PUBLIC ACCEPTABILITY OF CLINICIANS FACTORING IN WEALTH TO STRATIFY HEALTH INTERVENTIONS AND TARGET POPULATIONS?</a:t>
            </a:r>
          </a:p>
        </p:txBody>
      </p:sp>
      <p:sp>
        <p:nvSpPr>
          <p:cNvPr id="4" name="Slide Number Placeholder 3"/>
          <p:cNvSpPr>
            <a:spLocks noGrp="1"/>
          </p:cNvSpPr>
          <p:nvPr>
            <p:ph type="sldNum" sz="quarter" idx="5"/>
          </p:nvPr>
        </p:nvSpPr>
        <p:spPr/>
        <p:txBody>
          <a:bodyPr/>
          <a:lstStyle/>
          <a:p>
            <a:fld id="{AA31FF3D-C57E-48FF-9FA6-36005D5CDC45}" type="slidenum">
              <a:rPr lang="en-GB" smtClean="0"/>
              <a:t>9</a:t>
            </a:fld>
            <a:endParaRPr lang="en-GB" dirty="0"/>
          </a:p>
        </p:txBody>
      </p:sp>
    </p:spTree>
    <p:extLst>
      <p:ext uri="{BB962C8B-B14F-4D97-AF65-F5344CB8AC3E}">
        <p14:creationId xmlns:p14="http://schemas.microsoft.com/office/powerpoint/2010/main" val="3340446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36CB-D94B-48D4-AFA4-EDA188BF3C5E}"/>
              </a:ext>
            </a:extLst>
          </p:cNvPr>
          <p:cNvSpPr>
            <a:spLocks noGrp="1"/>
          </p:cNvSpPr>
          <p:nvPr>
            <p:ph type="ctrTitle"/>
          </p:nvPr>
        </p:nvSpPr>
        <p:spPr>
          <a:xfrm>
            <a:off x="1031966" y="1690777"/>
            <a:ext cx="10354902" cy="1819186"/>
          </a:xfrm>
        </p:spPr>
        <p:txBody>
          <a:bodyPr anchor="b"/>
          <a:lstStyle>
            <a:lvl1pPr algn="ctr">
              <a:defRPr sz="6000" b="1"/>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36D89B1-64CE-4B05-AAE5-074032DE03F9}"/>
              </a:ext>
            </a:extLst>
          </p:cNvPr>
          <p:cNvSpPr>
            <a:spLocks noGrp="1"/>
          </p:cNvSpPr>
          <p:nvPr>
            <p:ph type="subTitle" idx="1"/>
          </p:nvPr>
        </p:nvSpPr>
        <p:spPr>
          <a:xfrm>
            <a:off x="1031965" y="3602038"/>
            <a:ext cx="103549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D72C7923-AD00-4B40-943F-2DB19FF68D4C}"/>
              </a:ext>
            </a:extLst>
          </p:cNvPr>
          <p:cNvSpPr>
            <a:spLocks noGrp="1"/>
          </p:cNvSpPr>
          <p:nvPr>
            <p:ph type="dt" sz="half" idx="10"/>
          </p:nvPr>
        </p:nvSpPr>
        <p:spPr/>
        <p:txBody>
          <a:bodyPr/>
          <a:lstStyle/>
          <a:p>
            <a:fld id="{C4627B31-A628-4475-9BE1-02A1520BA257}" type="datetime1">
              <a:rPr lang="en-GB" smtClean="0"/>
              <a:t>09/06/2024</a:t>
            </a:fld>
            <a:endParaRPr lang="en-GB" dirty="0"/>
          </a:p>
        </p:txBody>
      </p:sp>
      <p:sp>
        <p:nvSpPr>
          <p:cNvPr id="5" name="Footer Placeholder 4">
            <a:extLst>
              <a:ext uri="{FF2B5EF4-FFF2-40B4-BE49-F238E27FC236}">
                <a16:creationId xmlns:a16="http://schemas.microsoft.com/office/drawing/2014/main" id="{D6A7A2AF-C284-41F5-855B-FB958ECC85C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9EA1312-A56F-4107-AF60-2CEC1108FDD6}"/>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1342997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178C9-A202-4C51-B684-AA032EABD8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51712D-40E3-4808-8F41-604367F050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0282E-62AF-462C-ADF8-EAC9CB9AE884}"/>
              </a:ext>
            </a:extLst>
          </p:cNvPr>
          <p:cNvSpPr>
            <a:spLocks noGrp="1"/>
          </p:cNvSpPr>
          <p:nvPr>
            <p:ph type="dt" sz="half" idx="10"/>
          </p:nvPr>
        </p:nvSpPr>
        <p:spPr/>
        <p:txBody>
          <a:bodyPr/>
          <a:lstStyle/>
          <a:p>
            <a:fld id="{F76247AF-18E3-4FF4-8E7C-E108C233B447}" type="datetime1">
              <a:rPr lang="en-GB" smtClean="0"/>
              <a:t>09/06/2024</a:t>
            </a:fld>
            <a:endParaRPr lang="en-GB" dirty="0"/>
          </a:p>
        </p:txBody>
      </p:sp>
      <p:sp>
        <p:nvSpPr>
          <p:cNvPr id="5" name="Footer Placeholder 4">
            <a:extLst>
              <a:ext uri="{FF2B5EF4-FFF2-40B4-BE49-F238E27FC236}">
                <a16:creationId xmlns:a16="http://schemas.microsoft.com/office/drawing/2014/main" id="{3F6A18F8-DBB2-4022-9FFD-4187D9DC1F5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E5ED38-9185-4A18-AC56-4057D95F391A}"/>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202497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92E3F8-2304-4551-B7FA-8AA677A5C7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76138-96CD-4183-9D23-AF9D8A2FAF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8F10A5-F94F-471A-BEDA-C188388F408C}"/>
              </a:ext>
            </a:extLst>
          </p:cNvPr>
          <p:cNvSpPr>
            <a:spLocks noGrp="1"/>
          </p:cNvSpPr>
          <p:nvPr>
            <p:ph type="dt" sz="half" idx="10"/>
          </p:nvPr>
        </p:nvSpPr>
        <p:spPr/>
        <p:txBody>
          <a:bodyPr/>
          <a:lstStyle/>
          <a:p>
            <a:fld id="{0CFB61A8-67E4-4DEA-B30B-233998EA809D}" type="datetime1">
              <a:rPr lang="en-GB" smtClean="0"/>
              <a:t>09/06/2024</a:t>
            </a:fld>
            <a:endParaRPr lang="en-GB" dirty="0"/>
          </a:p>
        </p:txBody>
      </p:sp>
      <p:sp>
        <p:nvSpPr>
          <p:cNvPr id="5" name="Footer Placeholder 4">
            <a:extLst>
              <a:ext uri="{FF2B5EF4-FFF2-40B4-BE49-F238E27FC236}">
                <a16:creationId xmlns:a16="http://schemas.microsoft.com/office/drawing/2014/main" id="{C1A511EF-642F-4FA3-AAC0-A1EB4C176E8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1E1B102-DC2E-4793-9367-584169C35D3C}"/>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250314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36A1-C13E-4D71-BF17-82874A16F0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0EE4EA-D4C6-4E7D-9B43-5949519CEA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03DDD2-1229-45D9-A48A-D21A7DCB4776}"/>
              </a:ext>
            </a:extLst>
          </p:cNvPr>
          <p:cNvSpPr>
            <a:spLocks noGrp="1"/>
          </p:cNvSpPr>
          <p:nvPr>
            <p:ph type="dt" sz="half" idx="10"/>
          </p:nvPr>
        </p:nvSpPr>
        <p:spPr/>
        <p:txBody>
          <a:bodyPr/>
          <a:lstStyle/>
          <a:p>
            <a:fld id="{FC1B766A-8271-4045-B3EA-45E17C067BC8}" type="datetime1">
              <a:rPr lang="en-GB" smtClean="0"/>
              <a:t>09/06/2024</a:t>
            </a:fld>
            <a:endParaRPr lang="en-GB" dirty="0"/>
          </a:p>
        </p:txBody>
      </p:sp>
      <p:sp>
        <p:nvSpPr>
          <p:cNvPr id="5" name="Footer Placeholder 4">
            <a:extLst>
              <a:ext uri="{FF2B5EF4-FFF2-40B4-BE49-F238E27FC236}">
                <a16:creationId xmlns:a16="http://schemas.microsoft.com/office/drawing/2014/main" id="{CE32D306-A763-4823-B787-EBB23E25D0C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9736E41-53EE-44AD-A9C4-9DE60A1AFC48}"/>
              </a:ext>
            </a:extLst>
          </p:cNvPr>
          <p:cNvSpPr>
            <a:spLocks noGrp="1"/>
          </p:cNvSpPr>
          <p:nvPr>
            <p:ph type="sldNum" sz="quarter" idx="12"/>
          </p:nvPr>
        </p:nvSpPr>
        <p:spPr>
          <a:xfrm>
            <a:off x="11515725" y="6356349"/>
            <a:ext cx="485056" cy="365125"/>
          </a:xfrm>
        </p:spPr>
        <p:txBody>
          <a:bodyPr/>
          <a:lstStyle>
            <a:lvl1pPr algn="ctr">
              <a:defRPr/>
            </a:lvl1pPr>
          </a:lstStyle>
          <a:p>
            <a:fld id="{507B77E4-D16E-4E80-BECE-B10ACE50DA11}" type="slidenum">
              <a:rPr lang="en-GB" smtClean="0"/>
              <a:pPr/>
              <a:t>‹#›</a:t>
            </a:fld>
            <a:endParaRPr lang="en-GB" dirty="0"/>
          </a:p>
        </p:txBody>
      </p:sp>
    </p:spTree>
    <p:extLst>
      <p:ext uri="{BB962C8B-B14F-4D97-AF65-F5344CB8AC3E}">
        <p14:creationId xmlns:p14="http://schemas.microsoft.com/office/powerpoint/2010/main" val="1915946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A1AB-71E0-4F72-877C-EF4190496B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1AD2F5F-4EB9-4387-A976-A25B7EDAA8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5A7FD-0F4E-4770-BCDE-EEB18302CCE3}"/>
              </a:ext>
            </a:extLst>
          </p:cNvPr>
          <p:cNvSpPr>
            <a:spLocks noGrp="1"/>
          </p:cNvSpPr>
          <p:nvPr>
            <p:ph type="dt" sz="half" idx="10"/>
          </p:nvPr>
        </p:nvSpPr>
        <p:spPr/>
        <p:txBody>
          <a:bodyPr/>
          <a:lstStyle/>
          <a:p>
            <a:fld id="{39F9D354-8EAC-4336-9C03-12B34884C400}" type="datetime1">
              <a:rPr lang="en-GB" smtClean="0"/>
              <a:t>09/06/2024</a:t>
            </a:fld>
            <a:endParaRPr lang="en-GB" dirty="0"/>
          </a:p>
        </p:txBody>
      </p:sp>
      <p:sp>
        <p:nvSpPr>
          <p:cNvPr id="5" name="Footer Placeholder 4">
            <a:extLst>
              <a:ext uri="{FF2B5EF4-FFF2-40B4-BE49-F238E27FC236}">
                <a16:creationId xmlns:a16="http://schemas.microsoft.com/office/drawing/2014/main" id="{3055AE23-3BD8-4F3F-8504-A57CF014867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EF193EB-4E55-4452-8BFA-FC4ADFB30B45}"/>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149414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426E-C5AA-447E-B245-CE13FAC85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31D3B-A82D-4F42-8161-FDEF5C94C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6B4280-832B-4E3E-A685-288574ACEA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8A551F-DE46-45D9-8187-7C49DB76BC76}"/>
              </a:ext>
            </a:extLst>
          </p:cNvPr>
          <p:cNvSpPr>
            <a:spLocks noGrp="1"/>
          </p:cNvSpPr>
          <p:nvPr>
            <p:ph type="dt" sz="half" idx="10"/>
          </p:nvPr>
        </p:nvSpPr>
        <p:spPr/>
        <p:txBody>
          <a:bodyPr/>
          <a:lstStyle/>
          <a:p>
            <a:fld id="{CC8BCC0B-F367-4E8B-B00D-614398050CCE}" type="datetime1">
              <a:rPr lang="en-GB" smtClean="0"/>
              <a:t>09/06/2024</a:t>
            </a:fld>
            <a:endParaRPr lang="en-GB" dirty="0"/>
          </a:p>
        </p:txBody>
      </p:sp>
      <p:sp>
        <p:nvSpPr>
          <p:cNvPr id="6" name="Footer Placeholder 5">
            <a:extLst>
              <a:ext uri="{FF2B5EF4-FFF2-40B4-BE49-F238E27FC236}">
                <a16:creationId xmlns:a16="http://schemas.microsoft.com/office/drawing/2014/main" id="{A4C0D068-AADB-444B-AF96-AEA7A3E52C5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5855F-6522-410D-9533-DE0786C15F8B}"/>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122479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695F-D396-4053-96F1-06C77BA8CDA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B2C5B3-4A31-4F74-BA8A-817FF1C2D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ADA3FD-8E7C-45F9-AFFD-6944CBA5C2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B90AE02-86C8-4CB8-919E-B419B2EF7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A45E8A-33D4-4584-B0D3-57C9AF296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F32C08-7772-4D0F-83FC-B24E8B9A2882}"/>
              </a:ext>
            </a:extLst>
          </p:cNvPr>
          <p:cNvSpPr>
            <a:spLocks noGrp="1"/>
          </p:cNvSpPr>
          <p:nvPr>
            <p:ph type="dt" sz="half" idx="10"/>
          </p:nvPr>
        </p:nvSpPr>
        <p:spPr/>
        <p:txBody>
          <a:bodyPr/>
          <a:lstStyle/>
          <a:p>
            <a:fld id="{1F174214-55C3-464E-BBF2-DAC244E0F8F9}" type="datetime1">
              <a:rPr lang="en-GB" smtClean="0"/>
              <a:t>09/06/2024</a:t>
            </a:fld>
            <a:endParaRPr lang="en-GB" dirty="0"/>
          </a:p>
        </p:txBody>
      </p:sp>
      <p:sp>
        <p:nvSpPr>
          <p:cNvPr id="8" name="Footer Placeholder 7">
            <a:extLst>
              <a:ext uri="{FF2B5EF4-FFF2-40B4-BE49-F238E27FC236}">
                <a16:creationId xmlns:a16="http://schemas.microsoft.com/office/drawing/2014/main" id="{31221EB3-2F51-4861-8551-80F87B0C0115}"/>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9658968-8CEF-46CF-A1E3-23EEB9AD4E50}"/>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2228170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95434-97F3-4F7C-AFD9-F1CE0A296D1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CDA661-64F2-44BA-9D48-6E8B3978B16F}"/>
              </a:ext>
            </a:extLst>
          </p:cNvPr>
          <p:cNvSpPr>
            <a:spLocks noGrp="1"/>
          </p:cNvSpPr>
          <p:nvPr>
            <p:ph type="dt" sz="half" idx="10"/>
          </p:nvPr>
        </p:nvSpPr>
        <p:spPr/>
        <p:txBody>
          <a:bodyPr/>
          <a:lstStyle/>
          <a:p>
            <a:fld id="{6CFDA792-EAAA-47F2-9A74-C900FB01117F}" type="datetime1">
              <a:rPr lang="en-GB" smtClean="0"/>
              <a:t>09/06/2024</a:t>
            </a:fld>
            <a:endParaRPr lang="en-GB" dirty="0"/>
          </a:p>
        </p:txBody>
      </p:sp>
      <p:sp>
        <p:nvSpPr>
          <p:cNvPr id="4" name="Footer Placeholder 3">
            <a:extLst>
              <a:ext uri="{FF2B5EF4-FFF2-40B4-BE49-F238E27FC236}">
                <a16:creationId xmlns:a16="http://schemas.microsoft.com/office/drawing/2014/main" id="{8DDEAAFA-31AC-488D-BEC9-D608E644C8C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85AE410-B0C7-4CCF-B861-7AC0D193EE2E}"/>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129649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2342E-9330-4BB7-8B1D-045B880611B8}"/>
              </a:ext>
            </a:extLst>
          </p:cNvPr>
          <p:cNvSpPr>
            <a:spLocks noGrp="1"/>
          </p:cNvSpPr>
          <p:nvPr>
            <p:ph type="dt" sz="half" idx="10"/>
          </p:nvPr>
        </p:nvSpPr>
        <p:spPr/>
        <p:txBody>
          <a:bodyPr/>
          <a:lstStyle/>
          <a:p>
            <a:fld id="{84C2CDD2-7ADD-42CB-B708-BE6DB136EC22}" type="datetime1">
              <a:rPr lang="en-GB" smtClean="0"/>
              <a:t>09/06/2024</a:t>
            </a:fld>
            <a:endParaRPr lang="en-GB" dirty="0"/>
          </a:p>
        </p:txBody>
      </p:sp>
      <p:sp>
        <p:nvSpPr>
          <p:cNvPr id="3" name="Footer Placeholder 2">
            <a:extLst>
              <a:ext uri="{FF2B5EF4-FFF2-40B4-BE49-F238E27FC236}">
                <a16:creationId xmlns:a16="http://schemas.microsoft.com/office/drawing/2014/main" id="{74965B5D-A0DA-46A2-8211-E32405DC147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B1383DD-ED93-493E-AF86-79F88303C178}"/>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263819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73DE-20D1-4DE3-9909-301E3458F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B304F6-BAFB-4712-9511-A472107E63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3B43B6-65D9-4DEE-9C63-6F84E8EC0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232E8C-2485-4D6E-AECB-0C245F1440CF}"/>
              </a:ext>
            </a:extLst>
          </p:cNvPr>
          <p:cNvSpPr>
            <a:spLocks noGrp="1"/>
          </p:cNvSpPr>
          <p:nvPr>
            <p:ph type="dt" sz="half" idx="10"/>
          </p:nvPr>
        </p:nvSpPr>
        <p:spPr/>
        <p:txBody>
          <a:bodyPr/>
          <a:lstStyle/>
          <a:p>
            <a:fld id="{0FC64D67-73EF-4625-9A17-393191BC9E4A}" type="datetime1">
              <a:rPr lang="en-GB" smtClean="0"/>
              <a:t>09/06/2024</a:t>
            </a:fld>
            <a:endParaRPr lang="en-GB" dirty="0"/>
          </a:p>
        </p:txBody>
      </p:sp>
      <p:sp>
        <p:nvSpPr>
          <p:cNvPr id="6" name="Footer Placeholder 5">
            <a:extLst>
              <a:ext uri="{FF2B5EF4-FFF2-40B4-BE49-F238E27FC236}">
                <a16:creationId xmlns:a16="http://schemas.microsoft.com/office/drawing/2014/main" id="{53323B59-9DC2-4E2E-A551-295FD78C839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F55A9DC-2666-4674-A378-4F964ECB643B}"/>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387477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9F1A-672D-4601-821E-4E993AAB2C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708FC2-EB7D-47B9-BF7A-F9AB3C9884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0753C29C-A160-4F25-9587-0CEA60082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7D60E5-6D85-45B1-BC0A-68BB62925B40}"/>
              </a:ext>
            </a:extLst>
          </p:cNvPr>
          <p:cNvSpPr>
            <a:spLocks noGrp="1"/>
          </p:cNvSpPr>
          <p:nvPr>
            <p:ph type="dt" sz="half" idx="10"/>
          </p:nvPr>
        </p:nvSpPr>
        <p:spPr/>
        <p:txBody>
          <a:bodyPr/>
          <a:lstStyle/>
          <a:p>
            <a:fld id="{0E46408F-839C-4528-8E66-C8B416F8CD10}" type="datetime1">
              <a:rPr lang="en-GB" smtClean="0"/>
              <a:t>09/06/2024</a:t>
            </a:fld>
            <a:endParaRPr lang="en-GB" dirty="0"/>
          </a:p>
        </p:txBody>
      </p:sp>
      <p:sp>
        <p:nvSpPr>
          <p:cNvPr id="6" name="Footer Placeholder 5">
            <a:extLst>
              <a:ext uri="{FF2B5EF4-FFF2-40B4-BE49-F238E27FC236}">
                <a16:creationId xmlns:a16="http://schemas.microsoft.com/office/drawing/2014/main" id="{CA8BCEA8-6C61-4C97-BF0B-9E6C516EB7E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4F38056-AD93-45F0-A069-03818ECC1C4E}"/>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2736211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1F84AF1-0702-4EF9-813A-2BB361D138CF}"/>
              </a:ext>
            </a:extLst>
          </p:cNvPr>
          <p:cNvSpPr/>
          <p:nvPr userDrawn="1"/>
        </p:nvSpPr>
        <p:spPr>
          <a:xfrm>
            <a:off x="11524891" y="6356349"/>
            <a:ext cx="475890" cy="682806"/>
          </a:xfrm>
          <a:prstGeom prst="round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A2D1E01E-7A71-4DCC-B6D0-3CB0B9956D74}"/>
              </a:ext>
            </a:extLst>
          </p:cNvPr>
          <p:cNvSpPr>
            <a:spLocks noGrp="1"/>
          </p:cNvSpPr>
          <p:nvPr>
            <p:ph type="title"/>
          </p:nvPr>
        </p:nvSpPr>
        <p:spPr>
          <a:xfrm>
            <a:off x="838200" y="365125"/>
            <a:ext cx="9358223"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660E52C-EF14-4C0E-A81C-450249A6B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32ADC1E-D8D2-4584-B53B-A7A901FFF1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C0929-79B8-456B-90A3-D74C5E125E35}" type="datetime1">
              <a:rPr lang="en-GB" smtClean="0"/>
              <a:t>09/06/2024</a:t>
            </a:fld>
            <a:endParaRPr lang="en-GB" dirty="0"/>
          </a:p>
        </p:txBody>
      </p:sp>
      <p:sp>
        <p:nvSpPr>
          <p:cNvPr id="5" name="Footer Placeholder 4">
            <a:extLst>
              <a:ext uri="{FF2B5EF4-FFF2-40B4-BE49-F238E27FC236}">
                <a16:creationId xmlns:a16="http://schemas.microsoft.com/office/drawing/2014/main" id="{D0B93FF6-EAEF-4B43-A31B-64728A3470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2EC5121-16DA-467F-8007-37B0D1B44EDB}"/>
              </a:ext>
            </a:extLst>
          </p:cNvPr>
          <p:cNvSpPr>
            <a:spLocks noGrp="1"/>
          </p:cNvSpPr>
          <p:nvPr>
            <p:ph type="sldNum" sz="quarter" idx="4"/>
          </p:nvPr>
        </p:nvSpPr>
        <p:spPr>
          <a:xfrm>
            <a:off x="9257581" y="6356349"/>
            <a:ext cx="2743200" cy="365125"/>
          </a:xfrm>
          <a:prstGeom prst="rect">
            <a:avLst/>
          </a:prstGeom>
        </p:spPr>
        <p:txBody>
          <a:bodyPr vert="horz" lIns="91440" tIns="45720" rIns="91440" bIns="45720" rtlCol="0" anchor="ctr"/>
          <a:lstStyle>
            <a:lvl1pPr algn="r">
              <a:defRPr sz="2000" b="1">
                <a:solidFill>
                  <a:schemeClr val="bg1"/>
                </a:solidFill>
              </a:defRPr>
            </a:lvl1pPr>
          </a:lstStyle>
          <a:p>
            <a:fld id="{507B77E4-D16E-4E80-BECE-B10ACE50DA11}" type="slidenum">
              <a:rPr lang="en-GB" smtClean="0"/>
              <a:pPr/>
              <a:t>‹#›</a:t>
            </a:fld>
            <a:endParaRPr lang="en-GB" dirty="0"/>
          </a:p>
        </p:txBody>
      </p:sp>
      <p:pic>
        <p:nvPicPr>
          <p:cNvPr id="8" name="Picture 7">
            <a:extLst>
              <a:ext uri="{FF2B5EF4-FFF2-40B4-BE49-F238E27FC236}">
                <a16:creationId xmlns:a16="http://schemas.microsoft.com/office/drawing/2014/main" id="{609BCE69-8B30-40F4-94AB-4CC3EEFA68C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51698" y="210500"/>
            <a:ext cx="1576002" cy="1031771"/>
          </a:xfrm>
          <a:prstGeom prst="rect">
            <a:avLst/>
          </a:prstGeom>
        </p:spPr>
      </p:pic>
      <p:sp>
        <p:nvSpPr>
          <p:cNvPr id="10" name="Rectangle 9">
            <a:extLst>
              <a:ext uri="{FF2B5EF4-FFF2-40B4-BE49-F238E27FC236}">
                <a16:creationId xmlns:a16="http://schemas.microsoft.com/office/drawing/2014/main" id="{B9EC2818-4AB5-4BDB-AC2E-6A1E033CFD59}"/>
              </a:ext>
            </a:extLst>
          </p:cNvPr>
          <p:cNvSpPr/>
          <p:nvPr userDrawn="1"/>
        </p:nvSpPr>
        <p:spPr>
          <a:xfrm>
            <a:off x="-63260" y="-74313"/>
            <a:ext cx="444260" cy="71685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18832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b="0" kern="1200">
          <a:solidFill>
            <a:srgbClr val="0072B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poppi.org.uk/"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fingertips.phe.org.uk/profile/local-health/data#page/6/gid/1938133185/pat/401/par/E06000009/ati/8/are/E05001643/iid/93252/age/163/sex/4/cat/-1/ctp/-1/yrr/5/cid/4/tbm/1/page-options/car-do-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E8EF-A4F7-410E-B20E-684EF53A94F9}"/>
              </a:ext>
            </a:extLst>
          </p:cNvPr>
          <p:cNvSpPr>
            <a:spLocks noGrp="1"/>
          </p:cNvSpPr>
          <p:nvPr>
            <p:ph type="ctrTitle"/>
          </p:nvPr>
        </p:nvSpPr>
        <p:spPr/>
        <p:txBody>
          <a:bodyPr>
            <a:noAutofit/>
          </a:bodyPr>
          <a:lstStyle/>
          <a:p>
            <a:r>
              <a:rPr lang="en-GB" sz="4800" i="1" dirty="0">
                <a:effectLst/>
                <a:latin typeface="Arial" panose="020B0604020202020204" pitchFamily="34" charset="0"/>
                <a:ea typeface="Aptos" panose="020B0004020202020204" pitchFamily="34" charset="0"/>
              </a:rPr>
              <a:t>Accident &amp; Emergency and Health Inequalities</a:t>
            </a:r>
            <a:r>
              <a:rPr lang="en-GB" sz="4800" dirty="0">
                <a:effectLst/>
                <a:latin typeface="Arial" panose="020B0604020202020204" pitchFamily="34" charset="0"/>
                <a:ea typeface="Aptos" panose="020B0004020202020204" pitchFamily="34" charset="0"/>
              </a:rPr>
              <a:t> </a:t>
            </a:r>
            <a:endParaRPr lang="en-GB" sz="4800" dirty="0">
              <a:solidFill>
                <a:schemeClr val="tx1"/>
              </a:solidFill>
            </a:endParaRPr>
          </a:p>
        </p:txBody>
      </p:sp>
      <p:sp>
        <p:nvSpPr>
          <p:cNvPr id="3" name="Subtitle 2">
            <a:extLst>
              <a:ext uri="{FF2B5EF4-FFF2-40B4-BE49-F238E27FC236}">
                <a16:creationId xmlns:a16="http://schemas.microsoft.com/office/drawing/2014/main" id="{32C1E289-1DCE-364D-D85C-2CA92F52F977}"/>
              </a:ext>
            </a:extLst>
          </p:cNvPr>
          <p:cNvSpPr>
            <a:spLocks noGrp="1"/>
          </p:cNvSpPr>
          <p:nvPr>
            <p:ph type="subTitle" idx="1"/>
          </p:nvPr>
        </p:nvSpPr>
        <p:spPr>
          <a:xfrm>
            <a:off x="690465" y="3602038"/>
            <a:ext cx="11103429" cy="1655762"/>
          </a:xfrm>
        </p:spPr>
        <p:txBody>
          <a:bodyPr/>
          <a:lstStyle/>
          <a:p>
            <a:pPr algn="r"/>
            <a:r>
              <a:rPr lang="en-GB" dirty="0"/>
              <a:t>Mr Andy Curran </a:t>
            </a:r>
          </a:p>
          <a:p>
            <a:pPr algn="r"/>
            <a:r>
              <a:rPr lang="en-GB" dirty="0"/>
              <a:t>Associate Medical Director, Lancashire &amp; South Cumbria Integrated Care Board</a:t>
            </a:r>
          </a:p>
        </p:txBody>
      </p:sp>
      <p:sp>
        <p:nvSpPr>
          <p:cNvPr id="4" name="Slide Number Placeholder 3">
            <a:extLst>
              <a:ext uri="{FF2B5EF4-FFF2-40B4-BE49-F238E27FC236}">
                <a16:creationId xmlns:a16="http://schemas.microsoft.com/office/drawing/2014/main" id="{CC00076B-3459-4DC5-9D1F-43231DD4437B}"/>
              </a:ext>
            </a:extLst>
          </p:cNvPr>
          <p:cNvSpPr>
            <a:spLocks noGrp="1"/>
          </p:cNvSpPr>
          <p:nvPr>
            <p:ph type="sldNum" sz="quarter" idx="12"/>
          </p:nvPr>
        </p:nvSpPr>
        <p:spPr/>
        <p:txBody>
          <a:bodyPr/>
          <a:lstStyle/>
          <a:p>
            <a:pPr algn="ctr"/>
            <a:fld id="{507B77E4-D16E-4E80-BECE-B10ACE50DA11}" type="slidenum">
              <a:rPr lang="en-GB" smtClean="0"/>
              <a:pPr algn="ctr"/>
              <a:t>1</a:t>
            </a:fld>
            <a:endParaRPr lang="en-GB" dirty="0"/>
          </a:p>
        </p:txBody>
      </p:sp>
      <p:pic>
        <p:nvPicPr>
          <p:cNvPr id="6" name="Picture 5" descr="A group of colorful chat bubbles&#10;&#10;Description automatically generated with medium confidence">
            <a:extLst>
              <a:ext uri="{FF2B5EF4-FFF2-40B4-BE49-F238E27FC236}">
                <a16:creationId xmlns:a16="http://schemas.microsoft.com/office/drawing/2014/main" id="{D72FEED3-8066-048A-8769-E550A1168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628" y="5555605"/>
            <a:ext cx="5486745" cy="1233604"/>
          </a:xfrm>
          <a:prstGeom prst="rect">
            <a:avLst/>
          </a:prstGeom>
        </p:spPr>
      </p:pic>
    </p:spTree>
    <p:extLst>
      <p:ext uri="{BB962C8B-B14F-4D97-AF65-F5344CB8AC3E}">
        <p14:creationId xmlns:p14="http://schemas.microsoft.com/office/powerpoint/2010/main" val="704164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AD7504C-7119-921F-BAF1-80176EF6D73E}"/>
              </a:ext>
            </a:extLst>
          </p:cNvPr>
          <p:cNvGrpSpPr/>
          <p:nvPr/>
        </p:nvGrpSpPr>
        <p:grpSpPr>
          <a:xfrm>
            <a:off x="2926080" y="0"/>
            <a:ext cx="9173976" cy="6858000"/>
            <a:chOff x="155448" y="548640"/>
            <a:chExt cx="10405872" cy="5807710"/>
          </a:xfrm>
        </p:grpSpPr>
        <p:sp>
          <p:nvSpPr>
            <p:cNvPr id="24" name="Rectangle 23">
              <a:extLst>
                <a:ext uri="{FF2B5EF4-FFF2-40B4-BE49-F238E27FC236}">
                  <a16:creationId xmlns:a16="http://schemas.microsoft.com/office/drawing/2014/main" id="{D594E20A-ABD5-2E06-151F-6A10FE668687}"/>
                </a:ext>
              </a:extLst>
            </p:cNvPr>
            <p:cNvSpPr/>
            <p:nvPr/>
          </p:nvSpPr>
          <p:spPr>
            <a:xfrm>
              <a:off x="155448" y="548640"/>
              <a:ext cx="10405872" cy="5807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4E54F432-2F25-4894-10DB-0BAF68D7778E}"/>
                </a:ext>
              </a:extLst>
            </p:cNvPr>
            <p:cNvPicPr>
              <a:picLocks noChangeAspect="1"/>
            </p:cNvPicPr>
            <p:nvPr/>
          </p:nvPicPr>
          <p:blipFill>
            <a:blip r:embed="rId3"/>
            <a:stretch>
              <a:fillRect/>
            </a:stretch>
          </p:blipFill>
          <p:spPr>
            <a:xfrm>
              <a:off x="299000" y="761762"/>
              <a:ext cx="10114141" cy="5480779"/>
            </a:xfrm>
            <a:prstGeom prst="rect">
              <a:avLst/>
            </a:prstGeom>
          </p:spPr>
        </p:pic>
      </p:grpSp>
      <p:sp>
        <p:nvSpPr>
          <p:cNvPr id="5" name="Slide Number Placeholder 4">
            <a:extLst>
              <a:ext uri="{FF2B5EF4-FFF2-40B4-BE49-F238E27FC236}">
                <a16:creationId xmlns:a16="http://schemas.microsoft.com/office/drawing/2014/main" id="{5F469B51-C5D1-C000-F6D8-C5D55E173F28}"/>
              </a:ext>
            </a:extLst>
          </p:cNvPr>
          <p:cNvSpPr>
            <a:spLocks noGrp="1"/>
          </p:cNvSpPr>
          <p:nvPr>
            <p:ph type="sldNum" sz="quarter" idx="12"/>
          </p:nvPr>
        </p:nvSpPr>
        <p:spPr/>
        <p:txBody>
          <a:bodyPr/>
          <a:lstStyle/>
          <a:p>
            <a:fld id="{A9C0DB04-401D-7847-83B4-E9F7E02D0B4C}" type="slidenum">
              <a:rPr lang="en-US" smtClean="0"/>
              <a:t>10</a:t>
            </a:fld>
            <a:endParaRPr lang="en-US" dirty="0"/>
          </a:p>
        </p:txBody>
      </p:sp>
      <p:sp>
        <p:nvSpPr>
          <p:cNvPr id="28" name="Content Placeholder 3">
            <a:extLst>
              <a:ext uri="{FF2B5EF4-FFF2-40B4-BE49-F238E27FC236}">
                <a16:creationId xmlns:a16="http://schemas.microsoft.com/office/drawing/2014/main" id="{DEB98EB2-E0B5-8BFB-2DE8-06A44DB6AA86}"/>
              </a:ext>
            </a:extLst>
          </p:cNvPr>
          <p:cNvSpPr txBox="1">
            <a:spLocks/>
          </p:cNvSpPr>
          <p:nvPr/>
        </p:nvSpPr>
        <p:spPr>
          <a:xfrm>
            <a:off x="52241" y="5952310"/>
            <a:ext cx="2743202" cy="9056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bg1">
                    <a:lumMod val="95000"/>
                  </a:schemeClr>
                </a:solidFill>
              </a:rPr>
              <a:t>ONS CCG population projection 2018</a:t>
            </a:r>
          </a:p>
          <a:p>
            <a:r>
              <a:rPr lang="en-US" sz="1100" dirty="0">
                <a:solidFill>
                  <a:schemeClr val="bg1">
                    <a:lumMod val="95000"/>
                  </a:schemeClr>
                </a:solidFill>
              </a:rPr>
              <a:t>All L&amp;SC CCGs</a:t>
            </a:r>
          </a:p>
        </p:txBody>
      </p:sp>
      <p:sp>
        <p:nvSpPr>
          <p:cNvPr id="3" name="TextBox 2">
            <a:extLst>
              <a:ext uri="{FF2B5EF4-FFF2-40B4-BE49-F238E27FC236}">
                <a16:creationId xmlns:a16="http://schemas.microsoft.com/office/drawing/2014/main" id="{252219DA-EBF0-5280-A385-E6B0B4BC660D}"/>
              </a:ext>
            </a:extLst>
          </p:cNvPr>
          <p:cNvSpPr txBox="1"/>
          <p:nvPr/>
        </p:nvSpPr>
        <p:spPr>
          <a:xfrm>
            <a:off x="559293" y="422852"/>
            <a:ext cx="3373515" cy="1938992"/>
          </a:xfrm>
          <a:prstGeom prst="rect">
            <a:avLst/>
          </a:prstGeom>
          <a:noFill/>
        </p:spPr>
        <p:txBody>
          <a:bodyPr wrap="square">
            <a:spAutoFit/>
          </a:bodyPr>
          <a:lstStyle/>
          <a:p>
            <a:r>
              <a:rPr kumimoji="0" lang="en-GB" sz="4000" b="0" i="0" u="none" strike="noStrike" kern="1200" cap="none" spc="0" normalizeH="0" baseline="0" noProof="0" dirty="0">
                <a:ln>
                  <a:noFill/>
                </a:ln>
                <a:solidFill>
                  <a:srgbClr val="0072BC"/>
                </a:solidFill>
                <a:effectLst/>
                <a:uLnTx/>
                <a:uFillTx/>
                <a:latin typeface="Arial" panose="020B0604020202020204"/>
                <a:ea typeface="+mj-ea"/>
                <a:cs typeface="+mj-cs"/>
              </a:rPr>
              <a:t>Isn’t just we are living longer?</a:t>
            </a:r>
            <a:endParaRPr lang="en-GB" dirty="0"/>
          </a:p>
        </p:txBody>
      </p:sp>
    </p:spTree>
    <p:extLst>
      <p:ext uri="{BB962C8B-B14F-4D97-AF65-F5344CB8AC3E}">
        <p14:creationId xmlns:p14="http://schemas.microsoft.com/office/powerpoint/2010/main" val="1743383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24"/>
            <a:ext cx="12192000" cy="400110"/>
          </a:xfrm>
          <a:prstGeom prst="rect">
            <a:avLst/>
          </a:prstGeom>
          <a:solidFill>
            <a:schemeClr val="bg1">
              <a:lumMod val="95000"/>
            </a:schemeClr>
          </a:solidFill>
        </p:spPr>
        <p:txBody>
          <a:bodyPr wrap="square" rtlCol="0">
            <a:spAutoFit/>
          </a:bodyPr>
          <a:lstStyle/>
          <a:p>
            <a:pPr algn="ctr"/>
            <a:r>
              <a:rPr lang="en-GB" sz="2000" b="1" dirty="0">
                <a:latin typeface="Corbel" panose="020B0503020204020204" pitchFamily="34" charset="0"/>
              </a:rPr>
              <a:t>Estimated disease prevalence to 2043* Lancashire &amp; South Cumbria ICS</a:t>
            </a:r>
          </a:p>
        </p:txBody>
      </p:sp>
      <p:sp>
        <p:nvSpPr>
          <p:cNvPr id="5" name="TextBox 4"/>
          <p:cNvSpPr txBox="1"/>
          <p:nvPr/>
        </p:nvSpPr>
        <p:spPr>
          <a:xfrm>
            <a:off x="1504815" y="634438"/>
            <a:ext cx="3098800" cy="369332"/>
          </a:xfrm>
          <a:prstGeom prst="rect">
            <a:avLst/>
          </a:prstGeom>
          <a:noFill/>
        </p:spPr>
        <p:txBody>
          <a:bodyPr wrap="square" rtlCol="0">
            <a:spAutoFit/>
          </a:bodyPr>
          <a:lstStyle/>
          <a:p>
            <a:pPr algn="ctr"/>
            <a:r>
              <a:rPr lang="en-GB" dirty="0"/>
              <a:t>Males 65+</a:t>
            </a:r>
          </a:p>
        </p:txBody>
      </p:sp>
      <p:sp>
        <p:nvSpPr>
          <p:cNvPr id="7" name="TextBox 6"/>
          <p:cNvSpPr txBox="1"/>
          <p:nvPr/>
        </p:nvSpPr>
        <p:spPr>
          <a:xfrm>
            <a:off x="125675" y="6569501"/>
            <a:ext cx="12066325" cy="276999"/>
          </a:xfrm>
          <a:prstGeom prst="rect">
            <a:avLst/>
          </a:prstGeom>
          <a:noFill/>
        </p:spPr>
        <p:txBody>
          <a:bodyPr wrap="square" rtlCol="0">
            <a:spAutoFit/>
          </a:bodyPr>
          <a:lstStyle/>
          <a:p>
            <a:r>
              <a:rPr lang="en-GB" sz="1200" dirty="0"/>
              <a:t>*from 2018 ONS population projection data, applied to estimated disease prevalence from </a:t>
            </a:r>
            <a:r>
              <a:rPr lang="en-GB" sz="1200" dirty="0">
                <a:latin typeface="Corbel" panose="020B0503020204020204" pitchFamily="34" charset="0"/>
                <a:hlinkClick r:id="rId3"/>
              </a:rPr>
              <a:t>POPPI</a:t>
            </a:r>
            <a:endParaRPr lang="en-GB" sz="1200" dirty="0"/>
          </a:p>
        </p:txBody>
      </p:sp>
      <p:sp>
        <p:nvSpPr>
          <p:cNvPr id="12" name="TextBox 11"/>
          <p:cNvSpPr txBox="1"/>
          <p:nvPr/>
        </p:nvSpPr>
        <p:spPr>
          <a:xfrm>
            <a:off x="7962476" y="635305"/>
            <a:ext cx="3098800" cy="369332"/>
          </a:xfrm>
          <a:prstGeom prst="rect">
            <a:avLst/>
          </a:prstGeom>
          <a:noFill/>
        </p:spPr>
        <p:txBody>
          <a:bodyPr wrap="square" rtlCol="0">
            <a:spAutoFit/>
          </a:bodyPr>
          <a:lstStyle/>
          <a:p>
            <a:pPr algn="ctr"/>
            <a:r>
              <a:rPr lang="en-GB" dirty="0"/>
              <a:t>Females 65+</a:t>
            </a:r>
          </a:p>
        </p:txBody>
      </p:sp>
      <p:pic>
        <p:nvPicPr>
          <p:cNvPr id="3" name="Picture 2"/>
          <p:cNvPicPr>
            <a:picLocks/>
          </p:cNvPicPr>
          <p:nvPr/>
        </p:nvPicPr>
        <p:blipFill>
          <a:blip r:embed="rId4"/>
          <a:stretch>
            <a:fillRect/>
          </a:stretch>
        </p:blipFill>
        <p:spPr>
          <a:xfrm>
            <a:off x="74305" y="1010889"/>
            <a:ext cx="5976000" cy="3888000"/>
          </a:xfrm>
          <a:prstGeom prst="rect">
            <a:avLst/>
          </a:prstGeom>
        </p:spPr>
      </p:pic>
      <p:pic>
        <p:nvPicPr>
          <p:cNvPr id="4" name="Picture 3"/>
          <p:cNvPicPr>
            <a:picLocks/>
          </p:cNvPicPr>
          <p:nvPr/>
        </p:nvPicPr>
        <p:blipFill>
          <a:blip r:embed="rId5"/>
          <a:stretch>
            <a:fillRect/>
          </a:stretch>
        </p:blipFill>
        <p:spPr>
          <a:xfrm>
            <a:off x="6158837" y="1010890"/>
            <a:ext cx="5976000" cy="3888000"/>
          </a:xfrm>
          <a:prstGeom prst="rect">
            <a:avLst/>
          </a:prstGeom>
        </p:spPr>
      </p:pic>
      <p:graphicFrame>
        <p:nvGraphicFramePr>
          <p:cNvPr id="8" name="Table 7"/>
          <p:cNvGraphicFramePr>
            <a:graphicFrameLocks noGrp="1"/>
          </p:cNvGraphicFramePr>
          <p:nvPr/>
        </p:nvGraphicFramePr>
        <p:xfrm>
          <a:off x="74305" y="5014739"/>
          <a:ext cx="5970098" cy="1438910"/>
        </p:xfrm>
        <a:graphic>
          <a:graphicData uri="http://schemas.openxmlformats.org/drawingml/2006/table">
            <a:tbl>
              <a:tblPr>
                <a:tableStyleId>{5C22544A-7EE6-4342-B048-85BDC9FD1C3A}</a:tableStyleId>
              </a:tblPr>
              <a:tblGrid>
                <a:gridCol w="1014680">
                  <a:extLst>
                    <a:ext uri="{9D8B030D-6E8A-4147-A177-3AD203B41FA5}">
                      <a16:colId xmlns:a16="http://schemas.microsoft.com/office/drawing/2014/main" val="1805878922"/>
                    </a:ext>
                  </a:extLst>
                </a:gridCol>
                <a:gridCol w="825903">
                  <a:extLst>
                    <a:ext uri="{9D8B030D-6E8A-4147-A177-3AD203B41FA5}">
                      <a16:colId xmlns:a16="http://schemas.microsoft.com/office/drawing/2014/main" val="1188713394"/>
                    </a:ext>
                  </a:extLst>
                </a:gridCol>
                <a:gridCol w="825903">
                  <a:extLst>
                    <a:ext uri="{9D8B030D-6E8A-4147-A177-3AD203B41FA5}">
                      <a16:colId xmlns:a16="http://schemas.microsoft.com/office/drawing/2014/main" val="3601511407"/>
                    </a:ext>
                  </a:extLst>
                </a:gridCol>
                <a:gridCol w="825903">
                  <a:extLst>
                    <a:ext uri="{9D8B030D-6E8A-4147-A177-3AD203B41FA5}">
                      <a16:colId xmlns:a16="http://schemas.microsoft.com/office/drawing/2014/main" val="1692244360"/>
                    </a:ext>
                  </a:extLst>
                </a:gridCol>
                <a:gridCol w="825903">
                  <a:extLst>
                    <a:ext uri="{9D8B030D-6E8A-4147-A177-3AD203B41FA5}">
                      <a16:colId xmlns:a16="http://schemas.microsoft.com/office/drawing/2014/main" val="2466736660"/>
                    </a:ext>
                  </a:extLst>
                </a:gridCol>
                <a:gridCol w="825903">
                  <a:extLst>
                    <a:ext uri="{9D8B030D-6E8A-4147-A177-3AD203B41FA5}">
                      <a16:colId xmlns:a16="http://schemas.microsoft.com/office/drawing/2014/main" val="771834366"/>
                    </a:ext>
                  </a:extLst>
                </a:gridCol>
                <a:gridCol w="825903">
                  <a:extLst>
                    <a:ext uri="{9D8B030D-6E8A-4147-A177-3AD203B41FA5}">
                      <a16:colId xmlns:a16="http://schemas.microsoft.com/office/drawing/2014/main" val="4293929932"/>
                    </a:ext>
                  </a:extLst>
                </a:gridCol>
              </a:tblGrid>
              <a:tr h="215900">
                <a:tc>
                  <a:txBody>
                    <a:bodyPr/>
                    <a:lstStyle/>
                    <a:p>
                      <a:pPr algn="l" rtl="0" fontAlgn="b"/>
                      <a:r>
                        <a:rPr lang="en-GB" sz="1400" b="1" u="none" strike="noStrike" dirty="0">
                          <a:effectLst/>
                          <a:latin typeface="Corbel" panose="020B0503020204020204" pitchFamily="34" charset="0"/>
                        </a:rPr>
                        <a:t>  Condition </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      2018 </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      2023 </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      2028 </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      2033 </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      2038 </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      2043 </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2210560"/>
                  </a:ext>
                </a:extLst>
              </a:tr>
              <a:tr h="203200">
                <a:tc>
                  <a:txBody>
                    <a:bodyPr/>
                    <a:lstStyle/>
                    <a:p>
                      <a:pPr algn="l" rtl="0" fontAlgn="b"/>
                      <a:r>
                        <a:rPr lang="en-GB" sz="1200" u="none" strike="noStrike" dirty="0">
                          <a:effectLst/>
                          <a:latin typeface="Corbel" panose="020B0503020204020204" pitchFamily="34" charset="0"/>
                        </a:rPr>
                        <a:t>  CVD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59,182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64,772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71,216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77,778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82,606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83,925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4765979"/>
                  </a:ext>
                </a:extLst>
              </a:tr>
              <a:tr h="203200">
                <a:tc>
                  <a:txBody>
                    <a:bodyPr/>
                    <a:lstStyle/>
                    <a:p>
                      <a:pPr algn="l" rtl="0" fontAlgn="b"/>
                      <a:r>
                        <a:rPr lang="en-GB" sz="1200" u="none" strike="noStrike">
                          <a:effectLst/>
                          <a:latin typeface="Corbel" panose="020B0503020204020204" pitchFamily="34" charset="0"/>
                        </a:rPr>
                        <a:t>  Dementia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8,644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9,833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11,249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12,627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13,942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14,988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703556"/>
                  </a:ext>
                </a:extLst>
              </a:tr>
              <a:tr h="203200">
                <a:tc>
                  <a:txBody>
                    <a:bodyPr/>
                    <a:lstStyle/>
                    <a:p>
                      <a:pPr algn="l" rtl="0" fontAlgn="b"/>
                      <a:r>
                        <a:rPr lang="en-GB" sz="1200" u="none" strike="noStrike">
                          <a:effectLst/>
                          <a:latin typeface="Corbel" panose="020B0503020204020204" pitchFamily="34" charset="0"/>
                        </a:rPr>
                        <a:t>  Depression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10,419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11,241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12,500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13,521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14,286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14,522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3911030"/>
                  </a:ext>
                </a:extLst>
              </a:tr>
              <a:tr h="203200">
                <a:tc>
                  <a:txBody>
                    <a:bodyPr/>
                    <a:lstStyle/>
                    <a:p>
                      <a:pPr algn="l" rtl="0" fontAlgn="b"/>
                      <a:r>
                        <a:rPr lang="en-GB" sz="1200" u="none" strike="noStrike">
                          <a:effectLst/>
                          <a:latin typeface="Corbel" panose="020B0503020204020204" pitchFamily="34" charset="0"/>
                        </a:rPr>
                        <a:t>  Diabetes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23,438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25,159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27,592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30,223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31,842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31,749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2315871"/>
                  </a:ext>
                </a:extLst>
              </a:tr>
              <a:tr h="203200">
                <a:tc>
                  <a:txBody>
                    <a:bodyPr/>
                    <a:lstStyle/>
                    <a:p>
                      <a:pPr algn="l" rtl="0" fontAlgn="b"/>
                      <a:r>
                        <a:rPr lang="en-GB" sz="1200" u="none" strike="noStrike">
                          <a:effectLst/>
                          <a:latin typeface="Corbel" panose="020B0503020204020204" pitchFamily="34" charset="0"/>
                        </a:rPr>
                        <a:t>  Fall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36,258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39,656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44,431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49,315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52,458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53,960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9303392"/>
                  </a:ext>
                </a:extLst>
              </a:tr>
              <a:tr h="203200">
                <a:tc>
                  <a:txBody>
                    <a:bodyPr/>
                    <a:lstStyle/>
                    <a:p>
                      <a:pPr algn="l" rtl="0" fontAlgn="b"/>
                      <a:r>
                        <a:rPr lang="en-GB" sz="1200" u="none" strike="noStrike" dirty="0">
                          <a:effectLst/>
                          <a:latin typeface="Corbel" panose="020B0503020204020204" pitchFamily="34" charset="0"/>
                        </a:rPr>
                        <a:t>  Obesity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46,413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49,972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54,828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60,028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63,324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63,329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320881"/>
                  </a:ext>
                </a:extLst>
              </a:tr>
            </a:tbl>
          </a:graphicData>
        </a:graphic>
      </p:graphicFrame>
      <p:graphicFrame>
        <p:nvGraphicFramePr>
          <p:cNvPr id="14" name="Table 13"/>
          <p:cNvGraphicFramePr>
            <a:graphicFrameLocks noGrp="1"/>
          </p:cNvGraphicFramePr>
          <p:nvPr/>
        </p:nvGraphicFramePr>
        <p:xfrm>
          <a:off x="6158837" y="5014739"/>
          <a:ext cx="5965936" cy="1438910"/>
        </p:xfrm>
        <a:graphic>
          <a:graphicData uri="http://schemas.openxmlformats.org/drawingml/2006/table">
            <a:tbl>
              <a:tblPr>
                <a:tableStyleId>{5C22544A-7EE6-4342-B048-85BDC9FD1C3A}</a:tableStyleId>
              </a:tblPr>
              <a:tblGrid>
                <a:gridCol w="1013974">
                  <a:extLst>
                    <a:ext uri="{9D8B030D-6E8A-4147-A177-3AD203B41FA5}">
                      <a16:colId xmlns:a16="http://schemas.microsoft.com/office/drawing/2014/main" val="2020808758"/>
                    </a:ext>
                  </a:extLst>
                </a:gridCol>
                <a:gridCol w="825327">
                  <a:extLst>
                    <a:ext uri="{9D8B030D-6E8A-4147-A177-3AD203B41FA5}">
                      <a16:colId xmlns:a16="http://schemas.microsoft.com/office/drawing/2014/main" val="2551093186"/>
                    </a:ext>
                  </a:extLst>
                </a:gridCol>
                <a:gridCol w="825327">
                  <a:extLst>
                    <a:ext uri="{9D8B030D-6E8A-4147-A177-3AD203B41FA5}">
                      <a16:colId xmlns:a16="http://schemas.microsoft.com/office/drawing/2014/main" val="1448900226"/>
                    </a:ext>
                  </a:extLst>
                </a:gridCol>
                <a:gridCol w="825327">
                  <a:extLst>
                    <a:ext uri="{9D8B030D-6E8A-4147-A177-3AD203B41FA5}">
                      <a16:colId xmlns:a16="http://schemas.microsoft.com/office/drawing/2014/main" val="3073308666"/>
                    </a:ext>
                  </a:extLst>
                </a:gridCol>
                <a:gridCol w="825327">
                  <a:extLst>
                    <a:ext uri="{9D8B030D-6E8A-4147-A177-3AD203B41FA5}">
                      <a16:colId xmlns:a16="http://schemas.microsoft.com/office/drawing/2014/main" val="2200819601"/>
                    </a:ext>
                  </a:extLst>
                </a:gridCol>
                <a:gridCol w="825327">
                  <a:extLst>
                    <a:ext uri="{9D8B030D-6E8A-4147-A177-3AD203B41FA5}">
                      <a16:colId xmlns:a16="http://schemas.microsoft.com/office/drawing/2014/main" val="4104058103"/>
                    </a:ext>
                  </a:extLst>
                </a:gridCol>
                <a:gridCol w="825327">
                  <a:extLst>
                    <a:ext uri="{9D8B030D-6E8A-4147-A177-3AD203B41FA5}">
                      <a16:colId xmlns:a16="http://schemas.microsoft.com/office/drawing/2014/main" val="2225346902"/>
                    </a:ext>
                  </a:extLst>
                </a:gridCol>
              </a:tblGrid>
              <a:tr h="215900">
                <a:tc>
                  <a:txBody>
                    <a:bodyPr/>
                    <a:lstStyle/>
                    <a:p>
                      <a:pPr algn="l" rtl="0" fontAlgn="b"/>
                      <a:r>
                        <a:rPr lang="en-GB" sz="1400" b="1" u="none" strike="noStrike" dirty="0">
                          <a:effectLst/>
                          <a:latin typeface="Corbel" panose="020B0503020204020204" pitchFamily="34" charset="0"/>
                        </a:rPr>
                        <a:t> Condition</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2018</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2023</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2028</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2033</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2038</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400" b="1" u="none" strike="noStrike" dirty="0">
                          <a:effectLst/>
                          <a:latin typeface="Corbel" panose="020B0503020204020204" pitchFamily="34" charset="0"/>
                        </a:rPr>
                        <a:t>2043</a:t>
                      </a:r>
                      <a:endParaRPr lang="en-GB" sz="1400" b="1"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9732286"/>
                  </a:ext>
                </a:extLst>
              </a:tr>
              <a:tr h="203200">
                <a:tc>
                  <a:txBody>
                    <a:bodyPr/>
                    <a:lstStyle/>
                    <a:p>
                      <a:pPr algn="l" rtl="0" fontAlgn="b"/>
                      <a:r>
                        <a:rPr lang="en-GB" sz="1200" u="none" strike="noStrike" dirty="0">
                          <a:effectLst/>
                          <a:latin typeface="Corbel" panose="020B0503020204020204" pitchFamily="34" charset="0"/>
                        </a:rPr>
                        <a:t> CVD</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49,062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53,070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57,786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62,656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67,037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69,010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8483398"/>
                  </a:ext>
                </a:extLst>
              </a:tr>
              <a:tr h="203200">
                <a:tc>
                  <a:txBody>
                    <a:bodyPr/>
                    <a:lstStyle/>
                    <a:p>
                      <a:pPr algn="l" rtl="0" fontAlgn="b"/>
                      <a:r>
                        <a:rPr lang="en-GB" sz="1200" u="none" strike="noStrike" dirty="0">
                          <a:effectLst/>
                          <a:latin typeface="Corbel" panose="020B0503020204020204" pitchFamily="34" charset="0"/>
                        </a:rPr>
                        <a:t> Dementia</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15,089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16,170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17,803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19,789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21,948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23,568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109621"/>
                  </a:ext>
                </a:extLst>
              </a:tr>
              <a:tr h="203200">
                <a:tc>
                  <a:txBody>
                    <a:bodyPr/>
                    <a:lstStyle/>
                    <a:p>
                      <a:pPr algn="l" rtl="0" fontAlgn="b"/>
                      <a:r>
                        <a:rPr lang="en-GB" sz="1200" u="none" strike="noStrike">
                          <a:effectLst/>
                          <a:latin typeface="Corbel" panose="020B0503020204020204" pitchFamily="34" charset="0"/>
                        </a:rPr>
                        <a:t> Depression</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18,910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20,172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21,926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23,914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25,356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25,469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5983822"/>
                  </a:ext>
                </a:extLst>
              </a:tr>
              <a:tr h="203200">
                <a:tc>
                  <a:txBody>
                    <a:bodyPr/>
                    <a:lstStyle/>
                    <a:p>
                      <a:pPr algn="l" rtl="0" fontAlgn="b"/>
                      <a:r>
                        <a:rPr lang="en-GB" sz="1200" u="none" strike="noStrike">
                          <a:effectLst/>
                          <a:latin typeface="Corbel" panose="020B0503020204020204" pitchFamily="34" charset="0"/>
                        </a:rPr>
                        <a:t> Diabetes</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19,293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20,542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22,376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24,351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25,837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26,054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3793082"/>
                  </a:ext>
                </a:extLst>
              </a:tr>
              <a:tr h="203200">
                <a:tc>
                  <a:txBody>
                    <a:bodyPr/>
                    <a:lstStyle/>
                    <a:p>
                      <a:pPr algn="l" rtl="0" fontAlgn="b"/>
                      <a:r>
                        <a:rPr lang="en-GB" sz="1200" u="none" strike="noStrike">
                          <a:effectLst/>
                          <a:latin typeface="Corbel" panose="020B0503020204020204" pitchFamily="34" charset="0"/>
                        </a:rPr>
                        <a:t> Fall</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53,888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57,351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62,726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68,759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73,280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75,097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137346"/>
                  </a:ext>
                </a:extLst>
              </a:tr>
              <a:tr h="203200">
                <a:tc>
                  <a:txBody>
                    <a:bodyPr/>
                    <a:lstStyle/>
                    <a:p>
                      <a:pPr algn="l" rtl="0" fontAlgn="b"/>
                      <a:r>
                        <a:rPr lang="en-GB" sz="1200" u="none" strike="noStrike">
                          <a:effectLst/>
                          <a:latin typeface="Corbel" panose="020B0503020204020204" pitchFamily="34" charset="0"/>
                        </a:rPr>
                        <a:t> Obesity</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48,551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51,490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56,093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a:effectLst/>
                          <a:latin typeface="Corbel" panose="020B0503020204020204" pitchFamily="34" charset="0"/>
                        </a:rPr>
                        <a:t>       61,099 </a:t>
                      </a:r>
                      <a:endParaRPr lang="en-GB" sz="1200" b="0" i="0" u="none" strike="noStrike">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64,693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GB" sz="1200" u="none" strike="noStrike" dirty="0">
                          <a:effectLst/>
                          <a:latin typeface="Corbel" panose="020B0503020204020204" pitchFamily="34" charset="0"/>
                        </a:rPr>
                        <a:t>       64,890 </a:t>
                      </a:r>
                      <a:endParaRPr lang="en-GB" sz="1200" b="0" i="0" u="none" strike="noStrike" dirty="0">
                        <a:solidFill>
                          <a:srgbClr val="000000"/>
                        </a:solidFill>
                        <a:effectLst/>
                        <a:latin typeface="Corbel" panose="020B05030202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7978103"/>
                  </a:ext>
                </a:extLst>
              </a:tr>
            </a:tbl>
          </a:graphicData>
        </a:graphic>
      </p:graphicFrame>
    </p:spTree>
    <p:extLst>
      <p:ext uri="{BB962C8B-B14F-4D97-AF65-F5344CB8AC3E}">
        <p14:creationId xmlns:p14="http://schemas.microsoft.com/office/powerpoint/2010/main" val="3547851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EB9E7-0FFA-0A34-B3FB-FCA7F0EC67C5}"/>
              </a:ext>
            </a:extLst>
          </p:cNvPr>
          <p:cNvPicPr>
            <a:picLocks noChangeAspect="1"/>
          </p:cNvPicPr>
          <p:nvPr/>
        </p:nvPicPr>
        <p:blipFill>
          <a:blip r:embed="rId3"/>
          <a:stretch>
            <a:fillRect/>
          </a:stretch>
        </p:blipFill>
        <p:spPr>
          <a:xfrm>
            <a:off x="4771348" y="1286933"/>
            <a:ext cx="3941528" cy="5571067"/>
          </a:xfrm>
          <a:prstGeom prst="rect">
            <a:avLst/>
          </a:prstGeom>
        </p:spPr>
      </p:pic>
      <p:sp>
        <p:nvSpPr>
          <p:cNvPr id="2" name="Slide Number Placeholder 1">
            <a:extLst>
              <a:ext uri="{FF2B5EF4-FFF2-40B4-BE49-F238E27FC236}">
                <a16:creationId xmlns:a16="http://schemas.microsoft.com/office/drawing/2014/main" id="{CBBF5A82-EB26-4F89-A589-742C0C2C020C}"/>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07B77E4-D16E-4E80-BECE-B10ACE50DA11}" type="slidenum">
              <a:rPr lang="en-GB" sz="1900" smtClean="0"/>
              <a:pPr>
                <a:lnSpc>
                  <a:spcPct val="90000"/>
                </a:lnSpc>
                <a:spcAft>
                  <a:spcPts val="600"/>
                </a:spcAft>
              </a:pPr>
              <a:t>12</a:t>
            </a:fld>
            <a:endParaRPr lang="en-GB" sz="1900"/>
          </a:p>
        </p:txBody>
      </p:sp>
    </p:spTree>
    <p:extLst>
      <p:ext uri="{BB962C8B-B14F-4D97-AF65-F5344CB8AC3E}">
        <p14:creationId xmlns:p14="http://schemas.microsoft.com/office/powerpoint/2010/main" val="2251372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EB9E7-0FFA-0A34-B3FB-FCA7F0EC67C5}"/>
              </a:ext>
            </a:extLst>
          </p:cNvPr>
          <p:cNvPicPr>
            <a:picLocks noChangeAspect="1"/>
          </p:cNvPicPr>
          <p:nvPr/>
        </p:nvPicPr>
        <p:blipFill rotWithShape="1">
          <a:blip r:embed="rId3"/>
          <a:srcRect b="85434"/>
          <a:stretch/>
        </p:blipFill>
        <p:spPr>
          <a:xfrm>
            <a:off x="1408669" y="1975117"/>
            <a:ext cx="9250332" cy="1904425"/>
          </a:xfrm>
          <a:prstGeom prst="rect">
            <a:avLst/>
          </a:prstGeom>
        </p:spPr>
      </p:pic>
      <p:sp>
        <p:nvSpPr>
          <p:cNvPr id="2" name="Slide Number Placeholder 1">
            <a:extLst>
              <a:ext uri="{FF2B5EF4-FFF2-40B4-BE49-F238E27FC236}">
                <a16:creationId xmlns:a16="http://schemas.microsoft.com/office/drawing/2014/main" id="{CBBF5A82-EB26-4F89-A589-742C0C2C020C}"/>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07B77E4-D16E-4E80-BECE-B10ACE50DA11}" type="slidenum">
              <a:rPr lang="en-GB" sz="1900" smtClean="0"/>
              <a:pPr>
                <a:lnSpc>
                  <a:spcPct val="90000"/>
                </a:lnSpc>
                <a:spcAft>
                  <a:spcPts val="600"/>
                </a:spcAft>
              </a:pPr>
              <a:t>13</a:t>
            </a:fld>
            <a:endParaRPr lang="en-GB" sz="1900"/>
          </a:p>
        </p:txBody>
      </p:sp>
    </p:spTree>
    <p:extLst>
      <p:ext uri="{BB962C8B-B14F-4D97-AF65-F5344CB8AC3E}">
        <p14:creationId xmlns:p14="http://schemas.microsoft.com/office/powerpoint/2010/main" val="3018615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EB9E7-0FFA-0A34-B3FB-FCA7F0EC67C5}"/>
              </a:ext>
            </a:extLst>
          </p:cNvPr>
          <p:cNvPicPr>
            <a:picLocks noChangeAspect="1"/>
          </p:cNvPicPr>
          <p:nvPr/>
        </p:nvPicPr>
        <p:blipFill rotWithShape="1">
          <a:blip r:embed="rId3"/>
          <a:srcRect l="32919" t="13968" r="33120" b="63935"/>
          <a:stretch/>
        </p:blipFill>
        <p:spPr>
          <a:xfrm>
            <a:off x="3293616" y="1208193"/>
            <a:ext cx="4829452" cy="4441613"/>
          </a:xfrm>
          <a:prstGeom prst="rect">
            <a:avLst/>
          </a:prstGeom>
        </p:spPr>
      </p:pic>
      <p:sp>
        <p:nvSpPr>
          <p:cNvPr id="2" name="Slide Number Placeholder 1">
            <a:extLst>
              <a:ext uri="{FF2B5EF4-FFF2-40B4-BE49-F238E27FC236}">
                <a16:creationId xmlns:a16="http://schemas.microsoft.com/office/drawing/2014/main" id="{CBBF5A82-EB26-4F89-A589-742C0C2C020C}"/>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07B77E4-D16E-4E80-BECE-B10ACE50DA11}" type="slidenum">
              <a:rPr lang="en-GB" sz="1900" smtClean="0"/>
              <a:pPr>
                <a:lnSpc>
                  <a:spcPct val="90000"/>
                </a:lnSpc>
                <a:spcAft>
                  <a:spcPts val="600"/>
                </a:spcAft>
              </a:pPr>
              <a:t>14</a:t>
            </a:fld>
            <a:endParaRPr lang="en-GB" sz="1900"/>
          </a:p>
        </p:txBody>
      </p:sp>
    </p:spTree>
    <p:extLst>
      <p:ext uri="{BB962C8B-B14F-4D97-AF65-F5344CB8AC3E}">
        <p14:creationId xmlns:p14="http://schemas.microsoft.com/office/powerpoint/2010/main" val="1919211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EB9E7-0FFA-0A34-B3FB-FCA7F0EC67C5}"/>
              </a:ext>
            </a:extLst>
          </p:cNvPr>
          <p:cNvPicPr>
            <a:picLocks noChangeAspect="1"/>
          </p:cNvPicPr>
          <p:nvPr/>
        </p:nvPicPr>
        <p:blipFill rotWithShape="1">
          <a:blip r:embed="rId3"/>
          <a:srcRect l="65166" t="55219" b="27570"/>
          <a:stretch/>
        </p:blipFill>
        <p:spPr>
          <a:xfrm>
            <a:off x="1376039" y="627476"/>
            <a:ext cx="5483361" cy="3829116"/>
          </a:xfrm>
          <a:prstGeom prst="rect">
            <a:avLst/>
          </a:prstGeom>
        </p:spPr>
      </p:pic>
      <p:sp>
        <p:nvSpPr>
          <p:cNvPr id="2" name="Slide Number Placeholder 1">
            <a:extLst>
              <a:ext uri="{FF2B5EF4-FFF2-40B4-BE49-F238E27FC236}">
                <a16:creationId xmlns:a16="http://schemas.microsoft.com/office/drawing/2014/main" id="{CBBF5A82-EB26-4F89-A589-742C0C2C020C}"/>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07B77E4-D16E-4E80-BECE-B10ACE50DA11}" type="slidenum">
              <a:rPr lang="en-GB" sz="1900" smtClean="0"/>
              <a:pPr>
                <a:lnSpc>
                  <a:spcPct val="90000"/>
                </a:lnSpc>
                <a:spcAft>
                  <a:spcPts val="600"/>
                </a:spcAft>
              </a:pPr>
              <a:t>15</a:t>
            </a:fld>
            <a:endParaRPr lang="en-GB" sz="1900"/>
          </a:p>
        </p:txBody>
      </p:sp>
      <p:pic>
        <p:nvPicPr>
          <p:cNvPr id="5" name="Picture 4">
            <a:extLst>
              <a:ext uri="{FF2B5EF4-FFF2-40B4-BE49-F238E27FC236}">
                <a16:creationId xmlns:a16="http://schemas.microsoft.com/office/drawing/2014/main" id="{33E40CFE-8165-A8DF-E3A8-2B68C31D08FF}"/>
              </a:ext>
            </a:extLst>
          </p:cNvPr>
          <p:cNvPicPr>
            <a:picLocks noChangeAspect="1"/>
          </p:cNvPicPr>
          <p:nvPr/>
        </p:nvPicPr>
        <p:blipFill rotWithShape="1">
          <a:blip r:embed="rId3"/>
          <a:srcRect l="65391" t="71951"/>
          <a:stretch/>
        </p:blipFill>
        <p:spPr>
          <a:xfrm>
            <a:off x="7522262" y="1730308"/>
            <a:ext cx="4038367" cy="4626042"/>
          </a:xfrm>
          <a:prstGeom prst="rect">
            <a:avLst/>
          </a:prstGeom>
        </p:spPr>
      </p:pic>
    </p:spTree>
    <p:extLst>
      <p:ext uri="{BB962C8B-B14F-4D97-AF65-F5344CB8AC3E}">
        <p14:creationId xmlns:p14="http://schemas.microsoft.com/office/powerpoint/2010/main" val="4072058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775983-19D4-0676-54A5-94023262F024}"/>
              </a:ext>
            </a:extLst>
          </p:cNvPr>
          <p:cNvSpPr>
            <a:spLocks noGrp="1"/>
          </p:cNvSpPr>
          <p:nvPr>
            <p:ph type="title"/>
          </p:nvPr>
        </p:nvSpPr>
        <p:spPr>
          <a:xfrm>
            <a:off x="1143000" y="609600"/>
            <a:ext cx="9875838" cy="1355725"/>
          </a:xfrm>
        </p:spPr>
        <p:txBody>
          <a:bodyPr/>
          <a:lstStyle/>
          <a:p>
            <a:r>
              <a:rPr lang="en-GB" sz="2400" dirty="0">
                <a:latin typeface="Arial Black" panose="020B0A04020102020204" pitchFamily="34" charset="0"/>
              </a:rPr>
              <a:t>Focused Wards of interest</a:t>
            </a:r>
            <a:br>
              <a:rPr lang="en-GB" dirty="0">
                <a:latin typeface="Arial Black" panose="020B0A04020102020204" pitchFamily="34" charset="0"/>
              </a:rPr>
            </a:br>
            <a:r>
              <a:rPr lang="en-GB" sz="2400" dirty="0">
                <a:latin typeface="Arial Nova Light" panose="020B0304020202020204" pitchFamily="34" charset="0"/>
              </a:rPr>
              <a:t>Emergency admissions</a:t>
            </a:r>
            <a:endParaRPr lang="en-GB" dirty="0">
              <a:latin typeface="Arial Nova Light" panose="020B0304020202020204" pitchFamily="34" charset="0"/>
            </a:endParaRPr>
          </a:p>
        </p:txBody>
      </p:sp>
      <p:sp>
        <p:nvSpPr>
          <p:cNvPr id="5" name="Rectangle 4">
            <a:extLst>
              <a:ext uri="{FF2B5EF4-FFF2-40B4-BE49-F238E27FC236}">
                <a16:creationId xmlns:a16="http://schemas.microsoft.com/office/drawing/2014/main" id="{B4B3399A-976D-B29F-840C-AB589CB22181}"/>
              </a:ext>
            </a:extLst>
          </p:cNvPr>
          <p:cNvSpPr/>
          <p:nvPr/>
        </p:nvSpPr>
        <p:spPr>
          <a:xfrm>
            <a:off x="1037208" y="2394346"/>
            <a:ext cx="5058792" cy="241354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400" dirty="0">
                <a:solidFill>
                  <a:srgbClr val="275788"/>
                </a:solidFill>
                <a:latin typeface="Arial Nova" panose="020B0504020202020204" pitchFamily="34" charset="0"/>
              </a:rPr>
              <a:t>By taking the wards in the top quartile for standardised emergency admission ratio, we can identify 6 focused wards disproportionately driving ED attendance within Lancaster District. These are:</a:t>
            </a:r>
          </a:p>
          <a:p>
            <a:pPr algn="just"/>
            <a:endParaRPr lang="en-GB" sz="1400" dirty="0">
              <a:solidFill>
                <a:srgbClr val="275788"/>
              </a:solidFill>
              <a:latin typeface="Arial Nova" panose="020B0504020202020204" pitchFamily="34" charset="0"/>
            </a:endParaRPr>
          </a:p>
          <a:p>
            <a:pPr marL="800100" lvl="1" indent="-342900" algn="just">
              <a:buFont typeface="+mj-lt"/>
              <a:buAutoNum type="arabicPeriod"/>
            </a:pPr>
            <a:r>
              <a:rPr lang="en-GB" sz="1400" dirty="0">
                <a:solidFill>
                  <a:srgbClr val="275788"/>
                </a:solidFill>
                <a:latin typeface="Arial Nova" panose="020B0504020202020204" pitchFamily="34" charset="0"/>
              </a:rPr>
              <a:t>Poulton</a:t>
            </a:r>
          </a:p>
          <a:p>
            <a:pPr marL="800100" lvl="1" indent="-342900" algn="just">
              <a:buFont typeface="+mj-lt"/>
              <a:buAutoNum type="arabicPeriod"/>
            </a:pPr>
            <a:r>
              <a:rPr lang="en-GB" sz="1400" dirty="0">
                <a:solidFill>
                  <a:srgbClr val="275788"/>
                </a:solidFill>
                <a:latin typeface="Arial Nova" panose="020B0504020202020204" pitchFamily="34" charset="0"/>
              </a:rPr>
              <a:t>Westgate</a:t>
            </a:r>
          </a:p>
          <a:p>
            <a:pPr marL="800100" lvl="1" indent="-342900" algn="just">
              <a:buFont typeface="+mj-lt"/>
              <a:buAutoNum type="arabicPeriod"/>
            </a:pPr>
            <a:r>
              <a:rPr lang="en-GB" sz="1400" dirty="0" err="1">
                <a:solidFill>
                  <a:srgbClr val="275788"/>
                </a:solidFill>
                <a:latin typeface="Arial Nova" panose="020B0504020202020204" pitchFamily="34" charset="0"/>
              </a:rPr>
              <a:t>Skerton</a:t>
            </a:r>
            <a:r>
              <a:rPr lang="en-GB" sz="1400" dirty="0">
                <a:solidFill>
                  <a:srgbClr val="275788"/>
                </a:solidFill>
                <a:latin typeface="Arial Nova" panose="020B0504020202020204" pitchFamily="34" charset="0"/>
              </a:rPr>
              <a:t> West</a:t>
            </a:r>
          </a:p>
          <a:p>
            <a:pPr marL="800100" lvl="1" indent="-342900" algn="just">
              <a:buFont typeface="+mj-lt"/>
              <a:buAutoNum type="arabicPeriod"/>
            </a:pPr>
            <a:r>
              <a:rPr lang="en-GB" sz="1400" dirty="0">
                <a:solidFill>
                  <a:srgbClr val="275788"/>
                </a:solidFill>
                <a:latin typeface="Arial Nova" panose="020B0504020202020204" pitchFamily="34" charset="0"/>
              </a:rPr>
              <a:t>Harbour</a:t>
            </a:r>
          </a:p>
          <a:p>
            <a:pPr marL="800100" lvl="1" indent="-342900" algn="just">
              <a:buFont typeface="+mj-lt"/>
              <a:buAutoNum type="arabicPeriod"/>
            </a:pPr>
            <a:r>
              <a:rPr lang="en-GB" sz="1400" dirty="0">
                <a:solidFill>
                  <a:srgbClr val="275788"/>
                </a:solidFill>
                <a:latin typeface="Arial Nova" panose="020B0504020202020204" pitchFamily="34" charset="0"/>
              </a:rPr>
              <a:t>Heysham North</a:t>
            </a:r>
          </a:p>
          <a:p>
            <a:pPr marL="800100" lvl="1" indent="-342900" algn="just">
              <a:buFont typeface="+mj-lt"/>
              <a:buAutoNum type="arabicPeriod"/>
            </a:pPr>
            <a:r>
              <a:rPr lang="en-GB" sz="1400" dirty="0">
                <a:solidFill>
                  <a:srgbClr val="275788"/>
                </a:solidFill>
                <a:latin typeface="Arial Nova" panose="020B0504020202020204" pitchFamily="34" charset="0"/>
              </a:rPr>
              <a:t>Overton</a:t>
            </a:r>
          </a:p>
        </p:txBody>
      </p:sp>
      <p:pic>
        <p:nvPicPr>
          <p:cNvPr id="6" name="Picture 5">
            <a:extLst>
              <a:ext uri="{FF2B5EF4-FFF2-40B4-BE49-F238E27FC236}">
                <a16:creationId xmlns:a16="http://schemas.microsoft.com/office/drawing/2014/main" id="{48D8F818-90E7-5D9F-23C0-CBC31F5D85B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40667" y="1043126"/>
            <a:ext cx="5571566" cy="5115982"/>
          </a:xfrm>
          <a:prstGeom prst="rect">
            <a:avLst/>
          </a:prstGeom>
        </p:spPr>
      </p:pic>
    </p:spTree>
    <p:extLst>
      <p:ext uri="{BB962C8B-B14F-4D97-AF65-F5344CB8AC3E}">
        <p14:creationId xmlns:p14="http://schemas.microsoft.com/office/powerpoint/2010/main" val="4179815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264B-3502-4BC8-95A8-50B16560B1F0}"/>
              </a:ext>
            </a:extLst>
          </p:cNvPr>
          <p:cNvSpPr>
            <a:spLocks noGrp="1"/>
          </p:cNvSpPr>
          <p:nvPr>
            <p:ph type="title"/>
          </p:nvPr>
        </p:nvSpPr>
        <p:spPr>
          <a:xfrm>
            <a:off x="779767" y="282479"/>
            <a:ext cx="9358223" cy="1325563"/>
          </a:xfrm>
        </p:spPr>
        <p:txBody>
          <a:bodyPr/>
          <a:lstStyle/>
          <a:p>
            <a:r>
              <a:rPr lang="en-GB" sz="2400" dirty="0">
                <a:latin typeface="Arial Black" panose="020B0A04020102020204" pitchFamily="34" charset="0"/>
              </a:rPr>
              <a:t>Diseases of interest</a:t>
            </a:r>
            <a:br>
              <a:rPr lang="en-GB" dirty="0">
                <a:latin typeface="Arial Black" panose="020B0A04020102020204" pitchFamily="34" charset="0"/>
              </a:rPr>
            </a:br>
            <a:r>
              <a:rPr lang="en-GB" sz="2400" dirty="0">
                <a:latin typeface="Arial Nova Light" panose="020B0304020202020204" pitchFamily="34" charset="0"/>
              </a:rPr>
              <a:t>Emergency admissions</a:t>
            </a:r>
            <a:endParaRPr lang="en-GB" dirty="0">
              <a:latin typeface="Arial Nova Light" panose="020B0304020202020204" pitchFamily="34" charset="0"/>
            </a:endParaRPr>
          </a:p>
        </p:txBody>
      </p:sp>
      <p:sp>
        <p:nvSpPr>
          <p:cNvPr id="4" name="Slide Number Placeholder 3">
            <a:extLst>
              <a:ext uri="{FF2B5EF4-FFF2-40B4-BE49-F238E27FC236}">
                <a16:creationId xmlns:a16="http://schemas.microsoft.com/office/drawing/2014/main" id="{76A5223F-70CC-4964-8452-AEB3094D38A6}"/>
              </a:ext>
            </a:extLst>
          </p:cNvPr>
          <p:cNvSpPr>
            <a:spLocks noGrp="1"/>
          </p:cNvSpPr>
          <p:nvPr>
            <p:ph type="sldNum" sz="quarter" idx="12"/>
          </p:nvPr>
        </p:nvSpPr>
        <p:spPr/>
        <p:txBody>
          <a:bodyPr/>
          <a:lstStyle/>
          <a:p>
            <a:fld id="{507B77E4-D16E-4E80-BECE-B10ACE50DA11}" type="slidenum">
              <a:rPr lang="en-GB" smtClean="0"/>
              <a:pPr/>
              <a:t>17</a:t>
            </a:fld>
            <a:endParaRPr lang="en-GB" dirty="0"/>
          </a:p>
        </p:txBody>
      </p:sp>
      <p:sp>
        <p:nvSpPr>
          <p:cNvPr id="3" name="Rectangle 2">
            <a:extLst>
              <a:ext uri="{FF2B5EF4-FFF2-40B4-BE49-F238E27FC236}">
                <a16:creationId xmlns:a16="http://schemas.microsoft.com/office/drawing/2014/main" id="{E16FE379-A7A3-ED86-E733-B941FBFDF611}"/>
              </a:ext>
            </a:extLst>
          </p:cNvPr>
          <p:cNvSpPr/>
          <p:nvPr/>
        </p:nvSpPr>
        <p:spPr>
          <a:xfrm>
            <a:off x="779767" y="5330634"/>
            <a:ext cx="10332992" cy="955344"/>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400" b="1" dirty="0">
                <a:solidFill>
                  <a:srgbClr val="275788"/>
                </a:solidFill>
                <a:latin typeface="Arial Nova" panose="020B0504020202020204" pitchFamily="34" charset="0"/>
              </a:rPr>
              <a:t>Diseases of Childhood and Neonates</a:t>
            </a:r>
            <a:r>
              <a:rPr lang="en-GB" sz="1400" dirty="0">
                <a:solidFill>
                  <a:srgbClr val="275788"/>
                </a:solidFill>
                <a:latin typeface="Arial Nova" panose="020B0504020202020204" pitchFamily="34" charset="0"/>
              </a:rPr>
              <a:t> and </a:t>
            </a:r>
            <a:r>
              <a:rPr lang="en-GB" sz="1400" b="1" dirty="0">
                <a:solidFill>
                  <a:srgbClr val="275788"/>
                </a:solidFill>
                <a:latin typeface="Arial Nova" panose="020B0504020202020204" pitchFamily="34" charset="0"/>
              </a:rPr>
              <a:t>Respiratory disorder</a:t>
            </a:r>
            <a:r>
              <a:rPr lang="en-GB" sz="1400" dirty="0">
                <a:solidFill>
                  <a:srgbClr val="275788"/>
                </a:solidFill>
                <a:latin typeface="Arial Nova" panose="020B0504020202020204" pitchFamily="34" charset="0"/>
              </a:rPr>
              <a:t> account for a high percentage of all admissions for the Priority Wards when compared to the non-Priority Wards in Lancaster, with </a:t>
            </a:r>
            <a:r>
              <a:rPr lang="en-GB" sz="1400" b="1" dirty="0">
                <a:solidFill>
                  <a:srgbClr val="275788"/>
                </a:solidFill>
                <a:latin typeface="Arial Nova" panose="020B0504020202020204" pitchFamily="34" charset="0"/>
              </a:rPr>
              <a:t>Digestive System disorders </a:t>
            </a:r>
            <a:r>
              <a:rPr lang="en-GB" sz="1400" dirty="0">
                <a:solidFill>
                  <a:srgbClr val="275788"/>
                </a:solidFill>
                <a:latin typeface="Arial Nova" panose="020B0504020202020204" pitchFamily="34" charset="0"/>
              </a:rPr>
              <a:t>and </a:t>
            </a:r>
            <a:r>
              <a:rPr lang="en-GB" sz="1400" b="1" dirty="0">
                <a:solidFill>
                  <a:srgbClr val="275788"/>
                </a:solidFill>
                <a:latin typeface="Arial Nova" panose="020B0504020202020204" pitchFamily="34" charset="0"/>
              </a:rPr>
              <a:t>Hepatobiliary and Pancreatic System disorders</a:t>
            </a:r>
            <a:r>
              <a:rPr lang="en-GB" sz="1400" dirty="0">
                <a:solidFill>
                  <a:srgbClr val="275788"/>
                </a:solidFill>
                <a:latin typeface="Arial Nova" panose="020B0504020202020204" pitchFamily="34" charset="0"/>
              </a:rPr>
              <a:t> also appearing high</a:t>
            </a:r>
          </a:p>
        </p:txBody>
      </p:sp>
      <p:sp>
        <p:nvSpPr>
          <p:cNvPr id="7" name="TextBox 6">
            <a:extLst>
              <a:ext uri="{FF2B5EF4-FFF2-40B4-BE49-F238E27FC236}">
                <a16:creationId xmlns:a16="http://schemas.microsoft.com/office/drawing/2014/main" id="{13283252-4650-7057-FC83-C2828E5D6152}"/>
              </a:ext>
            </a:extLst>
          </p:cNvPr>
          <p:cNvSpPr txBox="1"/>
          <p:nvPr/>
        </p:nvSpPr>
        <p:spPr>
          <a:xfrm>
            <a:off x="716188" y="4988348"/>
            <a:ext cx="6164006" cy="261610"/>
          </a:xfrm>
          <a:prstGeom prst="rect">
            <a:avLst/>
          </a:prstGeom>
          <a:noFill/>
        </p:spPr>
        <p:txBody>
          <a:bodyPr wrap="square" rtlCol="0">
            <a:spAutoFit/>
          </a:bodyPr>
          <a:lstStyle/>
          <a:p>
            <a:r>
              <a:rPr lang="en-GB" sz="1050" dirty="0">
                <a:solidFill>
                  <a:schemeClr val="bg1">
                    <a:lumMod val="75000"/>
                  </a:schemeClr>
                </a:solidFill>
                <a:latin typeface="Arial Nova Light" panose="020B0304020202020204" pitchFamily="34" charset="0"/>
              </a:rPr>
              <a:t>Emergency admissions between April 2018 and October 2023</a:t>
            </a:r>
          </a:p>
        </p:txBody>
      </p:sp>
      <p:pic>
        <p:nvPicPr>
          <p:cNvPr id="5" name="Picture 4">
            <a:extLst>
              <a:ext uri="{FF2B5EF4-FFF2-40B4-BE49-F238E27FC236}">
                <a16:creationId xmlns:a16="http://schemas.microsoft.com/office/drawing/2014/main" id="{F0C81541-02B9-5168-42F9-691F1EEF1CCD}"/>
              </a:ext>
            </a:extLst>
          </p:cNvPr>
          <p:cNvPicPr>
            <a:picLocks noChangeAspect="1"/>
          </p:cNvPicPr>
          <p:nvPr/>
        </p:nvPicPr>
        <p:blipFill>
          <a:blip r:embed="rId3"/>
          <a:stretch>
            <a:fillRect/>
          </a:stretch>
        </p:blipFill>
        <p:spPr>
          <a:xfrm>
            <a:off x="716188" y="1688718"/>
            <a:ext cx="11081644" cy="3359456"/>
          </a:xfrm>
          <a:prstGeom prst="rect">
            <a:avLst/>
          </a:prstGeom>
        </p:spPr>
      </p:pic>
      <p:sp>
        <p:nvSpPr>
          <p:cNvPr id="6" name="Arrow: Left 5">
            <a:extLst>
              <a:ext uri="{FF2B5EF4-FFF2-40B4-BE49-F238E27FC236}">
                <a16:creationId xmlns:a16="http://schemas.microsoft.com/office/drawing/2014/main" id="{89A6AF92-0AB7-55BF-0660-2B8F52796826}"/>
              </a:ext>
            </a:extLst>
          </p:cNvPr>
          <p:cNvSpPr/>
          <p:nvPr/>
        </p:nvSpPr>
        <p:spPr>
          <a:xfrm flipV="1">
            <a:off x="2523744" y="1939359"/>
            <a:ext cx="713232" cy="21518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Left 7">
            <a:extLst>
              <a:ext uri="{FF2B5EF4-FFF2-40B4-BE49-F238E27FC236}">
                <a16:creationId xmlns:a16="http://schemas.microsoft.com/office/drawing/2014/main" id="{1F62D7FC-EA5E-1837-197F-B6B1A7432627}"/>
              </a:ext>
            </a:extLst>
          </p:cNvPr>
          <p:cNvSpPr/>
          <p:nvPr/>
        </p:nvSpPr>
        <p:spPr>
          <a:xfrm flipV="1">
            <a:off x="1652016" y="2439231"/>
            <a:ext cx="713232" cy="21518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9023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3DBF-C674-BD79-A6A0-7F3D8C1076FC}"/>
              </a:ext>
            </a:extLst>
          </p:cNvPr>
          <p:cNvSpPr>
            <a:spLocks noGrp="1"/>
          </p:cNvSpPr>
          <p:nvPr>
            <p:ph type="title"/>
          </p:nvPr>
        </p:nvSpPr>
        <p:spPr/>
        <p:txBody>
          <a:bodyPr/>
          <a:lstStyle/>
          <a:p>
            <a:r>
              <a:rPr lang="en-GB" dirty="0"/>
              <a:t>Thank you</a:t>
            </a:r>
          </a:p>
        </p:txBody>
      </p:sp>
      <p:sp>
        <p:nvSpPr>
          <p:cNvPr id="3" name="Content Placeholder 2">
            <a:extLst>
              <a:ext uri="{FF2B5EF4-FFF2-40B4-BE49-F238E27FC236}">
                <a16:creationId xmlns:a16="http://schemas.microsoft.com/office/drawing/2014/main" id="{31248C00-DB30-4B6F-3403-04F14626C9A1}"/>
              </a:ext>
            </a:extLst>
          </p:cNvPr>
          <p:cNvSpPr>
            <a:spLocks noGrp="1"/>
          </p:cNvSpPr>
          <p:nvPr>
            <p:ph idx="1"/>
          </p:nvPr>
        </p:nvSpPr>
        <p:spPr>
          <a:xfrm>
            <a:off x="838200" y="1825625"/>
            <a:ext cx="9854682" cy="609665"/>
          </a:xfrm>
        </p:spPr>
        <p:txBody>
          <a:bodyPr/>
          <a:lstStyle/>
          <a:p>
            <a:r>
              <a:rPr lang="en-GB" dirty="0"/>
              <a:t>andy.curran1@nhs.net</a:t>
            </a:r>
          </a:p>
        </p:txBody>
      </p:sp>
      <p:sp>
        <p:nvSpPr>
          <p:cNvPr id="4" name="Slide Number Placeholder 3">
            <a:extLst>
              <a:ext uri="{FF2B5EF4-FFF2-40B4-BE49-F238E27FC236}">
                <a16:creationId xmlns:a16="http://schemas.microsoft.com/office/drawing/2014/main" id="{47721730-30C1-5011-36DA-2DBEA4D6E6AA}"/>
              </a:ext>
            </a:extLst>
          </p:cNvPr>
          <p:cNvSpPr>
            <a:spLocks noGrp="1"/>
          </p:cNvSpPr>
          <p:nvPr>
            <p:ph type="sldNum" sz="quarter" idx="12"/>
          </p:nvPr>
        </p:nvSpPr>
        <p:spPr/>
        <p:txBody>
          <a:bodyPr/>
          <a:lstStyle/>
          <a:p>
            <a:fld id="{507B77E4-D16E-4E80-BECE-B10ACE50DA11}" type="slidenum">
              <a:rPr lang="en-GB" smtClean="0"/>
              <a:pPr/>
              <a:t>18</a:t>
            </a:fld>
            <a:endParaRPr lang="en-GB" dirty="0"/>
          </a:p>
        </p:txBody>
      </p:sp>
      <p:pic>
        <p:nvPicPr>
          <p:cNvPr id="6" name="Picture 5" descr="A person sitting at a table in front of a stadium&#10;&#10;Description automatically generated">
            <a:extLst>
              <a:ext uri="{FF2B5EF4-FFF2-40B4-BE49-F238E27FC236}">
                <a16:creationId xmlns:a16="http://schemas.microsoft.com/office/drawing/2014/main" id="{C6512472-B953-D1D6-317A-465ED549EDE3}"/>
              </a:ext>
            </a:extLst>
          </p:cNvPr>
          <p:cNvPicPr>
            <a:picLocks noChangeAspect="1"/>
          </p:cNvPicPr>
          <p:nvPr/>
        </p:nvPicPr>
        <p:blipFill rotWithShape="1">
          <a:blip r:embed="rId3">
            <a:extLst>
              <a:ext uri="{28A0092B-C50C-407E-A947-70E740481C1C}">
                <a14:useLocalDpi xmlns:a14="http://schemas.microsoft.com/office/drawing/2010/main" val="0"/>
              </a:ext>
            </a:extLst>
          </a:blip>
          <a:srcRect t="11746" b="17143"/>
          <a:stretch/>
        </p:blipFill>
        <p:spPr>
          <a:xfrm>
            <a:off x="5675954" y="1614195"/>
            <a:ext cx="4520469" cy="4590661"/>
          </a:xfrm>
          <a:prstGeom prst="rect">
            <a:avLst/>
          </a:prstGeom>
        </p:spPr>
      </p:pic>
    </p:spTree>
    <p:extLst>
      <p:ext uri="{BB962C8B-B14F-4D97-AF65-F5344CB8AC3E}">
        <p14:creationId xmlns:p14="http://schemas.microsoft.com/office/powerpoint/2010/main" val="1211530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5C64FC-6436-E8A6-3A60-569945BBF21D}"/>
              </a:ext>
            </a:extLst>
          </p:cNvPr>
          <p:cNvSpPr>
            <a:spLocks noGrp="1"/>
          </p:cNvSpPr>
          <p:nvPr>
            <p:ph type="title"/>
          </p:nvPr>
        </p:nvSpPr>
        <p:spPr>
          <a:xfrm>
            <a:off x="6991370" y="467271"/>
            <a:ext cx="4195674" cy="2052522"/>
          </a:xfrm>
        </p:spPr>
        <p:txBody>
          <a:bodyPr vert="horz" lIns="91440" tIns="45720" rIns="91440" bIns="45720" rtlCol="0" anchor="b">
            <a:normAutofit/>
          </a:bodyPr>
          <a:lstStyle/>
          <a:p>
            <a:r>
              <a:rPr lang="en-US" sz="2700" dirty="0"/>
              <a:t>Casualty (Officer)</a:t>
            </a:r>
            <a:br>
              <a:rPr lang="en-US" sz="2700" dirty="0"/>
            </a:br>
            <a:br>
              <a:rPr lang="en-US" sz="2700" dirty="0"/>
            </a:br>
            <a:r>
              <a:rPr lang="en-US" sz="2700" dirty="0"/>
              <a:t>Accident and Emergency</a:t>
            </a:r>
            <a:br>
              <a:rPr lang="en-US" sz="2700" dirty="0"/>
            </a:br>
            <a:br>
              <a:rPr lang="en-US" sz="2700" dirty="0"/>
            </a:br>
            <a:r>
              <a:rPr lang="en-US" sz="2700" dirty="0"/>
              <a:t>Emergency Department</a:t>
            </a:r>
          </a:p>
        </p:txBody>
      </p:sp>
      <p:sp>
        <p:nvSpPr>
          <p:cNvPr id="27" name="Oval 2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2CD370-3505-8BFE-60DE-EBD0399DE49C}"/>
              </a:ext>
            </a:extLst>
          </p:cNvPr>
          <p:cNvPicPr>
            <a:picLocks noChangeAspect="1"/>
          </p:cNvPicPr>
          <p:nvPr/>
        </p:nvPicPr>
        <p:blipFill rotWithShape="1">
          <a:blip r:embed="rId3"/>
          <a:srcRect t="13000" r="-1" b="20499"/>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1"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pic>
        <p:nvPicPr>
          <p:cNvPr id="6" name="Content Placeholder 5">
            <a:extLst>
              <a:ext uri="{FF2B5EF4-FFF2-40B4-BE49-F238E27FC236}">
                <a16:creationId xmlns:a16="http://schemas.microsoft.com/office/drawing/2014/main" id="{D492D441-497C-6927-476C-FE3093936CAF}"/>
              </a:ext>
            </a:extLst>
          </p:cNvPr>
          <p:cNvPicPr>
            <a:picLocks noGrp="1" noChangeAspect="1"/>
          </p:cNvPicPr>
          <p:nvPr>
            <p:ph idx="1"/>
          </p:nvPr>
        </p:nvPicPr>
        <p:blipFill>
          <a:blip r:embed="rId4"/>
          <a:stretch>
            <a:fillRect/>
          </a:stretch>
        </p:blipFill>
        <p:spPr>
          <a:xfrm>
            <a:off x="6819003" y="3774309"/>
            <a:ext cx="4195763" cy="1829175"/>
          </a:xfrm>
          <a:prstGeom prst="rect">
            <a:avLst/>
          </a:prstGeom>
        </p:spPr>
      </p:pic>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2FD46AA0-D9E0-4516-0D73-EEAE38BC01F1}"/>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lnSpc>
                <a:spcPct val="90000"/>
              </a:lnSpc>
              <a:spcAft>
                <a:spcPts val="600"/>
              </a:spcAft>
              <a:defRPr/>
            </a:pPr>
            <a:fld id="{507B77E4-D16E-4E80-BECE-B10ACE50DA11}" type="slidenum">
              <a:rPr lang="en-US" sz="1900" b="0">
                <a:solidFill>
                  <a:schemeClr val="tx1">
                    <a:alpha val="60000"/>
                  </a:schemeClr>
                </a:solidFill>
                <a:latin typeface="Calibri" panose="020F0502020204030204"/>
              </a:rPr>
              <a:pPr>
                <a:lnSpc>
                  <a:spcPct val="90000"/>
                </a:lnSpc>
                <a:spcAft>
                  <a:spcPts val="600"/>
                </a:spcAft>
                <a:defRPr/>
              </a:pPr>
              <a:t>2</a:t>
            </a:fld>
            <a:endParaRPr lang="en-US" sz="1900" b="0">
              <a:solidFill>
                <a:schemeClr val="tx1">
                  <a:alpha val="60000"/>
                </a:schemeClr>
              </a:solidFill>
              <a:latin typeface="Calibri" panose="020F0502020204030204"/>
            </a:endParaRPr>
          </a:p>
        </p:txBody>
      </p:sp>
      <p:cxnSp>
        <p:nvCxnSpPr>
          <p:cNvPr id="3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Arrow: Curved Left 6">
            <a:extLst>
              <a:ext uri="{FF2B5EF4-FFF2-40B4-BE49-F238E27FC236}">
                <a16:creationId xmlns:a16="http://schemas.microsoft.com/office/drawing/2014/main" id="{F9FEB336-23AD-5A0A-43F0-136B893B9159}"/>
              </a:ext>
            </a:extLst>
          </p:cNvPr>
          <p:cNvSpPr/>
          <p:nvPr/>
        </p:nvSpPr>
        <p:spPr>
          <a:xfrm>
            <a:off x="9853473" y="901150"/>
            <a:ext cx="257453" cy="379397"/>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a:extLst>
              <a:ext uri="{FF2B5EF4-FFF2-40B4-BE49-F238E27FC236}">
                <a16:creationId xmlns:a16="http://schemas.microsoft.com/office/drawing/2014/main" id="{21B185BF-E803-3E33-5F85-E68C6DFC8309}"/>
              </a:ext>
            </a:extLst>
          </p:cNvPr>
          <p:cNvPicPr>
            <a:picLocks noChangeAspect="1"/>
          </p:cNvPicPr>
          <p:nvPr/>
        </p:nvPicPr>
        <p:blipFill>
          <a:blip r:embed="rId5"/>
          <a:stretch>
            <a:fillRect/>
          </a:stretch>
        </p:blipFill>
        <p:spPr>
          <a:xfrm>
            <a:off x="11014766" y="1641468"/>
            <a:ext cx="280440" cy="402371"/>
          </a:xfrm>
          <a:prstGeom prst="rect">
            <a:avLst/>
          </a:prstGeom>
        </p:spPr>
      </p:pic>
    </p:spTree>
    <p:extLst>
      <p:ext uri="{BB962C8B-B14F-4D97-AF65-F5344CB8AC3E}">
        <p14:creationId xmlns:p14="http://schemas.microsoft.com/office/powerpoint/2010/main" val="825039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120B8-03BA-4557-B17C-0F089327A28A}"/>
              </a:ext>
            </a:extLst>
          </p:cNvPr>
          <p:cNvSpPr>
            <a:spLocks noGrp="1"/>
          </p:cNvSpPr>
          <p:nvPr>
            <p:ph type="title"/>
          </p:nvPr>
        </p:nvSpPr>
        <p:spPr>
          <a:xfrm>
            <a:off x="1899708" y="567444"/>
            <a:ext cx="7886700" cy="481166"/>
          </a:xfrm>
        </p:spPr>
        <p:txBody>
          <a:bodyPr>
            <a:normAutofit fontScale="90000"/>
          </a:bodyPr>
          <a:lstStyle/>
          <a:p>
            <a:r>
              <a:rPr lang="en-US" sz="2100" dirty="0">
                <a:solidFill>
                  <a:schemeClr val="accent5">
                    <a:lumMod val="75000"/>
                  </a:schemeClr>
                </a:solidFill>
              </a:rPr>
              <a:t>Lancashire &amp; South Cumbria </a:t>
            </a:r>
            <a:r>
              <a:rPr lang="en-GB" sz="2100" dirty="0">
                <a:solidFill>
                  <a:schemeClr val="accent5">
                    <a:lumMod val="75000"/>
                  </a:schemeClr>
                </a:solidFill>
              </a:rPr>
              <a:t>Premature Mortality by ward and deprivation</a:t>
            </a:r>
          </a:p>
        </p:txBody>
      </p:sp>
      <p:pic>
        <p:nvPicPr>
          <p:cNvPr id="7" name="Picture 6">
            <a:extLst>
              <a:ext uri="{FF2B5EF4-FFF2-40B4-BE49-F238E27FC236}">
                <a16:creationId xmlns:a16="http://schemas.microsoft.com/office/drawing/2014/main" id="{EC9AC2FD-4026-4845-B0BE-C87B2C305E59}"/>
              </a:ext>
            </a:extLst>
          </p:cNvPr>
          <p:cNvPicPr>
            <a:picLocks noChangeAspect="1"/>
          </p:cNvPicPr>
          <p:nvPr/>
        </p:nvPicPr>
        <p:blipFill rotWithShape="1">
          <a:blip r:embed="rId3"/>
          <a:srcRect t="7075" b="9252"/>
          <a:stretch/>
        </p:blipFill>
        <p:spPr>
          <a:xfrm>
            <a:off x="2911151" y="1253445"/>
            <a:ext cx="5022588" cy="4690155"/>
          </a:xfrm>
          <a:prstGeom prst="rect">
            <a:avLst/>
          </a:prstGeom>
        </p:spPr>
      </p:pic>
      <p:sp>
        <p:nvSpPr>
          <p:cNvPr id="11" name="TextBox 10">
            <a:extLst>
              <a:ext uri="{FF2B5EF4-FFF2-40B4-BE49-F238E27FC236}">
                <a16:creationId xmlns:a16="http://schemas.microsoft.com/office/drawing/2014/main" id="{C19164AF-26BE-4557-8FCD-A1F185EAC377}"/>
              </a:ext>
            </a:extLst>
          </p:cNvPr>
          <p:cNvSpPr txBox="1"/>
          <p:nvPr/>
        </p:nvSpPr>
        <p:spPr>
          <a:xfrm>
            <a:off x="8768239" y="4653207"/>
            <a:ext cx="2630058" cy="854080"/>
          </a:xfrm>
          <a:prstGeom prst="rect">
            <a:avLst/>
          </a:prstGeom>
          <a:noFill/>
        </p:spPr>
        <p:txBody>
          <a:bodyPr wrap="square">
            <a:spAutoFit/>
          </a:bodyPr>
          <a:lstStyle/>
          <a:p>
            <a:r>
              <a:rPr lang="en-GB" sz="825" dirty="0">
                <a:hlinkClick r:id="rId4"/>
              </a:rPr>
              <a:t>https://fingertips.phe.org.uk/profile/local-health/data#page/6/gid/1938133185/pat/401/par/E06000009/ati/8/are/E05001643/iid/93252/age/163/sex/4/cat/-1/ctp/-1/yrr/5/cid/4/tbm/1/page-options/car-do-0</a:t>
            </a:r>
            <a:endParaRPr lang="en-GB" sz="825" dirty="0"/>
          </a:p>
          <a:p>
            <a:endParaRPr lang="en-GB" sz="825" dirty="0"/>
          </a:p>
        </p:txBody>
      </p:sp>
      <p:graphicFrame>
        <p:nvGraphicFramePr>
          <p:cNvPr id="12" name="Table 11">
            <a:extLst>
              <a:ext uri="{FF2B5EF4-FFF2-40B4-BE49-F238E27FC236}">
                <a16:creationId xmlns:a16="http://schemas.microsoft.com/office/drawing/2014/main" id="{E22015BF-2B30-4A89-B134-038853061265}"/>
              </a:ext>
            </a:extLst>
          </p:cNvPr>
          <p:cNvGraphicFramePr>
            <a:graphicFrameLocks noGrp="1"/>
          </p:cNvGraphicFramePr>
          <p:nvPr>
            <p:extLst>
              <p:ext uri="{D42A27DB-BD31-4B8C-83A1-F6EECF244321}">
                <p14:modId xmlns:p14="http://schemas.microsoft.com/office/powerpoint/2010/main" val="2832608375"/>
              </p:ext>
            </p:extLst>
          </p:nvPr>
        </p:nvGraphicFramePr>
        <p:xfrm>
          <a:off x="8563736" y="2916759"/>
          <a:ext cx="3198861" cy="1377359"/>
        </p:xfrm>
        <a:graphic>
          <a:graphicData uri="http://schemas.openxmlformats.org/drawingml/2006/table">
            <a:tbl>
              <a:tblPr/>
              <a:tblGrid>
                <a:gridCol w="3198861">
                  <a:extLst>
                    <a:ext uri="{9D8B030D-6E8A-4147-A177-3AD203B41FA5}">
                      <a16:colId xmlns:a16="http://schemas.microsoft.com/office/drawing/2014/main" val="1152090687"/>
                    </a:ext>
                  </a:extLst>
                </a:gridCol>
              </a:tblGrid>
              <a:tr h="1377359">
                <a:tc>
                  <a:txBody>
                    <a:bodyPr/>
                    <a:lstStyle/>
                    <a:p>
                      <a:br>
                        <a:rPr lang="en-GB" sz="1100" dirty="0">
                          <a:effectLst/>
                        </a:rPr>
                      </a:br>
                      <a:r>
                        <a:rPr lang="en-GB" sz="2000" dirty="0">
                          <a:effectLst/>
                        </a:rPr>
                        <a:t>Deaths from all causes, under 75 years, standardised mortality ratio</a:t>
                      </a:r>
                    </a:p>
                  </a:txBody>
                  <a:tcPr marL="18257" marR="18257" marT="12171" marB="12171">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8918794"/>
                  </a:ext>
                </a:extLst>
              </a:tr>
            </a:tbl>
          </a:graphicData>
        </a:graphic>
      </p:graphicFrame>
      <p:sp>
        <p:nvSpPr>
          <p:cNvPr id="4" name="Arrow: Left-Right 3">
            <a:extLst>
              <a:ext uri="{FF2B5EF4-FFF2-40B4-BE49-F238E27FC236}">
                <a16:creationId xmlns:a16="http://schemas.microsoft.com/office/drawing/2014/main" id="{6D7E44C0-D829-C56D-D187-80EDEF3DA033}"/>
              </a:ext>
            </a:extLst>
          </p:cNvPr>
          <p:cNvSpPr/>
          <p:nvPr/>
        </p:nvSpPr>
        <p:spPr>
          <a:xfrm>
            <a:off x="4599992" y="6260841"/>
            <a:ext cx="2444620" cy="29857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9F6BF56-90F5-DC5C-36DA-D0EE5F19364D}"/>
              </a:ext>
            </a:extLst>
          </p:cNvPr>
          <p:cNvSpPr txBox="1"/>
          <p:nvPr/>
        </p:nvSpPr>
        <p:spPr>
          <a:xfrm>
            <a:off x="2771192" y="6227816"/>
            <a:ext cx="1828800" cy="369332"/>
          </a:xfrm>
          <a:prstGeom prst="rect">
            <a:avLst/>
          </a:prstGeom>
          <a:noFill/>
        </p:spPr>
        <p:txBody>
          <a:bodyPr wrap="square" rtlCol="0">
            <a:spAutoFit/>
          </a:bodyPr>
          <a:lstStyle/>
          <a:p>
            <a:r>
              <a:rPr lang="en-GB" dirty="0"/>
              <a:t>More deprived</a:t>
            </a:r>
          </a:p>
        </p:txBody>
      </p:sp>
      <p:sp>
        <p:nvSpPr>
          <p:cNvPr id="10" name="TextBox 9">
            <a:extLst>
              <a:ext uri="{FF2B5EF4-FFF2-40B4-BE49-F238E27FC236}">
                <a16:creationId xmlns:a16="http://schemas.microsoft.com/office/drawing/2014/main" id="{58E72BEE-9895-EDBE-DDC9-D775881D72E9}"/>
              </a:ext>
            </a:extLst>
          </p:cNvPr>
          <p:cNvSpPr txBox="1"/>
          <p:nvPr/>
        </p:nvSpPr>
        <p:spPr>
          <a:xfrm>
            <a:off x="7179136" y="6225464"/>
            <a:ext cx="1828800" cy="369332"/>
          </a:xfrm>
          <a:prstGeom prst="rect">
            <a:avLst/>
          </a:prstGeom>
          <a:noFill/>
        </p:spPr>
        <p:txBody>
          <a:bodyPr wrap="square" rtlCol="0">
            <a:spAutoFit/>
          </a:bodyPr>
          <a:lstStyle/>
          <a:p>
            <a:r>
              <a:rPr lang="en-GB" dirty="0"/>
              <a:t>Less deprived</a:t>
            </a:r>
          </a:p>
        </p:txBody>
      </p:sp>
      <p:sp>
        <p:nvSpPr>
          <p:cNvPr id="13" name="Arrow: Left-Right 12">
            <a:extLst>
              <a:ext uri="{FF2B5EF4-FFF2-40B4-BE49-F238E27FC236}">
                <a16:creationId xmlns:a16="http://schemas.microsoft.com/office/drawing/2014/main" id="{54913A84-831E-3CD2-BBF8-909AB5FFA214}"/>
              </a:ext>
            </a:extLst>
          </p:cNvPr>
          <p:cNvSpPr/>
          <p:nvPr/>
        </p:nvSpPr>
        <p:spPr>
          <a:xfrm rot="5400000">
            <a:off x="943518" y="3254168"/>
            <a:ext cx="2953422" cy="29857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CA5B216-5E70-4899-7785-31A0895FFEF6}"/>
              </a:ext>
            </a:extLst>
          </p:cNvPr>
          <p:cNvSpPr txBox="1"/>
          <p:nvPr/>
        </p:nvSpPr>
        <p:spPr>
          <a:xfrm>
            <a:off x="1227957" y="1557413"/>
            <a:ext cx="1828800" cy="369332"/>
          </a:xfrm>
          <a:prstGeom prst="rect">
            <a:avLst/>
          </a:prstGeom>
          <a:noFill/>
        </p:spPr>
        <p:txBody>
          <a:bodyPr wrap="square" rtlCol="0">
            <a:spAutoFit/>
          </a:bodyPr>
          <a:lstStyle/>
          <a:p>
            <a:r>
              <a:rPr lang="en-GB" dirty="0"/>
              <a:t>More deaths</a:t>
            </a:r>
          </a:p>
        </p:txBody>
      </p:sp>
      <p:sp>
        <p:nvSpPr>
          <p:cNvPr id="15" name="TextBox 14">
            <a:extLst>
              <a:ext uri="{FF2B5EF4-FFF2-40B4-BE49-F238E27FC236}">
                <a16:creationId xmlns:a16="http://schemas.microsoft.com/office/drawing/2014/main" id="{AEB0C49B-CDD4-AF43-29A6-D844906FA608}"/>
              </a:ext>
            </a:extLst>
          </p:cNvPr>
          <p:cNvSpPr txBox="1"/>
          <p:nvPr/>
        </p:nvSpPr>
        <p:spPr>
          <a:xfrm>
            <a:off x="1239673" y="4959944"/>
            <a:ext cx="1828800" cy="369332"/>
          </a:xfrm>
          <a:prstGeom prst="rect">
            <a:avLst/>
          </a:prstGeom>
          <a:noFill/>
        </p:spPr>
        <p:txBody>
          <a:bodyPr wrap="square" rtlCol="0">
            <a:spAutoFit/>
          </a:bodyPr>
          <a:lstStyle/>
          <a:p>
            <a:r>
              <a:rPr lang="en-GB" dirty="0"/>
              <a:t>Less deaths</a:t>
            </a:r>
          </a:p>
        </p:txBody>
      </p:sp>
    </p:spTree>
    <p:extLst>
      <p:ext uri="{BB962C8B-B14F-4D97-AF65-F5344CB8AC3E}">
        <p14:creationId xmlns:p14="http://schemas.microsoft.com/office/powerpoint/2010/main" val="1887004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1815-1BA7-9403-10EC-13888D62F171}"/>
              </a:ext>
            </a:extLst>
          </p:cNvPr>
          <p:cNvSpPr>
            <a:spLocks noGrp="1"/>
          </p:cNvSpPr>
          <p:nvPr>
            <p:ph type="title"/>
          </p:nvPr>
        </p:nvSpPr>
        <p:spPr/>
        <p:txBody>
          <a:bodyPr/>
          <a:lstStyle/>
          <a:p>
            <a:r>
              <a:rPr lang="en-GB" dirty="0"/>
              <a:t>Where you live makes a difference.</a:t>
            </a:r>
          </a:p>
        </p:txBody>
      </p:sp>
      <p:sp>
        <p:nvSpPr>
          <p:cNvPr id="3" name="Content Placeholder 2">
            <a:extLst>
              <a:ext uri="{FF2B5EF4-FFF2-40B4-BE49-F238E27FC236}">
                <a16:creationId xmlns:a16="http://schemas.microsoft.com/office/drawing/2014/main" id="{F22499BD-C0CF-B841-47B3-064AC1106425}"/>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DEE51C53-553C-DC5B-B83F-2A5C168240F0}"/>
              </a:ext>
            </a:extLst>
          </p:cNvPr>
          <p:cNvSpPr>
            <a:spLocks noGrp="1"/>
          </p:cNvSpPr>
          <p:nvPr>
            <p:ph type="sldNum" sz="quarter" idx="12"/>
          </p:nvPr>
        </p:nvSpPr>
        <p:spPr/>
        <p:txBody>
          <a:bodyPr/>
          <a:lstStyle/>
          <a:p>
            <a:fld id="{507B77E4-D16E-4E80-BECE-B10ACE50DA11}" type="slidenum">
              <a:rPr lang="en-GB" smtClean="0"/>
              <a:pPr/>
              <a:t>4</a:t>
            </a:fld>
            <a:endParaRPr lang="en-GB" dirty="0"/>
          </a:p>
        </p:txBody>
      </p:sp>
      <p:pic>
        <p:nvPicPr>
          <p:cNvPr id="5" name="Picture 4">
            <a:extLst>
              <a:ext uri="{FF2B5EF4-FFF2-40B4-BE49-F238E27FC236}">
                <a16:creationId xmlns:a16="http://schemas.microsoft.com/office/drawing/2014/main" id="{2FE6BA8C-0BDE-A135-30A7-7B866EF8837C}"/>
              </a:ext>
            </a:extLst>
          </p:cNvPr>
          <p:cNvPicPr>
            <a:picLocks noChangeAspect="1"/>
          </p:cNvPicPr>
          <p:nvPr/>
        </p:nvPicPr>
        <p:blipFill>
          <a:blip r:embed="rId3"/>
          <a:stretch>
            <a:fillRect/>
          </a:stretch>
        </p:blipFill>
        <p:spPr>
          <a:xfrm>
            <a:off x="838200" y="1385806"/>
            <a:ext cx="10582469" cy="5107069"/>
          </a:xfrm>
          <a:prstGeom prst="rect">
            <a:avLst/>
          </a:prstGeom>
        </p:spPr>
      </p:pic>
    </p:spTree>
    <p:extLst>
      <p:ext uri="{BB962C8B-B14F-4D97-AF65-F5344CB8AC3E}">
        <p14:creationId xmlns:p14="http://schemas.microsoft.com/office/powerpoint/2010/main" val="2531568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2546-E973-48B5-9FA8-EC6D418B4515}"/>
              </a:ext>
            </a:extLst>
          </p:cNvPr>
          <p:cNvSpPr>
            <a:spLocks noGrp="1"/>
          </p:cNvSpPr>
          <p:nvPr>
            <p:ph type="title"/>
          </p:nvPr>
        </p:nvSpPr>
        <p:spPr>
          <a:xfrm>
            <a:off x="770462" y="279987"/>
            <a:ext cx="8551623" cy="1004283"/>
          </a:xfrm>
        </p:spPr>
        <p:txBody>
          <a:bodyPr>
            <a:normAutofit/>
          </a:bodyPr>
          <a:lstStyle/>
          <a:p>
            <a:r>
              <a:rPr lang="en-US" sz="2100" dirty="0">
                <a:solidFill>
                  <a:schemeClr val="accent5">
                    <a:lumMod val="75000"/>
                  </a:schemeClr>
                </a:solidFill>
              </a:rPr>
              <a:t>Lancashire &amp; South Cumbria </a:t>
            </a:r>
            <a:r>
              <a:rPr lang="en-GB" sz="2100" dirty="0">
                <a:solidFill>
                  <a:schemeClr val="accent5">
                    <a:lumMod val="75000"/>
                  </a:schemeClr>
                </a:solidFill>
              </a:rPr>
              <a:t>Disease prevalence by deprivation decile</a:t>
            </a:r>
          </a:p>
        </p:txBody>
      </p:sp>
      <p:pic>
        <p:nvPicPr>
          <p:cNvPr id="9" name="Picture 8">
            <a:extLst>
              <a:ext uri="{FF2B5EF4-FFF2-40B4-BE49-F238E27FC236}">
                <a16:creationId xmlns:a16="http://schemas.microsoft.com/office/drawing/2014/main" id="{0F6BE65F-C7A8-4EE6-85F4-E15EE38009D7}"/>
              </a:ext>
            </a:extLst>
          </p:cNvPr>
          <p:cNvPicPr>
            <a:picLocks noChangeAspect="1"/>
          </p:cNvPicPr>
          <p:nvPr/>
        </p:nvPicPr>
        <p:blipFill rotWithShape="1">
          <a:blip r:embed="rId3"/>
          <a:srcRect t="7075" b="7755"/>
          <a:stretch/>
        </p:blipFill>
        <p:spPr>
          <a:xfrm>
            <a:off x="2241044" y="1376992"/>
            <a:ext cx="6800313" cy="4831689"/>
          </a:xfrm>
          <a:prstGeom prst="rect">
            <a:avLst/>
          </a:prstGeom>
        </p:spPr>
      </p:pic>
      <p:sp>
        <p:nvSpPr>
          <p:cNvPr id="3" name="TextBox 2">
            <a:extLst>
              <a:ext uri="{FF2B5EF4-FFF2-40B4-BE49-F238E27FC236}">
                <a16:creationId xmlns:a16="http://schemas.microsoft.com/office/drawing/2014/main" id="{DF785684-3FD3-BB17-2E15-00BCAD238D9A}"/>
              </a:ext>
            </a:extLst>
          </p:cNvPr>
          <p:cNvSpPr txBox="1"/>
          <p:nvPr/>
        </p:nvSpPr>
        <p:spPr>
          <a:xfrm>
            <a:off x="2922113" y="6208681"/>
            <a:ext cx="1828800" cy="369332"/>
          </a:xfrm>
          <a:prstGeom prst="rect">
            <a:avLst/>
          </a:prstGeom>
          <a:noFill/>
        </p:spPr>
        <p:txBody>
          <a:bodyPr wrap="square" rtlCol="0">
            <a:spAutoFit/>
          </a:bodyPr>
          <a:lstStyle/>
          <a:p>
            <a:r>
              <a:rPr lang="en-GB" dirty="0"/>
              <a:t>Respiratory</a:t>
            </a:r>
          </a:p>
        </p:txBody>
      </p:sp>
      <p:sp>
        <p:nvSpPr>
          <p:cNvPr id="4" name="TextBox 3">
            <a:extLst>
              <a:ext uri="{FF2B5EF4-FFF2-40B4-BE49-F238E27FC236}">
                <a16:creationId xmlns:a16="http://schemas.microsoft.com/office/drawing/2014/main" id="{23A711AC-1613-0FB9-43B6-73C450E15BBF}"/>
              </a:ext>
            </a:extLst>
          </p:cNvPr>
          <p:cNvSpPr txBox="1"/>
          <p:nvPr/>
        </p:nvSpPr>
        <p:spPr>
          <a:xfrm>
            <a:off x="4894436" y="6208681"/>
            <a:ext cx="1828800" cy="369332"/>
          </a:xfrm>
          <a:prstGeom prst="rect">
            <a:avLst/>
          </a:prstGeom>
          <a:noFill/>
        </p:spPr>
        <p:txBody>
          <a:bodyPr wrap="square" rtlCol="0">
            <a:spAutoFit/>
          </a:bodyPr>
          <a:lstStyle/>
          <a:p>
            <a:r>
              <a:rPr lang="en-GB" dirty="0"/>
              <a:t>Cardiovascular</a:t>
            </a:r>
          </a:p>
        </p:txBody>
      </p:sp>
      <p:sp>
        <p:nvSpPr>
          <p:cNvPr id="5" name="TextBox 4">
            <a:extLst>
              <a:ext uri="{FF2B5EF4-FFF2-40B4-BE49-F238E27FC236}">
                <a16:creationId xmlns:a16="http://schemas.microsoft.com/office/drawing/2014/main" id="{198C11F8-4056-4C38-06D6-81714140DD22}"/>
              </a:ext>
            </a:extLst>
          </p:cNvPr>
          <p:cNvSpPr txBox="1"/>
          <p:nvPr/>
        </p:nvSpPr>
        <p:spPr>
          <a:xfrm>
            <a:off x="7212557" y="6208681"/>
            <a:ext cx="1828800" cy="369332"/>
          </a:xfrm>
          <a:prstGeom prst="rect">
            <a:avLst/>
          </a:prstGeom>
          <a:noFill/>
        </p:spPr>
        <p:txBody>
          <a:bodyPr wrap="square" rtlCol="0">
            <a:spAutoFit/>
          </a:bodyPr>
          <a:lstStyle/>
          <a:p>
            <a:r>
              <a:rPr lang="en-GB" dirty="0"/>
              <a:t>Mental Health</a:t>
            </a:r>
          </a:p>
        </p:txBody>
      </p:sp>
      <p:sp>
        <p:nvSpPr>
          <p:cNvPr id="6" name="Arrow: Left-Right 5">
            <a:extLst>
              <a:ext uri="{FF2B5EF4-FFF2-40B4-BE49-F238E27FC236}">
                <a16:creationId xmlns:a16="http://schemas.microsoft.com/office/drawing/2014/main" id="{B1B84A57-B00C-BCA7-7014-582CC513CB55}"/>
              </a:ext>
            </a:extLst>
          </p:cNvPr>
          <p:cNvSpPr/>
          <p:nvPr/>
        </p:nvSpPr>
        <p:spPr>
          <a:xfrm rot="5400000">
            <a:off x="126772" y="3405088"/>
            <a:ext cx="2953422" cy="29857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E32D49A-D725-B38F-B0F2-F16B4F1B018B}"/>
              </a:ext>
            </a:extLst>
          </p:cNvPr>
          <p:cNvSpPr txBox="1"/>
          <p:nvPr/>
        </p:nvSpPr>
        <p:spPr>
          <a:xfrm>
            <a:off x="689083" y="5296342"/>
            <a:ext cx="1828800" cy="369332"/>
          </a:xfrm>
          <a:prstGeom prst="rect">
            <a:avLst/>
          </a:prstGeom>
          <a:noFill/>
        </p:spPr>
        <p:txBody>
          <a:bodyPr wrap="square" rtlCol="0">
            <a:spAutoFit/>
          </a:bodyPr>
          <a:lstStyle/>
          <a:p>
            <a:r>
              <a:rPr lang="en-GB" dirty="0"/>
              <a:t>More deprived</a:t>
            </a:r>
          </a:p>
        </p:txBody>
      </p:sp>
      <p:sp>
        <p:nvSpPr>
          <p:cNvPr id="8" name="TextBox 7">
            <a:extLst>
              <a:ext uri="{FF2B5EF4-FFF2-40B4-BE49-F238E27FC236}">
                <a16:creationId xmlns:a16="http://schemas.microsoft.com/office/drawing/2014/main" id="{3EDE4433-7ADA-94B2-02BC-1CF978F858F7}"/>
              </a:ext>
            </a:extLst>
          </p:cNvPr>
          <p:cNvSpPr txBox="1"/>
          <p:nvPr/>
        </p:nvSpPr>
        <p:spPr>
          <a:xfrm>
            <a:off x="770462" y="1443081"/>
            <a:ext cx="1828800" cy="369332"/>
          </a:xfrm>
          <a:prstGeom prst="rect">
            <a:avLst/>
          </a:prstGeom>
          <a:noFill/>
        </p:spPr>
        <p:txBody>
          <a:bodyPr wrap="square" rtlCol="0">
            <a:spAutoFit/>
          </a:bodyPr>
          <a:lstStyle/>
          <a:p>
            <a:r>
              <a:rPr lang="en-GB" dirty="0"/>
              <a:t>Less deprived</a:t>
            </a:r>
          </a:p>
        </p:txBody>
      </p:sp>
    </p:spTree>
    <p:extLst>
      <p:ext uri="{BB962C8B-B14F-4D97-AF65-F5344CB8AC3E}">
        <p14:creationId xmlns:p14="http://schemas.microsoft.com/office/powerpoint/2010/main" val="3151472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6C79-446E-190E-7CA1-039E27507B73}"/>
              </a:ext>
            </a:extLst>
          </p:cNvPr>
          <p:cNvSpPr>
            <a:spLocks noGrp="1"/>
          </p:cNvSpPr>
          <p:nvPr>
            <p:ph type="title"/>
          </p:nvPr>
        </p:nvSpPr>
        <p:spPr>
          <a:xfrm>
            <a:off x="838200" y="365126"/>
            <a:ext cx="9459897" cy="635000"/>
          </a:xfrm>
        </p:spPr>
        <p:txBody>
          <a:bodyPr>
            <a:normAutofit fontScale="90000"/>
          </a:bodyPr>
          <a:lstStyle/>
          <a:p>
            <a:r>
              <a:rPr lang="en-GB" dirty="0"/>
              <a:t>How many have 3 or more Long term Conditions?</a:t>
            </a:r>
          </a:p>
        </p:txBody>
      </p:sp>
      <p:pic>
        <p:nvPicPr>
          <p:cNvPr id="6" name="Picture 5">
            <a:extLst>
              <a:ext uri="{FF2B5EF4-FFF2-40B4-BE49-F238E27FC236}">
                <a16:creationId xmlns:a16="http://schemas.microsoft.com/office/drawing/2014/main" id="{8CA70D93-CA17-5997-FA6D-797FF7A3D57E}"/>
              </a:ext>
            </a:extLst>
          </p:cNvPr>
          <p:cNvPicPr>
            <a:picLocks noChangeAspect="1"/>
          </p:cNvPicPr>
          <p:nvPr/>
        </p:nvPicPr>
        <p:blipFill rotWithShape="1">
          <a:blip r:embed="rId3"/>
          <a:srcRect b="1904"/>
          <a:stretch/>
        </p:blipFill>
        <p:spPr>
          <a:xfrm>
            <a:off x="1864311" y="1057222"/>
            <a:ext cx="7856737" cy="5614342"/>
          </a:xfrm>
          <a:prstGeom prst="rect">
            <a:avLst/>
          </a:prstGeom>
        </p:spPr>
      </p:pic>
    </p:spTree>
    <p:extLst>
      <p:ext uri="{BB962C8B-B14F-4D97-AF65-F5344CB8AC3E}">
        <p14:creationId xmlns:p14="http://schemas.microsoft.com/office/powerpoint/2010/main" val="1779983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6C79-446E-190E-7CA1-039E27507B73}"/>
              </a:ext>
            </a:extLst>
          </p:cNvPr>
          <p:cNvSpPr>
            <a:spLocks noGrp="1"/>
          </p:cNvSpPr>
          <p:nvPr>
            <p:ph type="title"/>
          </p:nvPr>
        </p:nvSpPr>
        <p:spPr>
          <a:xfrm>
            <a:off x="838200" y="365126"/>
            <a:ext cx="10515600" cy="635000"/>
          </a:xfrm>
        </p:spPr>
        <p:txBody>
          <a:bodyPr>
            <a:normAutofit/>
          </a:bodyPr>
          <a:lstStyle/>
          <a:p>
            <a:r>
              <a:rPr lang="en-GB" dirty="0"/>
              <a:t>What are those Long Term Conditions?</a:t>
            </a:r>
          </a:p>
        </p:txBody>
      </p:sp>
      <p:pic>
        <p:nvPicPr>
          <p:cNvPr id="12" name="Picture 11">
            <a:extLst>
              <a:ext uri="{FF2B5EF4-FFF2-40B4-BE49-F238E27FC236}">
                <a16:creationId xmlns:a16="http://schemas.microsoft.com/office/drawing/2014/main" id="{BCC3E492-64C9-1A2C-B15F-7EEB36AADAB0}"/>
              </a:ext>
            </a:extLst>
          </p:cNvPr>
          <p:cNvPicPr>
            <a:picLocks noChangeAspect="1"/>
          </p:cNvPicPr>
          <p:nvPr/>
        </p:nvPicPr>
        <p:blipFill>
          <a:blip r:embed="rId3"/>
          <a:stretch>
            <a:fillRect/>
          </a:stretch>
        </p:blipFill>
        <p:spPr>
          <a:xfrm>
            <a:off x="1651751" y="1503829"/>
            <a:ext cx="8655224" cy="5177850"/>
          </a:xfrm>
          <a:prstGeom prst="rect">
            <a:avLst/>
          </a:prstGeom>
        </p:spPr>
      </p:pic>
    </p:spTree>
    <p:extLst>
      <p:ext uri="{BB962C8B-B14F-4D97-AF65-F5344CB8AC3E}">
        <p14:creationId xmlns:p14="http://schemas.microsoft.com/office/powerpoint/2010/main" val="2577861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A25163-B21D-9DF7-3AEC-1B7385B49AA2}"/>
              </a:ext>
            </a:extLst>
          </p:cNvPr>
          <p:cNvSpPr>
            <a:spLocks noGrp="1"/>
          </p:cNvSpPr>
          <p:nvPr>
            <p:ph type="sldNum" sz="quarter" idx="12"/>
          </p:nvPr>
        </p:nvSpPr>
        <p:spPr/>
        <p:txBody>
          <a:bodyPr/>
          <a:lstStyle/>
          <a:p>
            <a:fld id="{507B77E4-D16E-4E80-BECE-B10ACE50DA11}" type="slidenum">
              <a:rPr lang="en-GB" smtClean="0"/>
              <a:t>8</a:t>
            </a:fld>
            <a:endParaRPr lang="en-GB" dirty="0"/>
          </a:p>
        </p:txBody>
      </p:sp>
      <p:pic>
        <p:nvPicPr>
          <p:cNvPr id="3" name="Content Placeholder 3" descr="Chart&#10;&#10;Description automatically generated">
            <a:extLst>
              <a:ext uri="{FF2B5EF4-FFF2-40B4-BE49-F238E27FC236}">
                <a16:creationId xmlns:a16="http://schemas.microsoft.com/office/drawing/2014/main" id="{069DF5B2-EBB4-8AC5-831E-7A6DF333E0CA}"/>
              </a:ext>
            </a:extLst>
          </p:cNvPr>
          <p:cNvPicPr>
            <a:picLocks noChangeAspect="1"/>
          </p:cNvPicPr>
          <p:nvPr/>
        </p:nvPicPr>
        <p:blipFill>
          <a:blip r:embed="rId3"/>
          <a:stretch>
            <a:fillRect/>
          </a:stretch>
        </p:blipFill>
        <p:spPr>
          <a:xfrm>
            <a:off x="1940523" y="1509206"/>
            <a:ext cx="8310954" cy="4571024"/>
          </a:xfrm>
          <a:prstGeom prst="rect">
            <a:avLst/>
          </a:prstGeom>
        </p:spPr>
      </p:pic>
      <p:sp>
        <p:nvSpPr>
          <p:cNvPr id="4" name="TextBox 3">
            <a:extLst>
              <a:ext uri="{FF2B5EF4-FFF2-40B4-BE49-F238E27FC236}">
                <a16:creationId xmlns:a16="http://schemas.microsoft.com/office/drawing/2014/main" id="{5BED35EE-A156-3063-007F-0BED3D1DFD59}"/>
              </a:ext>
            </a:extLst>
          </p:cNvPr>
          <p:cNvSpPr txBox="1"/>
          <p:nvPr/>
        </p:nvSpPr>
        <p:spPr>
          <a:xfrm>
            <a:off x="1442719" y="507999"/>
            <a:ext cx="7133109" cy="646331"/>
          </a:xfrm>
          <a:prstGeom prst="rect">
            <a:avLst/>
          </a:prstGeom>
          <a:noFill/>
        </p:spPr>
        <p:txBody>
          <a:bodyPr wrap="square" rtlCol="0">
            <a:spAutoFit/>
          </a:bodyPr>
          <a:lstStyle/>
          <a:p>
            <a:r>
              <a:rPr lang="en-GB" sz="3600" dirty="0">
                <a:solidFill>
                  <a:srgbClr val="0072BC"/>
                </a:solidFill>
                <a:latin typeface="Arial" panose="020B0604020202020204"/>
                <a:ea typeface="+mj-ea"/>
                <a:cs typeface="+mj-cs"/>
              </a:rPr>
              <a:t>E</a:t>
            </a:r>
            <a:r>
              <a:rPr kumimoji="0" lang="en-GB" sz="3600" b="0" i="0" u="none" strike="noStrike" kern="1200" cap="none" spc="0" normalizeH="0" baseline="0" noProof="0" dirty="0" err="1">
                <a:ln>
                  <a:noFill/>
                </a:ln>
                <a:solidFill>
                  <a:srgbClr val="0072BC"/>
                </a:solidFill>
                <a:effectLst/>
                <a:uLnTx/>
                <a:uFillTx/>
                <a:latin typeface="Arial" panose="020B0604020202020204"/>
                <a:ea typeface="+mj-ea"/>
                <a:cs typeface="+mj-cs"/>
              </a:rPr>
              <a:t>mergency</a:t>
            </a:r>
            <a:r>
              <a:rPr kumimoji="0" lang="en-GB" sz="3600" b="0" i="0" u="none" strike="noStrike" kern="1200" cap="none" spc="0" normalizeH="0" baseline="0" noProof="0" dirty="0">
                <a:ln>
                  <a:noFill/>
                </a:ln>
                <a:solidFill>
                  <a:srgbClr val="0072BC"/>
                </a:solidFill>
                <a:effectLst/>
                <a:uLnTx/>
                <a:uFillTx/>
                <a:latin typeface="Arial" panose="020B0604020202020204"/>
                <a:ea typeface="+mj-ea"/>
                <a:cs typeface="+mj-cs"/>
              </a:rPr>
              <a:t> </a:t>
            </a:r>
            <a:r>
              <a:rPr lang="en-GB" sz="3600" dirty="0">
                <a:solidFill>
                  <a:srgbClr val="0072BC"/>
                </a:solidFill>
                <a:latin typeface="Arial" panose="020B0604020202020204"/>
                <a:ea typeface="+mj-ea"/>
                <a:cs typeface="+mj-cs"/>
              </a:rPr>
              <a:t>Admissions</a:t>
            </a:r>
            <a:r>
              <a:rPr kumimoji="0" lang="en-GB" sz="3600" b="0" i="0" u="none" strike="noStrike" kern="1200" cap="none" spc="0" normalizeH="0" baseline="0" noProof="0" dirty="0">
                <a:ln>
                  <a:noFill/>
                </a:ln>
                <a:solidFill>
                  <a:srgbClr val="0072BC"/>
                </a:solidFill>
                <a:effectLst/>
                <a:uLnTx/>
                <a:uFillTx/>
                <a:latin typeface="Arial" panose="020B0604020202020204"/>
                <a:ea typeface="+mj-ea"/>
                <a:cs typeface="+mj-cs"/>
              </a:rPr>
              <a:t> </a:t>
            </a:r>
            <a:endParaRPr lang="en-GB" dirty="0"/>
          </a:p>
        </p:txBody>
      </p:sp>
      <p:sp>
        <p:nvSpPr>
          <p:cNvPr id="5" name="Arrow: Left-Right 4">
            <a:extLst>
              <a:ext uri="{FF2B5EF4-FFF2-40B4-BE49-F238E27FC236}">
                <a16:creationId xmlns:a16="http://schemas.microsoft.com/office/drawing/2014/main" id="{A879189C-E867-B5CC-A237-90CE2FB57E5A}"/>
              </a:ext>
            </a:extLst>
          </p:cNvPr>
          <p:cNvSpPr/>
          <p:nvPr/>
        </p:nvSpPr>
        <p:spPr>
          <a:xfrm>
            <a:off x="4599992" y="6260841"/>
            <a:ext cx="3609288" cy="29857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97B187F-8FF1-4A4A-C130-BD0350E30D40}"/>
              </a:ext>
            </a:extLst>
          </p:cNvPr>
          <p:cNvSpPr txBox="1"/>
          <p:nvPr/>
        </p:nvSpPr>
        <p:spPr>
          <a:xfrm>
            <a:off x="2771192" y="6227816"/>
            <a:ext cx="1828800" cy="369332"/>
          </a:xfrm>
          <a:prstGeom prst="rect">
            <a:avLst/>
          </a:prstGeom>
          <a:noFill/>
        </p:spPr>
        <p:txBody>
          <a:bodyPr wrap="square" rtlCol="0">
            <a:spAutoFit/>
          </a:bodyPr>
          <a:lstStyle/>
          <a:p>
            <a:r>
              <a:rPr lang="en-GB" dirty="0"/>
              <a:t>Less deprived</a:t>
            </a:r>
          </a:p>
        </p:txBody>
      </p:sp>
      <p:sp>
        <p:nvSpPr>
          <p:cNvPr id="7" name="TextBox 6">
            <a:extLst>
              <a:ext uri="{FF2B5EF4-FFF2-40B4-BE49-F238E27FC236}">
                <a16:creationId xmlns:a16="http://schemas.microsoft.com/office/drawing/2014/main" id="{DCEC335C-B704-90ED-0700-279820717AA5}"/>
              </a:ext>
            </a:extLst>
          </p:cNvPr>
          <p:cNvSpPr txBox="1"/>
          <p:nvPr/>
        </p:nvSpPr>
        <p:spPr>
          <a:xfrm>
            <a:off x="8343181" y="6227816"/>
            <a:ext cx="1828800" cy="369332"/>
          </a:xfrm>
          <a:prstGeom prst="rect">
            <a:avLst/>
          </a:prstGeom>
          <a:noFill/>
        </p:spPr>
        <p:txBody>
          <a:bodyPr wrap="square" rtlCol="0">
            <a:spAutoFit/>
          </a:bodyPr>
          <a:lstStyle/>
          <a:p>
            <a:r>
              <a:rPr lang="en-GB" dirty="0"/>
              <a:t>More deprived</a:t>
            </a:r>
          </a:p>
        </p:txBody>
      </p:sp>
      <p:sp>
        <p:nvSpPr>
          <p:cNvPr id="8" name="Arrow: Left-Right 7">
            <a:extLst>
              <a:ext uri="{FF2B5EF4-FFF2-40B4-BE49-F238E27FC236}">
                <a16:creationId xmlns:a16="http://schemas.microsoft.com/office/drawing/2014/main" id="{A01B914A-4C63-00D8-07C8-B94BD52D11EA}"/>
              </a:ext>
            </a:extLst>
          </p:cNvPr>
          <p:cNvSpPr/>
          <p:nvPr/>
        </p:nvSpPr>
        <p:spPr>
          <a:xfrm rot="5400000">
            <a:off x="171644" y="3892399"/>
            <a:ext cx="2383909" cy="29857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403D88C-6F05-6159-6EA1-A317C23B0DB5}"/>
              </a:ext>
            </a:extLst>
          </p:cNvPr>
          <p:cNvSpPr txBox="1"/>
          <p:nvPr/>
        </p:nvSpPr>
        <p:spPr>
          <a:xfrm>
            <a:off x="697057" y="2022792"/>
            <a:ext cx="1491325" cy="646331"/>
          </a:xfrm>
          <a:prstGeom prst="rect">
            <a:avLst/>
          </a:prstGeom>
          <a:noFill/>
        </p:spPr>
        <p:txBody>
          <a:bodyPr wrap="square" rtlCol="0">
            <a:spAutoFit/>
          </a:bodyPr>
          <a:lstStyle/>
          <a:p>
            <a:r>
              <a:rPr lang="en-GB" dirty="0"/>
              <a:t>More admissions</a:t>
            </a:r>
          </a:p>
        </p:txBody>
      </p:sp>
      <p:sp>
        <p:nvSpPr>
          <p:cNvPr id="10" name="TextBox 9">
            <a:extLst>
              <a:ext uri="{FF2B5EF4-FFF2-40B4-BE49-F238E27FC236}">
                <a16:creationId xmlns:a16="http://schemas.microsoft.com/office/drawing/2014/main" id="{97FBBD05-8B4D-2F2A-07E0-4EAE551C6BFD}"/>
              </a:ext>
            </a:extLst>
          </p:cNvPr>
          <p:cNvSpPr txBox="1"/>
          <p:nvPr/>
        </p:nvSpPr>
        <p:spPr>
          <a:xfrm>
            <a:off x="697056" y="5414254"/>
            <a:ext cx="1491325" cy="646331"/>
          </a:xfrm>
          <a:prstGeom prst="rect">
            <a:avLst/>
          </a:prstGeom>
          <a:noFill/>
        </p:spPr>
        <p:txBody>
          <a:bodyPr wrap="square" rtlCol="0">
            <a:spAutoFit/>
          </a:bodyPr>
          <a:lstStyle/>
          <a:p>
            <a:r>
              <a:rPr lang="en-GB" dirty="0"/>
              <a:t>Less admissions</a:t>
            </a:r>
          </a:p>
        </p:txBody>
      </p:sp>
    </p:spTree>
    <p:extLst>
      <p:ext uri="{BB962C8B-B14F-4D97-AF65-F5344CB8AC3E}">
        <p14:creationId xmlns:p14="http://schemas.microsoft.com/office/powerpoint/2010/main" val="336187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42CA-5E58-4B31-AC19-57B063E25B35}"/>
              </a:ext>
            </a:extLst>
          </p:cNvPr>
          <p:cNvSpPr>
            <a:spLocks noGrp="1"/>
          </p:cNvSpPr>
          <p:nvPr>
            <p:ph type="title"/>
          </p:nvPr>
        </p:nvSpPr>
        <p:spPr>
          <a:xfrm>
            <a:off x="894426" y="355991"/>
            <a:ext cx="9906000" cy="685800"/>
          </a:xfrm>
        </p:spPr>
        <p:txBody>
          <a:bodyPr anchor="t">
            <a:normAutofit/>
          </a:bodyPr>
          <a:lstStyle/>
          <a:p>
            <a:r>
              <a:rPr lang="en-GB" sz="4000" dirty="0"/>
              <a:t>Wealth = Health</a:t>
            </a:r>
          </a:p>
        </p:txBody>
      </p:sp>
      <p:sp>
        <p:nvSpPr>
          <p:cNvPr id="4" name="Slide Number Placeholder 3">
            <a:extLst>
              <a:ext uri="{FF2B5EF4-FFF2-40B4-BE49-F238E27FC236}">
                <a16:creationId xmlns:a16="http://schemas.microsoft.com/office/drawing/2014/main" id="{4699130B-EE32-4F4A-9301-E9583F4B85E6}"/>
              </a:ext>
            </a:extLst>
          </p:cNvPr>
          <p:cNvSpPr>
            <a:spLocks noGrp="1"/>
          </p:cNvSpPr>
          <p:nvPr>
            <p:ph type="sldNum" sz="quarter" idx="12"/>
          </p:nvPr>
        </p:nvSpPr>
        <p:spPr>
          <a:xfrm>
            <a:off x="11049000" y="6400800"/>
            <a:ext cx="685800" cy="457200"/>
          </a:xfrm>
        </p:spPr>
        <p:txBody>
          <a:bodyPr anchor="ctr">
            <a:normAutofit/>
          </a:bodyPr>
          <a:lstStyle/>
          <a:p>
            <a:pPr>
              <a:spcAft>
                <a:spcPts val="600"/>
              </a:spcAft>
            </a:pPr>
            <a:fld id="{507B77E4-D16E-4E80-BECE-B10ACE50DA11}" type="slidenum">
              <a:rPr lang="en-GB" sz="1000">
                <a:solidFill>
                  <a:srgbClr val="000000">
                    <a:alpha val="70000"/>
                  </a:srgbClr>
                </a:solidFill>
              </a:rPr>
              <a:pPr>
                <a:spcAft>
                  <a:spcPts val="600"/>
                </a:spcAft>
              </a:pPr>
              <a:t>9</a:t>
            </a:fld>
            <a:endParaRPr lang="en-GB" sz="1000">
              <a:solidFill>
                <a:srgbClr val="000000">
                  <a:alpha val="70000"/>
                </a:srgbClr>
              </a:solidFill>
            </a:endParaRPr>
          </a:p>
        </p:txBody>
      </p:sp>
      <p:graphicFrame>
        <p:nvGraphicFramePr>
          <p:cNvPr id="6" name="Content Placeholder 2">
            <a:extLst>
              <a:ext uri="{FF2B5EF4-FFF2-40B4-BE49-F238E27FC236}">
                <a16:creationId xmlns:a16="http://schemas.microsoft.com/office/drawing/2014/main" id="{9167582F-1943-E28F-710D-BE62F34DDC47}"/>
              </a:ext>
            </a:extLst>
          </p:cNvPr>
          <p:cNvGraphicFramePr>
            <a:graphicFrameLocks noGrp="1"/>
          </p:cNvGraphicFramePr>
          <p:nvPr>
            <p:ph idx="1"/>
            <p:extLst>
              <p:ext uri="{D42A27DB-BD31-4B8C-83A1-F6EECF244321}">
                <p14:modId xmlns:p14="http://schemas.microsoft.com/office/powerpoint/2010/main" val="3994107055"/>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0427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794</TotalTime>
  <Words>2304</Words>
  <Application>Microsoft Office PowerPoint</Application>
  <PresentationFormat>Widescreen</PresentationFormat>
  <Paragraphs>215</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Black</vt:lpstr>
      <vt:lpstr>Arial Nova</vt:lpstr>
      <vt:lpstr>Arial Nova Light</vt:lpstr>
      <vt:lpstr>Calibri</vt:lpstr>
      <vt:lpstr>Corbel</vt:lpstr>
      <vt:lpstr>Courier New</vt:lpstr>
      <vt:lpstr>Symbol</vt:lpstr>
      <vt:lpstr>Office Theme</vt:lpstr>
      <vt:lpstr>Accident &amp; Emergency and Health Inequalities </vt:lpstr>
      <vt:lpstr>Casualty (Officer)  Accident and Emergency  Emergency Department</vt:lpstr>
      <vt:lpstr>Lancashire &amp; South Cumbria Premature Mortality by ward and deprivation</vt:lpstr>
      <vt:lpstr>Where you live makes a difference.</vt:lpstr>
      <vt:lpstr>Lancashire &amp; South Cumbria Disease prevalence by deprivation decile</vt:lpstr>
      <vt:lpstr>How many have 3 or more Long term Conditions?</vt:lpstr>
      <vt:lpstr>What are those Long Term Conditions?</vt:lpstr>
      <vt:lpstr>PowerPoint Presentation</vt:lpstr>
      <vt:lpstr>Wealth = Health</vt:lpstr>
      <vt:lpstr>PowerPoint Presentation</vt:lpstr>
      <vt:lpstr>PowerPoint Presentation</vt:lpstr>
      <vt:lpstr>PowerPoint Presentation</vt:lpstr>
      <vt:lpstr>PowerPoint Presentation</vt:lpstr>
      <vt:lpstr>PowerPoint Presentation</vt:lpstr>
      <vt:lpstr>PowerPoint Presentation</vt:lpstr>
      <vt:lpstr>Focused Wards of interest Emergency admissions</vt:lpstr>
      <vt:lpstr>Diseases of interest Emergency admissions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BRITTON, Mark (NHS FYLDE AND WYRE CCG)</dc:creator>
  <cp:lastModifiedBy>Curran Andy (LTHTR)</cp:lastModifiedBy>
  <cp:revision>50</cp:revision>
  <cp:lastPrinted>2022-06-20T15:46:29Z</cp:lastPrinted>
  <dcterms:created xsi:type="dcterms:W3CDTF">2022-06-20T08:43:06Z</dcterms:created>
  <dcterms:modified xsi:type="dcterms:W3CDTF">2024-06-09T16:33:52Z</dcterms:modified>
</cp:coreProperties>
</file>