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2" r:id="rId5"/>
  </p:sldMasterIdLst>
  <p:notesMasterIdLst>
    <p:notesMasterId r:id="rId21"/>
  </p:notesMasterIdLst>
  <p:sldIdLst>
    <p:sldId id="396" r:id="rId6"/>
    <p:sldId id="269" r:id="rId7"/>
    <p:sldId id="406" r:id="rId8"/>
    <p:sldId id="405" r:id="rId9"/>
    <p:sldId id="380" r:id="rId10"/>
    <p:sldId id="272" r:id="rId11"/>
    <p:sldId id="398" r:id="rId12"/>
    <p:sldId id="401" r:id="rId13"/>
    <p:sldId id="393" r:id="rId14"/>
    <p:sldId id="389" r:id="rId15"/>
    <p:sldId id="402" r:id="rId16"/>
    <p:sldId id="408" r:id="rId17"/>
    <p:sldId id="409" r:id="rId18"/>
    <p:sldId id="410" r:id="rId19"/>
    <p:sldId id="411"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5"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A098"/>
    <a:srgbClr val="8DBF77"/>
    <a:srgbClr val="E6E6E6"/>
    <a:srgbClr val="146A64"/>
    <a:srgbClr val="3ADACF"/>
    <a:srgbClr val="75E5DD"/>
    <a:srgbClr val="9CECE6"/>
    <a:srgbClr val="89B8E3"/>
    <a:srgbClr val="9FC5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9" autoAdjust="0"/>
    <p:restoredTop sz="83425" autoAdjust="0"/>
  </p:normalViewPr>
  <p:slideViewPr>
    <p:cSldViewPr snapToGrid="0">
      <p:cViewPr varScale="1">
        <p:scale>
          <a:sx n="60" d="100"/>
          <a:sy n="60" d="100"/>
        </p:scale>
        <p:origin x="1056" y="78"/>
      </p:cViewPr>
      <p:guideLst>
        <p:guide pos="415"/>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gs" Target="tags/tag1.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C32E4-C028-491F-900D-1858B712AC8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C07FDB9-3F38-4C35-ACBF-8E2F323D8C97}">
      <dgm:prSet/>
      <dgm:spPr/>
      <dgm:t>
        <a:bodyPr/>
        <a:lstStyle/>
        <a:p>
          <a:pPr>
            <a:lnSpc>
              <a:spcPct val="100000"/>
            </a:lnSpc>
            <a:defRPr cap="all"/>
          </a:pPr>
          <a:r>
            <a:rPr lang="en-GB" dirty="0"/>
            <a:t>Create friendships</a:t>
          </a:r>
          <a:endParaRPr lang="en-US" dirty="0"/>
        </a:p>
      </dgm:t>
    </dgm:pt>
    <dgm:pt modelId="{863D8043-38AD-44AF-88AE-AF114F0E0512}" type="parTrans" cxnId="{207CD017-3F4D-4CB9-9E57-67AAB3AF50EA}">
      <dgm:prSet/>
      <dgm:spPr/>
      <dgm:t>
        <a:bodyPr/>
        <a:lstStyle/>
        <a:p>
          <a:endParaRPr lang="en-US"/>
        </a:p>
      </dgm:t>
    </dgm:pt>
    <dgm:pt modelId="{9E18688D-F798-489E-80B6-5BC03E441FCF}" type="sibTrans" cxnId="{207CD017-3F4D-4CB9-9E57-67AAB3AF50EA}">
      <dgm:prSet/>
      <dgm:spPr/>
      <dgm:t>
        <a:bodyPr/>
        <a:lstStyle/>
        <a:p>
          <a:endParaRPr lang="en-US"/>
        </a:p>
      </dgm:t>
    </dgm:pt>
    <dgm:pt modelId="{BD16AFBB-7DBC-4532-9294-89C5CD7CE0BA}">
      <dgm:prSet/>
      <dgm:spPr/>
      <dgm:t>
        <a:bodyPr/>
        <a:lstStyle/>
        <a:p>
          <a:pPr>
            <a:lnSpc>
              <a:spcPct val="100000"/>
            </a:lnSpc>
            <a:defRPr cap="all"/>
          </a:pPr>
          <a:r>
            <a:rPr lang="en-GB" dirty="0"/>
            <a:t>Volunteering &amp; Employment</a:t>
          </a:r>
          <a:endParaRPr lang="en-US" dirty="0"/>
        </a:p>
      </dgm:t>
    </dgm:pt>
    <dgm:pt modelId="{C4EECA29-08BA-42E5-BDC3-8350C536A074}" type="parTrans" cxnId="{6C4526C3-7CFC-4F67-88FF-1EEBECCEC322}">
      <dgm:prSet/>
      <dgm:spPr/>
      <dgm:t>
        <a:bodyPr/>
        <a:lstStyle/>
        <a:p>
          <a:endParaRPr lang="en-GB"/>
        </a:p>
      </dgm:t>
    </dgm:pt>
    <dgm:pt modelId="{EADB369D-B666-4E8E-8A4E-F3224C159FAF}" type="sibTrans" cxnId="{6C4526C3-7CFC-4F67-88FF-1EEBECCEC322}">
      <dgm:prSet/>
      <dgm:spPr/>
      <dgm:t>
        <a:bodyPr/>
        <a:lstStyle/>
        <a:p>
          <a:endParaRPr lang="en-GB"/>
        </a:p>
      </dgm:t>
    </dgm:pt>
    <dgm:pt modelId="{F1DD2458-12CA-45C4-893F-0149B022F591}">
      <dgm:prSet/>
      <dgm:spPr/>
      <dgm:t>
        <a:bodyPr/>
        <a:lstStyle/>
        <a:p>
          <a:pPr>
            <a:lnSpc>
              <a:spcPct val="100000"/>
            </a:lnSpc>
            <a:defRPr cap="all"/>
          </a:pPr>
          <a:r>
            <a:rPr lang="en-GB" dirty="0"/>
            <a:t>Change outlook in life</a:t>
          </a:r>
          <a:endParaRPr lang="en-US" dirty="0"/>
        </a:p>
      </dgm:t>
    </dgm:pt>
    <dgm:pt modelId="{DDC0043C-D1E4-4D08-82A8-1FF5BC83EB35}" type="parTrans" cxnId="{79141E02-A04F-4B9E-9B38-5A1DEC944006}">
      <dgm:prSet/>
      <dgm:spPr/>
      <dgm:t>
        <a:bodyPr/>
        <a:lstStyle/>
        <a:p>
          <a:endParaRPr lang="en-GB"/>
        </a:p>
      </dgm:t>
    </dgm:pt>
    <dgm:pt modelId="{15722BFF-98A6-4491-852D-EF41EDAF4FE7}" type="sibTrans" cxnId="{79141E02-A04F-4B9E-9B38-5A1DEC944006}">
      <dgm:prSet/>
      <dgm:spPr/>
      <dgm:t>
        <a:bodyPr/>
        <a:lstStyle/>
        <a:p>
          <a:endParaRPr lang="en-GB"/>
        </a:p>
      </dgm:t>
    </dgm:pt>
    <dgm:pt modelId="{D4193926-08F8-447E-AF57-E58A0A299032}">
      <dgm:prSet/>
      <dgm:spPr/>
      <dgm:t>
        <a:bodyPr/>
        <a:lstStyle/>
        <a:p>
          <a:pPr>
            <a:lnSpc>
              <a:spcPct val="100000"/>
            </a:lnSpc>
            <a:defRPr cap="all"/>
          </a:pPr>
          <a:r>
            <a:rPr lang="en-GB" dirty="0"/>
            <a:t>Give Hope </a:t>
          </a:r>
          <a:endParaRPr lang="en-US" dirty="0"/>
        </a:p>
      </dgm:t>
    </dgm:pt>
    <dgm:pt modelId="{BAD35CE7-5DF0-4D8E-B1C5-E555253A0117}" type="parTrans" cxnId="{581AB46B-C984-4B32-BCE3-D33FAD3F5A53}">
      <dgm:prSet/>
      <dgm:spPr/>
      <dgm:t>
        <a:bodyPr/>
        <a:lstStyle/>
        <a:p>
          <a:endParaRPr lang="en-GB"/>
        </a:p>
      </dgm:t>
    </dgm:pt>
    <dgm:pt modelId="{1071221A-EBD6-48B8-AEDA-E283F85AAFAC}" type="sibTrans" cxnId="{581AB46B-C984-4B32-BCE3-D33FAD3F5A53}">
      <dgm:prSet/>
      <dgm:spPr/>
      <dgm:t>
        <a:bodyPr/>
        <a:lstStyle/>
        <a:p>
          <a:endParaRPr lang="en-GB"/>
        </a:p>
      </dgm:t>
    </dgm:pt>
    <dgm:pt modelId="{199276CF-48EB-4B17-9D8E-3A64B7D1EBE7}" type="pres">
      <dgm:prSet presAssocID="{F61C32E4-C028-491F-900D-1858B712AC84}" presName="root" presStyleCnt="0">
        <dgm:presLayoutVars>
          <dgm:dir/>
          <dgm:resizeHandles val="exact"/>
        </dgm:presLayoutVars>
      </dgm:prSet>
      <dgm:spPr/>
    </dgm:pt>
    <dgm:pt modelId="{ACEF2D01-0818-4655-B9AF-C4F9E44BA7CC}" type="pres">
      <dgm:prSet presAssocID="{0C07FDB9-3F38-4C35-ACBF-8E2F323D8C97}" presName="compNode" presStyleCnt="0"/>
      <dgm:spPr/>
    </dgm:pt>
    <dgm:pt modelId="{44B4EEB4-6C11-4C4D-822A-8B3C4BABB449}" type="pres">
      <dgm:prSet presAssocID="{0C07FDB9-3F38-4C35-ACBF-8E2F323D8C97}" presName="iconBgRect" presStyleLbl="bgShp" presStyleIdx="0" presStyleCnt="4"/>
      <dgm:spPr/>
    </dgm:pt>
    <dgm:pt modelId="{1E14D2A0-FC94-46C7-B865-E3B139F526A5}" type="pres">
      <dgm:prSet presAssocID="{0C07FDB9-3F38-4C35-ACBF-8E2F323D8C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F8838AAF-2B3F-44A0-8BDD-8FC645E714BB}" type="pres">
      <dgm:prSet presAssocID="{0C07FDB9-3F38-4C35-ACBF-8E2F323D8C97}" presName="spaceRect" presStyleCnt="0"/>
      <dgm:spPr/>
    </dgm:pt>
    <dgm:pt modelId="{98B8EC73-550A-4472-A81C-F6D8FF1C9A65}" type="pres">
      <dgm:prSet presAssocID="{0C07FDB9-3F38-4C35-ACBF-8E2F323D8C97}" presName="textRect" presStyleLbl="revTx" presStyleIdx="0" presStyleCnt="4">
        <dgm:presLayoutVars>
          <dgm:chMax val="1"/>
          <dgm:chPref val="1"/>
        </dgm:presLayoutVars>
      </dgm:prSet>
      <dgm:spPr/>
    </dgm:pt>
    <dgm:pt modelId="{BD95D068-611F-4D88-94E9-7482252F402D}" type="pres">
      <dgm:prSet presAssocID="{9E18688D-F798-489E-80B6-5BC03E441FCF}" presName="sibTrans" presStyleCnt="0"/>
      <dgm:spPr/>
    </dgm:pt>
    <dgm:pt modelId="{8143066E-20BE-44EA-8F83-B8C9022BA34A}" type="pres">
      <dgm:prSet presAssocID="{BD16AFBB-7DBC-4532-9294-89C5CD7CE0BA}" presName="compNode" presStyleCnt="0"/>
      <dgm:spPr/>
    </dgm:pt>
    <dgm:pt modelId="{DB6E99F1-A2E6-409A-991D-C237CE1B9993}" type="pres">
      <dgm:prSet presAssocID="{BD16AFBB-7DBC-4532-9294-89C5CD7CE0BA}" presName="iconBgRect" presStyleLbl="bgShp" presStyleIdx="1" presStyleCnt="4"/>
      <dgm:spPr/>
    </dgm:pt>
    <dgm:pt modelId="{A3DB504D-0316-47E4-A74B-C3588CCAFD8A}" type="pres">
      <dgm:prSet presAssocID="{BD16AFBB-7DBC-4532-9294-89C5CD7CE0B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Office Worker"/>
        </a:ext>
      </dgm:extLst>
    </dgm:pt>
    <dgm:pt modelId="{4F90E32D-70BA-4DAD-9819-3685469F723C}" type="pres">
      <dgm:prSet presAssocID="{BD16AFBB-7DBC-4532-9294-89C5CD7CE0BA}" presName="spaceRect" presStyleCnt="0"/>
      <dgm:spPr/>
    </dgm:pt>
    <dgm:pt modelId="{F2093C92-A032-4D28-9207-E76BF4928218}" type="pres">
      <dgm:prSet presAssocID="{BD16AFBB-7DBC-4532-9294-89C5CD7CE0BA}" presName="textRect" presStyleLbl="revTx" presStyleIdx="1" presStyleCnt="4">
        <dgm:presLayoutVars>
          <dgm:chMax val="1"/>
          <dgm:chPref val="1"/>
        </dgm:presLayoutVars>
      </dgm:prSet>
      <dgm:spPr/>
    </dgm:pt>
    <dgm:pt modelId="{E94BB0A4-6E1D-431E-998A-04F87F044304}" type="pres">
      <dgm:prSet presAssocID="{EADB369D-B666-4E8E-8A4E-F3224C159FAF}" presName="sibTrans" presStyleCnt="0"/>
      <dgm:spPr/>
    </dgm:pt>
    <dgm:pt modelId="{2D137BFA-C39F-4F6C-8459-FE20422A46FA}" type="pres">
      <dgm:prSet presAssocID="{F1DD2458-12CA-45C4-893F-0149B022F591}" presName="compNode" presStyleCnt="0"/>
      <dgm:spPr/>
    </dgm:pt>
    <dgm:pt modelId="{51F20F77-455C-492B-9739-0BD275E48FDD}" type="pres">
      <dgm:prSet presAssocID="{F1DD2458-12CA-45C4-893F-0149B022F591}" presName="iconBgRect" presStyleLbl="bgShp" presStyleIdx="2" presStyleCnt="4"/>
      <dgm:spPr/>
    </dgm:pt>
    <dgm:pt modelId="{A738B28D-11B3-4C36-B097-12FA008E3832}" type="pres">
      <dgm:prSet presAssocID="{F1DD2458-12CA-45C4-893F-0149B022F59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F3CCFC7D-E17F-4B40-BFA2-088695E3D78C}" type="pres">
      <dgm:prSet presAssocID="{F1DD2458-12CA-45C4-893F-0149B022F591}" presName="spaceRect" presStyleCnt="0"/>
      <dgm:spPr/>
    </dgm:pt>
    <dgm:pt modelId="{6D452420-7727-46E0-9266-6C0C13DBD735}" type="pres">
      <dgm:prSet presAssocID="{F1DD2458-12CA-45C4-893F-0149B022F591}" presName="textRect" presStyleLbl="revTx" presStyleIdx="2" presStyleCnt="4">
        <dgm:presLayoutVars>
          <dgm:chMax val="1"/>
          <dgm:chPref val="1"/>
        </dgm:presLayoutVars>
      </dgm:prSet>
      <dgm:spPr/>
    </dgm:pt>
    <dgm:pt modelId="{5D365394-54EC-47EA-A760-C490ECF4FCFE}" type="pres">
      <dgm:prSet presAssocID="{15722BFF-98A6-4491-852D-EF41EDAF4FE7}" presName="sibTrans" presStyleCnt="0"/>
      <dgm:spPr/>
    </dgm:pt>
    <dgm:pt modelId="{FF66D454-1F9E-41A1-8CAF-3C32A0E1E678}" type="pres">
      <dgm:prSet presAssocID="{D4193926-08F8-447E-AF57-E58A0A299032}" presName="compNode" presStyleCnt="0"/>
      <dgm:spPr/>
    </dgm:pt>
    <dgm:pt modelId="{251331C7-B532-4312-81B7-C2ABB0F50E4E}" type="pres">
      <dgm:prSet presAssocID="{D4193926-08F8-447E-AF57-E58A0A299032}" presName="iconBgRect" presStyleLbl="bgShp" presStyleIdx="3" presStyleCnt="4"/>
      <dgm:spPr/>
    </dgm:pt>
    <dgm:pt modelId="{FAEFB795-97B6-4170-A8E6-90A0D2861D92}" type="pres">
      <dgm:prSet presAssocID="{D4193926-08F8-447E-AF57-E58A0A29903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iling Face with No Fill"/>
        </a:ext>
      </dgm:extLst>
    </dgm:pt>
    <dgm:pt modelId="{EE65FA7F-D842-4372-A0E4-68E5BEF14B56}" type="pres">
      <dgm:prSet presAssocID="{D4193926-08F8-447E-AF57-E58A0A299032}" presName="spaceRect" presStyleCnt="0"/>
      <dgm:spPr/>
    </dgm:pt>
    <dgm:pt modelId="{95E7D35C-E6CE-4E42-9B1E-89AF01ED8E3F}" type="pres">
      <dgm:prSet presAssocID="{D4193926-08F8-447E-AF57-E58A0A299032}" presName="textRect" presStyleLbl="revTx" presStyleIdx="3" presStyleCnt="4">
        <dgm:presLayoutVars>
          <dgm:chMax val="1"/>
          <dgm:chPref val="1"/>
        </dgm:presLayoutVars>
      </dgm:prSet>
      <dgm:spPr/>
    </dgm:pt>
  </dgm:ptLst>
  <dgm:cxnLst>
    <dgm:cxn modelId="{79141E02-A04F-4B9E-9B38-5A1DEC944006}" srcId="{F61C32E4-C028-491F-900D-1858B712AC84}" destId="{F1DD2458-12CA-45C4-893F-0149B022F591}" srcOrd="2" destOrd="0" parTransId="{DDC0043C-D1E4-4D08-82A8-1FF5BC83EB35}" sibTransId="{15722BFF-98A6-4491-852D-EF41EDAF4FE7}"/>
    <dgm:cxn modelId="{207CD017-3F4D-4CB9-9E57-67AAB3AF50EA}" srcId="{F61C32E4-C028-491F-900D-1858B712AC84}" destId="{0C07FDB9-3F38-4C35-ACBF-8E2F323D8C97}" srcOrd="0" destOrd="0" parTransId="{863D8043-38AD-44AF-88AE-AF114F0E0512}" sibTransId="{9E18688D-F798-489E-80B6-5BC03E441FCF}"/>
    <dgm:cxn modelId="{50947F20-1DCA-4CC8-A759-FAC52DBA249E}" type="presOf" srcId="{BD16AFBB-7DBC-4532-9294-89C5CD7CE0BA}" destId="{F2093C92-A032-4D28-9207-E76BF4928218}" srcOrd="0" destOrd="0" presId="urn:microsoft.com/office/officeart/2018/5/layout/IconCircleLabelList"/>
    <dgm:cxn modelId="{1765AC3A-E8EC-4266-9186-F9F7D1356194}" type="presOf" srcId="{D4193926-08F8-447E-AF57-E58A0A299032}" destId="{95E7D35C-E6CE-4E42-9B1E-89AF01ED8E3F}" srcOrd="0" destOrd="0" presId="urn:microsoft.com/office/officeart/2018/5/layout/IconCircleLabelList"/>
    <dgm:cxn modelId="{581AB46B-C984-4B32-BCE3-D33FAD3F5A53}" srcId="{F61C32E4-C028-491F-900D-1858B712AC84}" destId="{D4193926-08F8-447E-AF57-E58A0A299032}" srcOrd="3" destOrd="0" parTransId="{BAD35CE7-5DF0-4D8E-B1C5-E555253A0117}" sibTransId="{1071221A-EBD6-48B8-AEDA-E283F85AAFAC}"/>
    <dgm:cxn modelId="{DC795A93-767A-44A6-96CB-21669A2CCD4B}" type="presOf" srcId="{F61C32E4-C028-491F-900D-1858B712AC84}" destId="{199276CF-48EB-4B17-9D8E-3A64B7D1EBE7}" srcOrd="0" destOrd="0" presId="urn:microsoft.com/office/officeart/2018/5/layout/IconCircleLabelList"/>
    <dgm:cxn modelId="{6C4526C3-7CFC-4F67-88FF-1EEBECCEC322}" srcId="{F61C32E4-C028-491F-900D-1858B712AC84}" destId="{BD16AFBB-7DBC-4532-9294-89C5CD7CE0BA}" srcOrd="1" destOrd="0" parTransId="{C4EECA29-08BA-42E5-BDC3-8350C536A074}" sibTransId="{EADB369D-B666-4E8E-8A4E-F3224C159FAF}"/>
    <dgm:cxn modelId="{0AC5F5E8-B325-45C3-95C7-8FA0E42EBD25}" type="presOf" srcId="{F1DD2458-12CA-45C4-893F-0149B022F591}" destId="{6D452420-7727-46E0-9266-6C0C13DBD735}" srcOrd="0" destOrd="0" presId="urn:microsoft.com/office/officeart/2018/5/layout/IconCircleLabelList"/>
    <dgm:cxn modelId="{F1A6A1FB-FD12-428B-8AA4-561143D6521D}" type="presOf" srcId="{0C07FDB9-3F38-4C35-ACBF-8E2F323D8C97}" destId="{98B8EC73-550A-4472-A81C-F6D8FF1C9A65}" srcOrd="0" destOrd="0" presId="urn:microsoft.com/office/officeart/2018/5/layout/IconCircleLabelList"/>
    <dgm:cxn modelId="{AB34BBFA-0129-4650-BC71-8BB87C839EFA}" type="presParOf" srcId="{199276CF-48EB-4B17-9D8E-3A64B7D1EBE7}" destId="{ACEF2D01-0818-4655-B9AF-C4F9E44BA7CC}" srcOrd="0" destOrd="0" presId="urn:microsoft.com/office/officeart/2018/5/layout/IconCircleLabelList"/>
    <dgm:cxn modelId="{B5BD6CC6-ECDC-4DC2-9C15-11039163F862}" type="presParOf" srcId="{ACEF2D01-0818-4655-B9AF-C4F9E44BA7CC}" destId="{44B4EEB4-6C11-4C4D-822A-8B3C4BABB449}" srcOrd="0" destOrd="0" presId="urn:microsoft.com/office/officeart/2018/5/layout/IconCircleLabelList"/>
    <dgm:cxn modelId="{9632C492-3D66-4E74-BC2F-5A810DFE0FE8}" type="presParOf" srcId="{ACEF2D01-0818-4655-B9AF-C4F9E44BA7CC}" destId="{1E14D2A0-FC94-46C7-B865-E3B139F526A5}" srcOrd="1" destOrd="0" presId="urn:microsoft.com/office/officeart/2018/5/layout/IconCircleLabelList"/>
    <dgm:cxn modelId="{C878E424-D596-4D6F-938F-D980D4F3F93E}" type="presParOf" srcId="{ACEF2D01-0818-4655-B9AF-C4F9E44BA7CC}" destId="{F8838AAF-2B3F-44A0-8BDD-8FC645E714BB}" srcOrd="2" destOrd="0" presId="urn:microsoft.com/office/officeart/2018/5/layout/IconCircleLabelList"/>
    <dgm:cxn modelId="{430A217A-65C1-4C9B-A683-FEA86ADC9E9F}" type="presParOf" srcId="{ACEF2D01-0818-4655-B9AF-C4F9E44BA7CC}" destId="{98B8EC73-550A-4472-A81C-F6D8FF1C9A65}" srcOrd="3" destOrd="0" presId="urn:microsoft.com/office/officeart/2018/5/layout/IconCircleLabelList"/>
    <dgm:cxn modelId="{64229D05-8EEF-4294-8CA3-C9F14B2AA53C}" type="presParOf" srcId="{199276CF-48EB-4B17-9D8E-3A64B7D1EBE7}" destId="{BD95D068-611F-4D88-94E9-7482252F402D}" srcOrd="1" destOrd="0" presId="urn:microsoft.com/office/officeart/2018/5/layout/IconCircleLabelList"/>
    <dgm:cxn modelId="{30BBB1EE-7049-4EA2-86BB-E225BF7769FC}" type="presParOf" srcId="{199276CF-48EB-4B17-9D8E-3A64B7D1EBE7}" destId="{8143066E-20BE-44EA-8F83-B8C9022BA34A}" srcOrd="2" destOrd="0" presId="urn:microsoft.com/office/officeart/2018/5/layout/IconCircleLabelList"/>
    <dgm:cxn modelId="{48600C51-8ECD-4749-B1FE-5B49C160F30B}" type="presParOf" srcId="{8143066E-20BE-44EA-8F83-B8C9022BA34A}" destId="{DB6E99F1-A2E6-409A-991D-C237CE1B9993}" srcOrd="0" destOrd="0" presId="urn:microsoft.com/office/officeart/2018/5/layout/IconCircleLabelList"/>
    <dgm:cxn modelId="{D4B6E8CF-A259-4E1B-942D-0F528DA3F27D}" type="presParOf" srcId="{8143066E-20BE-44EA-8F83-B8C9022BA34A}" destId="{A3DB504D-0316-47E4-A74B-C3588CCAFD8A}" srcOrd="1" destOrd="0" presId="urn:microsoft.com/office/officeart/2018/5/layout/IconCircleLabelList"/>
    <dgm:cxn modelId="{72D95414-E951-4287-9E97-832B9DCDA82D}" type="presParOf" srcId="{8143066E-20BE-44EA-8F83-B8C9022BA34A}" destId="{4F90E32D-70BA-4DAD-9819-3685469F723C}" srcOrd="2" destOrd="0" presId="urn:microsoft.com/office/officeart/2018/5/layout/IconCircleLabelList"/>
    <dgm:cxn modelId="{45516C6A-EE52-4338-A827-438332F42231}" type="presParOf" srcId="{8143066E-20BE-44EA-8F83-B8C9022BA34A}" destId="{F2093C92-A032-4D28-9207-E76BF4928218}" srcOrd="3" destOrd="0" presId="urn:microsoft.com/office/officeart/2018/5/layout/IconCircleLabelList"/>
    <dgm:cxn modelId="{C74B8DBB-3BD3-4BFA-9E65-4D016E28E1E4}" type="presParOf" srcId="{199276CF-48EB-4B17-9D8E-3A64B7D1EBE7}" destId="{E94BB0A4-6E1D-431E-998A-04F87F044304}" srcOrd="3" destOrd="0" presId="urn:microsoft.com/office/officeart/2018/5/layout/IconCircleLabelList"/>
    <dgm:cxn modelId="{11C5AC99-5AD2-4EEF-884E-8EA1C1ECB170}" type="presParOf" srcId="{199276CF-48EB-4B17-9D8E-3A64B7D1EBE7}" destId="{2D137BFA-C39F-4F6C-8459-FE20422A46FA}" srcOrd="4" destOrd="0" presId="urn:microsoft.com/office/officeart/2018/5/layout/IconCircleLabelList"/>
    <dgm:cxn modelId="{030EA350-AC39-4C9C-B229-A995266ACB31}" type="presParOf" srcId="{2D137BFA-C39F-4F6C-8459-FE20422A46FA}" destId="{51F20F77-455C-492B-9739-0BD275E48FDD}" srcOrd="0" destOrd="0" presId="urn:microsoft.com/office/officeart/2018/5/layout/IconCircleLabelList"/>
    <dgm:cxn modelId="{A3AEEB1C-FD00-4A80-9122-B8FCC639BD5E}" type="presParOf" srcId="{2D137BFA-C39F-4F6C-8459-FE20422A46FA}" destId="{A738B28D-11B3-4C36-B097-12FA008E3832}" srcOrd="1" destOrd="0" presId="urn:microsoft.com/office/officeart/2018/5/layout/IconCircleLabelList"/>
    <dgm:cxn modelId="{998CE80D-0B4A-4306-A9A2-0BD944376201}" type="presParOf" srcId="{2D137BFA-C39F-4F6C-8459-FE20422A46FA}" destId="{F3CCFC7D-E17F-4B40-BFA2-088695E3D78C}" srcOrd="2" destOrd="0" presId="urn:microsoft.com/office/officeart/2018/5/layout/IconCircleLabelList"/>
    <dgm:cxn modelId="{4633F652-A1A7-4093-81AA-FF3FAD71038C}" type="presParOf" srcId="{2D137BFA-C39F-4F6C-8459-FE20422A46FA}" destId="{6D452420-7727-46E0-9266-6C0C13DBD735}" srcOrd="3" destOrd="0" presId="urn:microsoft.com/office/officeart/2018/5/layout/IconCircleLabelList"/>
    <dgm:cxn modelId="{D3CBF326-089C-4010-9E4D-46F1AC959BEC}" type="presParOf" srcId="{199276CF-48EB-4B17-9D8E-3A64B7D1EBE7}" destId="{5D365394-54EC-47EA-A760-C490ECF4FCFE}" srcOrd="5" destOrd="0" presId="urn:microsoft.com/office/officeart/2018/5/layout/IconCircleLabelList"/>
    <dgm:cxn modelId="{AF12A37E-7372-44D0-92CF-93CC50F535FE}" type="presParOf" srcId="{199276CF-48EB-4B17-9D8E-3A64B7D1EBE7}" destId="{FF66D454-1F9E-41A1-8CAF-3C32A0E1E678}" srcOrd="6" destOrd="0" presId="urn:microsoft.com/office/officeart/2018/5/layout/IconCircleLabelList"/>
    <dgm:cxn modelId="{6400ED30-E290-4D56-9464-112A08CE6DC5}" type="presParOf" srcId="{FF66D454-1F9E-41A1-8CAF-3C32A0E1E678}" destId="{251331C7-B532-4312-81B7-C2ABB0F50E4E}" srcOrd="0" destOrd="0" presId="urn:microsoft.com/office/officeart/2018/5/layout/IconCircleLabelList"/>
    <dgm:cxn modelId="{362E0544-B71F-4999-95AE-1539AC094D02}" type="presParOf" srcId="{FF66D454-1F9E-41A1-8CAF-3C32A0E1E678}" destId="{FAEFB795-97B6-4170-A8E6-90A0D2861D92}" srcOrd="1" destOrd="0" presId="urn:microsoft.com/office/officeart/2018/5/layout/IconCircleLabelList"/>
    <dgm:cxn modelId="{ABA75A28-FF25-45F1-9646-A293A5A3D99B}" type="presParOf" srcId="{FF66D454-1F9E-41A1-8CAF-3C32A0E1E678}" destId="{EE65FA7F-D842-4372-A0E4-68E5BEF14B56}" srcOrd="2" destOrd="0" presId="urn:microsoft.com/office/officeart/2018/5/layout/IconCircleLabelList"/>
    <dgm:cxn modelId="{B61FEE8C-6D5C-4465-8214-7EA77B9AE6D1}" type="presParOf" srcId="{FF66D454-1F9E-41A1-8CAF-3C32A0E1E678}" destId="{95E7D35C-E6CE-4E42-9B1E-89AF01ED8E3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4EEB4-6C11-4C4D-822A-8B3C4BABB449}">
      <dsp:nvSpPr>
        <dsp:cNvPr id="0" name=""/>
        <dsp:cNvSpPr/>
      </dsp:nvSpPr>
      <dsp:spPr>
        <a:xfrm>
          <a:off x="774129" y="709809"/>
          <a:ext cx="1255425" cy="125542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14D2A0-FC94-46C7-B865-E3B139F526A5}">
      <dsp:nvSpPr>
        <dsp:cNvPr id="0" name=""/>
        <dsp:cNvSpPr/>
      </dsp:nvSpPr>
      <dsp:spPr>
        <a:xfrm>
          <a:off x="1041679" y="977359"/>
          <a:ext cx="720326" cy="720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B8EC73-550A-4472-A81C-F6D8FF1C9A65}">
      <dsp:nvSpPr>
        <dsp:cNvPr id="0" name=""/>
        <dsp:cNvSpPr/>
      </dsp:nvSpPr>
      <dsp:spPr>
        <a:xfrm>
          <a:off x="372805"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dirty="0"/>
            <a:t>Create friendships</a:t>
          </a:r>
          <a:endParaRPr lang="en-US" sz="2300" kern="1200" dirty="0"/>
        </a:p>
      </dsp:txBody>
      <dsp:txXfrm>
        <a:off x="372805" y="2356270"/>
        <a:ext cx="2058075" cy="720000"/>
      </dsp:txXfrm>
    </dsp:sp>
    <dsp:sp modelId="{DB6E99F1-A2E6-409A-991D-C237CE1B9993}">
      <dsp:nvSpPr>
        <dsp:cNvPr id="0" name=""/>
        <dsp:cNvSpPr/>
      </dsp:nvSpPr>
      <dsp:spPr>
        <a:xfrm>
          <a:off x="3192368" y="709809"/>
          <a:ext cx="1255425" cy="125542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DB504D-0316-47E4-A74B-C3588CCAFD8A}">
      <dsp:nvSpPr>
        <dsp:cNvPr id="0" name=""/>
        <dsp:cNvSpPr/>
      </dsp:nvSpPr>
      <dsp:spPr>
        <a:xfrm>
          <a:off x="3459917" y="977359"/>
          <a:ext cx="720326" cy="720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093C92-A032-4D28-9207-E76BF4928218}">
      <dsp:nvSpPr>
        <dsp:cNvPr id="0" name=""/>
        <dsp:cNvSpPr/>
      </dsp:nvSpPr>
      <dsp:spPr>
        <a:xfrm>
          <a:off x="2791043"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dirty="0"/>
            <a:t>Volunteering &amp; Employment</a:t>
          </a:r>
          <a:endParaRPr lang="en-US" sz="2300" kern="1200" dirty="0"/>
        </a:p>
      </dsp:txBody>
      <dsp:txXfrm>
        <a:off x="2791043" y="2356270"/>
        <a:ext cx="2058075" cy="720000"/>
      </dsp:txXfrm>
    </dsp:sp>
    <dsp:sp modelId="{51F20F77-455C-492B-9739-0BD275E48FDD}">
      <dsp:nvSpPr>
        <dsp:cNvPr id="0" name=""/>
        <dsp:cNvSpPr/>
      </dsp:nvSpPr>
      <dsp:spPr>
        <a:xfrm>
          <a:off x="5610606" y="709809"/>
          <a:ext cx="1255425" cy="125542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38B28D-11B3-4C36-B097-12FA008E3832}">
      <dsp:nvSpPr>
        <dsp:cNvPr id="0" name=""/>
        <dsp:cNvSpPr/>
      </dsp:nvSpPr>
      <dsp:spPr>
        <a:xfrm>
          <a:off x="5878155" y="977359"/>
          <a:ext cx="720326" cy="720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52420-7727-46E0-9266-6C0C13DBD735}">
      <dsp:nvSpPr>
        <dsp:cNvPr id="0" name=""/>
        <dsp:cNvSpPr/>
      </dsp:nvSpPr>
      <dsp:spPr>
        <a:xfrm>
          <a:off x="5209281"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dirty="0"/>
            <a:t>Change outlook in life</a:t>
          </a:r>
          <a:endParaRPr lang="en-US" sz="2300" kern="1200" dirty="0"/>
        </a:p>
      </dsp:txBody>
      <dsp:txXfrm>
        <a:off x="5209281" y="2356270"/>
        <a:ext cx="2058075" cy="720000"/>
      </dsp:txXfrm>
    </dsp:sp>
    <dsp:sp modelId="{251331C7-B532-4312-81B7-C2ABB0F50E4E}">
      <dsp:nvSpPr>
        <dsp:cNvPr id="0" name=""/>
        <dsp:cNvSpPr/>
      </dsp:nvSpPr>
      <dsp:spPr>
        <a:xfrm>
          <a:off x="8028844" y="709809"/>
          <a:ext cx="1255425" cy="125542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FB795-97B6-4170-A8E6-90A0D2861D92}">
      <dsp:nvSpPr>
        <dsp:cNvPr id="0" name=""/>
        <dsp:cNvSpPr/>
      </dsp:nvSpPr>
      <dsp:spPr>
        <a:xfrm>
          <a:off x="8296394" y="977359"/>
          <a:ext cx="720326" cy="720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E7D35C-E6CE-4E42-9B1E-89AF01ED8E3F}">
      <dsp:nvSpPr>
        <dsp:cNvPr id="0" name=""/>
        <dsp:cNvSpPr/>
      </dsp:nvSpPr>
      <dsp:spPr>
        <a:xfrm>
          <a:off x="7627519" y="2356270"/>
          <a:ext cx="20580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GB" sz="2300" kern="1200" dirty="0"/>
            <a:t>Give Hope </a:t>
          </a:r>
          <a:endParaRPr lang="en-US" sz="2300" kern="1200" dirty="0"/>
        </a:p>
      </dsp:txBody>
      <dsp:txXfrm>
        <a:off x="7627519" y="2356270"/>
        <a:ext cx="2058075"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C5DB5-9DE7-4A39-807D-E851F5D1A6C5}" type="datetimeFigureOut">
              <a:rPr lang="en-GB" smtClean="0"/>
              <a:t>07/06/2024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75F19-A3E4-41F3-98AD-2B5783B66D10}" type="slidenum">
              <a:rPr lang="en-GB" smtClean="0"/>
              <a:t>‹#›</a:t>
            </a:fld>
            <a:endParaRPr lang="en-GB"/>
          </a:p>
        </p:txBody>
      </p:sp>
    </p:spTree>
    <p:extLst>
      <p:ext uri="{BB962C8B-B14F-4D97-AF65-F5344CB8AC3E}">
        <p14:creationId xmlns:p14="http://schemas.microsoft.com/office/powerpoint/2010/main" val="10166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80A3008-3E0C-402E-B3FE-253AF992FDB5}"/>
              </a:ext>
            </a:extLst>
          </p:cNvPr>
          <p:cNvSpPr>
            <a:spLocks noGrp="1"/>
          </p:cNvSpPr>
          <p:nvPr>
            <p:ph type="body" idx="1"/>
          </p:nvPr>
        </p:nvSpPr>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https://www.youtube.com/watch?v=JRGVvKl9dKo</a:t>
            </a:r>
          </a:p>
          <a:p>
            <a:endParaRPr lang="en-GB" dirty="0"/>
          </a:p>
        </p:txBody>
      </p:sp>
      <p:sp>
        <p:nvSpPr>
          <p:cNvPr id="4" name="Slide Number Placeholder 3"/>
          <p:cNvSpPr>
            <a:spLocks noGrp="1"/>
          </p:cNvSpPr>
          <p:nvPr>
            <p:ph type="sldNum" sz="quarter" idx="5"/>
          </p:nvPr>
        </p:nvSpPr>
        <p:spPr/>
        <p:txBody>
          <a:bodyPr/>
          <a:lstStyle/>
          <a:p>
            <a:fld id="{DD275F19-A3E4-41F3-98AD-2B5783B66D10}" type="slidenum">
              <a:rPr lang="en-GB" smtClean="0"/>
              <a:t>10</a:t>
            </a:fld>
            <a:endParaRPr lang="en-GB"/>
          </a:p>
        </p:txBody>
      </p:sp>
    </p:spTree>
    <p:extLst>
      <p:ext uri="{BB962C8B-B14F-4D97-AF65-F5344CB8AC3E}">
        <p14:creationId xmlns:p14="http://schemas.microsoft.com/office/powerpoint/2010/main" val="318470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967A8E-5E3D-4718-B658-B038A97A3E56}"/>
              </a:ext>
            </a:extLst>
          </p:cNvPr>
          <p:cNvSpPr>
            <a:spLocks noGrp="1"/>
          </p:cNvSpPr>
          <p:nvPr>
            <p:ph type="body" idx="1"/>
          </p:nvPr>
        </p:nvSpPr>
        <p:spPr/>
        <p:txBody>
          <a:bodyPr/>
          <a:lstStyle/>
          <a:p>
            <a:r>
              <a:rPr lang="en-GB" dirty="0"/>
              <a:t>https://wall.sli.do/event/qogve7RrkXEiKEXXM6TNtA?section=a3f297fd-1345-406f-8ffa-aa9be960b2fc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C551529-142B-4594-82BB-97DCDE8945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Ulrich RS. View through a window may influence recovery from surgery. Science. 1984 Apr 27;224(4647):420-1. </a:t>
            </a:r>
            <a:r>
              <a:rPr lang="en-GB" dirty="0" err="1"/>
              <a:t>doi</a:t>
            </a:r>
            <a:r>
              <a:rPr lang="en-GB" dirty="0"/>
              <a:t>: 10.1126/science.6143402. PMID: 6143402.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Pritchard, A., Richardson, M., Sheffield, D, &amp; McEwan, K. (2019). The relationship between nature connectedness and </a:t>
            </a:r>
            <a:r>
              <a:rPr lang="en-GB" dirty="0" err="1"/>
              <a:t>eudaimonic</a:t>
            </a:r>
            <a:r>
              <a:rPr lang="en-GB" dirty="0"/>
              <a:t> wellbeing: a meta-analysis. Journal of Happiness Studies,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Wildlife Trusts, 2023. A Natural Health Service - Improving lives and saving money, The Wildlife Trusts. United Kingdom. Retrieved from https://policycommons.net/artifacts/4772575/a-natural-health-service/5608680/ on 07 Jun 2024. CID: 20.500.12592/v8vxrh.</a:t>
            </a:r>
          </a:p>
          <a:p>
            <a:endParaRPr lang="en-GB" dirty="0"/>
          </a:p>
          <a:p>
            <a:r>
              <a:rPr lang="en-GB" dirty="0"/>
              <a:t>Evaluation of The Bay: A Blueprint for Recovery Sue Holden &amp; Dr Andy Yuille Lancaster University July 2023</a:t>
            </a:r>
          </a:p>
          <a:p>
            <a:endParaRPr lang="en-GB" dirty="0"/>
          </a:p>
        </p:txBody>
      </p:sp>
    </p:spTree>
    <p:extLst>
      <p:ext uri="{BB962C8B-B14F-4D97-AF65-F5344CB8AC3E}">
        <p14:creationId xmlns:p14="http://schemas.microsoft.com/office/powerpoint/2010/main" val="94876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D275F19-A3E4-41F3-98AD-2B5783B66D10}" type="slidenum">
              <a:rPr lang="en-GB" smtClean="0"/>
              <a:t>2</a:t>
            </a:fld>
            <a:endParaRPr lang="en-GB"/>
          </a:p>
        </p:txBody>
      </p:sp>
    </p:spTree>
    <p:extLst>
      <p:ext uri="{BB962C8B-B14F-4D97-AF65-F5344CB8AC3E}">
        <p14:creationId xmlns:p14="http://schemas.microsoft.com/office/powerpoint/2010/main" val="3586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CF47EF3-3629-4E5A-BD55-3EC251488F8A}"/>
              </a:ext>
            </a:extLst>
          </p:cNvPr>
          <p:cNvSpPr>
            <a:spLocks noGrp="1"/>
          </p:cNvSpPr>
          <p:nvPr>
            <p:ph type="body" idx="1"/>
          </p:nvPr>
        </p:nvSpPr>
        <p:spPr/>
        <p:txBody>
          <a:bodyPr/>
          <a:lstStyle/>
          <a:p>
            <a:pPr lvl="0"/>
            <a:r>
              <a:rPr lang="en-GB" sz="1200" kern="1200" dirty="0">
                <a:solidFill>
                  <a:schemeClr val="tx1"/>
                </a:solidFill>
                <a:effectLst/>
                <a:latin typeface="+mn-lt"/>
                <a:ea typeface="+mn-ea"/>
                <a:cs typeface="+mn-cs"/>
              </a:rPr>
              <a:t>In the northwest, the Lancashire Wildlife Trust has a well established Nature and Wellbeing service (formally known as </a:t>
            </a:r>
            <a:r>
              <a:rPr lang="en-GB" sz="1200" kern="1200" dirty="0" err="1">
                <a:solidFill>
                  <a:schemeClr val="tx1"/>
                </a:solidFill>
                <a:effectLst/>
                <a:latin typeface="+mn-lt"/>
                <a:ea typeface="+mn-ea"/>
                <a:cs typeface="+mn-cs"/>
              </a:rPr>
              <a:t>Myplace</a:t>
            </a:r>
            <a:r>
              <a:rPr lang="en-GB" sz="1200" kern="1200" dirty="0">
                <a:solidFill>
                  <a:schemeClr val="tx1"/>
                </a:solidFill>
                <a:effectLst/>
                <a:latin typeface="+mn-lt"/>
                <a:ea typeface="+mn-ea"/>
                <a:cs typeface="+mn-cs"/>
              </a:rPr>
              <a:t>, that covers areas around Preston, Blackburn, Chorley and greater Manchester).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Bay is a partnership project combining the expertise of Lancashire Wildlife Trust with the Wildlife trust in Cumbria and the Eden Project and supported by the NHS.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Bay is unique in its approach of blending blue and green social prescribing activities to benefit communities all around Morecambe Bay, we work out of three core delivery areas, Wyre, Morecambe and </a:t>
            </a:r>
            <a:r>
              <a:rPr lang="en-GB" sz="1200" kern="1200" dirty="0" err="1">
                <a:solidFill>
                  <a:schemeClr val="tx1"/>
                </a:solidFill>
                <a:effectLst/>
                <a:latin typeface="+mn-lt"/>
                <a:ea typeface="+mn-ea"/>
                <a:cs typeface="+mn-cs"/>
              </a:rPr>
              <a:t>Barrow-in-furness</a:t>
            </a:r>
            <a:r>
              <a:rPr lang="en-GB" sz="1200" kern="1200" dirty="0">
                <a:solidFill>
                  <a:schemeClr val="tx1"/>
                </a:solidFill>
                <a:effectLst/>
                <a:latin typeface="+mn-lt"/>
                <a:ea typeface="+mn-ea"/>
                <a:cs typeface="+mn-cs"/>
              </a:rPr>
              <a:t> connecting those most at need with nature. </a:t>
            </a:r>
          </a:p>
          <a:p>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1DC4D20-FB41-4C21-96DD-097D4C708946}"/>
              </a:ext>
            </a:extLst>
          </p:cNvPr>
          <p:cNvSpPr>
            <a:spLocks noGrp="1"/>
          </p:cNvSpPr>
          <p:nvPr>
            <p:ph type="body" idx="1"/>
          </p:nvPr>
        </p:nvSpPr>
        <p:spPr/>
        <p:txBody>
          <a:bodyPr/>
          <a:lstStyle/>
          <a:p>
            <a:pPr lvl="0"/>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we go about it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Our nature and wellbeing sessions are person centred but we structure activities around the New Economics Foundation’s 5-Ways to Wellbeing.</a:t>
            </a:r>
          </a:p>
          <a:p>
            <a:endParaRPr lang="en-GB" dirty="0"/>
          </a:p>
        </p:txBody>
      </p:sp>
      <p:sp>
        <p:nvSpPr>
          <p:cNvPr id="4" name="Slide Number Placeholder 3"/>
          <p:cNvSpPr>
            <a:spLocks noGrp="1"/>
          </p:cNvSpPr>
          <p:nvPr>
            <p:ph type="sldNum" sz="quarter" idx="5"/>
          </p:nvPr>
        </p:nvSpPr>
        <p:spPr/>
        <p:txBody>
          <a:bodyPr/>
          <a:lstStyle/>
          <a:p>
            <a:fld id="{F78DEE20-C3C3-4B95-9809-317E9EE95B07}" type="slidenum">
              <a:rPr lang="en-GB" smtClean="0"/>
              <a:t>5</a:t>
            </a:fld>
            <a:endParaRPr lang="en-GB"/>
          </a:p>
        </p:txBody>
      </p:sp>
    </p:spTree>
    <p:extLst>
      <p:ext uri="{BB962C8B-B14F-4D97-AF65-F5344CB8AC3E}">
        <p14:creationId xmlns:p14="http://schemas.microsoft.com/office/powerpoint/2010/main" val="156937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Build confidence and self-esteem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Combat loneliness and isolation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Opportunity to learn new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lvl="0"/>
            <a:r>
              <a:rPr lang="en-GB" sz="1200" kern="1200" dirty="0">
                <a:solidFill>
                  <a:schemeClr val="tx1"/>
                </a:solidFill>
                <a:effectLst/>
                <a:latin typeface="+mn-lt"/>
                <a:ea typeface="+mn-ea"/>
                <a:cs typeface="+mn-cs"/>
              </a:rPr>
              <a:t>Social prescribing does something that medication/therapy alone can’t. Some of the long term impacts include creating friendships, providing pathways to volunteering and employment</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Peer support volunteers, several of our staff team started their journeys as group members. </a:t>
            </a:r>
          </a:p>
          <a:p>
            <a:r>
              <a:rPr lang="en-GB" sz="1200" kern="1200" dirty="0">
                <a:solidFill>
                  <a:schemeClr val="tx1"/>
                </a:solidFill>
                <a:effectLst/>
                <a:latin typeface="+mn-lt"/>
                <a:ea typeface="+mn-ea"/>
                <a:cs typeface="+mn-cs"/>
              </a:rPr>
              <a:t> </a:t>
            </a:r>
          </a:p>
          <a:p>
            <a:pPr lvl="0"/>
            <a:r>
              <a:rPr lang="en-GB" sz="1200" kern="1200" dirty="0">
                <a:solidFill>
                  <a:schemeClr val="tx1"/>
                </a:solidFill>
                <a:effectLst/>
                <a:latin typeface="+mn-lt"/>
                <a:ea typeface="+mn-ea"/>
                <a:cs typeface="+mn-cs"/>
              </a:rPr>
              <a:t>New opportunities, new insights exploring the local area in a new way, diverse group of different ages, backgrounds and abilities. Can change people’s outlook on life and most importantly can give hope.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F78DEE20-C3C3-4B95-9809-317E9EE95B07}" type="slidenum">
              <a:rPr lang="en-GB" smtClean="0"/>
              <a:t>6</a:t>
            </a:fld>
            <a:endParaRPr lang="en-GB"/>
          </a:p>
        </p:txBody>
      </p:sp>
    </p:spTree>
    <p:extLst>
      <p:ext uri="{BB962C8B-B14F-4D97-AF65-F5344CB8AC3E}">
        <p14:creationId xmlns:p14="http://schemas.microsoft.com/office/powerpoint/2010/main" val="307575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AE7D25C-E8E7-480B-83BA-D01CF2906A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quotes from some of our group members – developing tools to take beyond sessions</a:t>
            </a:r>
          </a:p>
          <a:p>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6A05B6C-4EFE-45EA-ABEC-0CD1FFDB7ACA}"/>
              </a:ext>
            </a:extLst>
          </p:cNvPr>
          <p:cNvSpPr>
            <a:spLocks noGrp="1"/>
          </p:cNvSpPr>
          <p:nvPr>
            <p:ph type="body" idx="1"/>
          </p:nvPr>
        </p:nvSpPr>
        <p:spPr/>
        <p:txBody>
          <a:bodyPr/>
          <a:lstStyle/>
          <a:p>
            <a:r>
              <a:rPr lang="en-GB" dirty="0"/>
              <a:t>Building confidence to do other things – now doing Morecambe Park run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Bay evaluation – we are targeting the right people (lowest 15%)</a:t>
            </a:r>
          </a:p>
          <a:p>
            <a:r>
              <a:rPr lang="en-GB" dirty="0"/>
              <a:t>And It is making a difference … to </a:t>
            </a:r>
            <a:r>
              <a:rPr lang="en-GB" dirty="0" err="1"/>
              <a:t>indivduals</a:t>
            </a:r>
            <a:r>
              <a:rPr lang="en-GB" dirty="0"/>
              <a:t> and the NHS in terms of cost saving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Analysis of the </a:t>
            </a:r>
            <a:r>
              <a:rPr lang="en-GB" sz="1200" kern="1200" dirty="0" err="1">
                <a:solidFill>
                  <a:schemeClr val="tx1"/>
                </a:solidFill>
                <a:effectLst/>
                <a:latin typeface="+mn-lt"/>
                <a:ea typeface="+mn-ea"/>
                <a:cs typeface="+mn-cs"/>
              </a:rPr>
              <a:t>Myplace</a:t>
            </a:r>
            <a:r>
              <a:rPr lang="en-GB" sz="1200" kern="1200" dirty="0">
                <a:solidFill>
                  <a:schemeClr val="tx1"/>
                </a:solidFill>
                <a:effectLst/>
                <a:latin typeface="+mn-lt"/>
                <a:ea typeface="+mn-ea"/>
                <a:cs typeface="+mn-cs"/>
              </a:rPr>
              <a:t> programme in Bury and Rochdale savings to NHS from MH care, additional from employment costs AND benefits to nature.</a:t>
            </a:r>
            <a:endParaRPr lang="en-GB" dirty="0"/>
          </a:p>
        </p:txBody>
      </p:sp>
      <p:sp>
        <p:nvSpPr>
          <p:cNvPr id="4" name="Slide Number Placeholder 3"/>
          <p:cNvSpPr>
            <a:spLocks noGrp="1"/>
          </p:cNvSpPr>
          <p:nvPr>
            <p:ph type="sldNum" sz="quarter" idx="5"/>
          </p:nvPr>
        </p:nvSpPr>
        <p:spPr/>
        <p:txBody>
          <a:bodyPr/>
          <a:lstStyle/>
          <a:p>
            <a:fld id="{DD275F19-A3E4-41F3-98AD-2B5783B66D10}" type="slidenum">
              <a:rPr lang="en-GB" smtClean="0"/>
              <a:t>9</a:t>
            </a:fld>
            <a:endParaRPr lang="en-GB"/>
          </a:p>
        </p:txBody>
      </p:sp>
    </p:spTree>
    <p:extLst>
      <p:ext uri="{BB962C8B-B14F-4D97-AF65-F5344CB8AC3E}">
        <p14:creationId xmlns:p14="http://schemas.microsoft.com/office/powerpoint/2010/main" val="107479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D020D-D598-22C1-2156-00F4E1B4C8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E5A4FA-487F-DEB0-86A5-38EA3149A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C8C1C77-3760-8A05-A300-A8AA5D31FF16}"/>
              </a:ext>
            </a:extLst>
          </p:cNvPr>
          <p:cNvSpPr>
            <a:spLocks noGrp="1"/>
          </p:cNvSpPr>
          <p:nvPr>
            <p:ph type="dt" sz="half" idx="10"/>
          </p:nvPr>
        </p:nvSpPr>
        <p:spPr/>
        <p:txBody>
          <a:bodyPr/>
          <a:lstStyle/>
          <a:p>
            <a:fld id="{B480421B-688B-BA44-BD27-3D0EEDC6214D}" type="datetimeFigureOut">
              <a:rPr lang="en-US" smtClean="0"/>
              <a:t>6/7/2024</a:t>
            </a:fld>
            <a:endParaRPr lang="en-US"/>
          </a:p>
        </p:txBody>
      </p:sp>
      <p:sp>
        <p:nvSpPr>
          <p:cNvPr id="5" name="Footer Placeholder 4">
            <a:extLst>
              <a:ext uri="{FF2B5EF4-FFF2-40B4-BE49-F238E27FC236}">
                <a16:creationId xmlns:a16="http://schemas.microsoft.com/office/drawing/2014/main" id="{E749B3B7-6207-6AB5-A386-F2F2EA9F2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0BCD3-D5A6-ACB0-C9F9-B547464ED163}"/>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4017241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F7C1D-5E35-D955-21E6-60911E6DA1D0}"/>
              </a:ext>
            </a:extLst>
          </p:cNvPr>
          <p:cNvSpPr>
            <a:spLocks noGrp="1"/>
          </p:cNvSpPr>
          <p:nvPr>
            <p:ph type="title"/>
          </p:nvPr>
        </p:nvSpPr>
        <p:spPr/>
        <p:txBody>
          <a:bodyPr>
            <a:normAutofit/>
          </a:bodyPr>
          <a:lstStyle>
            <a:lvl1pPr>
              <a:defRPr sz="4000" b="1">
                <a:solidFill>
                  <a:srgbClr val="004636"/>
                </a:solidFill>
                <a:latin typeface="Panton" panose="00000500000000000000" pitchFamily="50"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6DD0272-2BD7-EBB0-535A-459842E4FB1F}"/>
              </a:ext>
            </a:extLst>
          </p:cNvPr>
          <p:cNvSpPr>
            <a:spLocks noGrp="1"/>
          </p:cNvSpPr>
          <p:nvPr>
            <p:ph idx="1"/>
          </p:nvPr>
        </p:nvSpPr>
        <p:spPr/>
        <p:txBody>
          <a:bodyPr>
            <a:normAutofit/>
          </a:bodyPr>
          <a:lstStyle>
            <a:lvl1pPr>
              <a:defRPr sz="2400">
                <a:solidFill>
                  <a:srgbClr val="004636"/>
                </a:solidFill>
                <a:latin typeface="Panton" panose="00000500000000000000" pitchFamily="50" charset="0"/>
              </a:defRPr>
            </a:lvl1pPr>
            <a:lvl2pPr>
              <a:defRPr sz="2400">
                <a:solidFill>
                  <a:srgbClr val="004636"/>
                </a:solidFill>
                <a:latin typeface="Panton" panose="00000500000000000000" pitchFamily="50" charset="0"/>
              </a:defRPr>
            </a:lvl2pPr>
            <a:lvl3pPr>
              <a:defRPr sz="2400">
                <a:solidFill>
                  <a:srgbClr val="004636"/>
                </a:solidFill>
                <a:latin typeface="Panton" panose="00000500000000000000" pitchFamily="50" charset="0"/>
              </a:defRPr>
            </a:lvl3pPr>
            <a:lvl4pPr>
              <a:defRPr sz="2400">
                <a:solidFill>
                  <a:srgbClr val="004636"/>
                </a:solidFill>
                <a:latin typeface="Panton" panose="00000500000000000000" pitchFamily="50" charset="0"/>
              </a:defRPr>
            </a:lvl4pPr>
            <a:lvl5pPr>
              <a:defRPr sz="2400">
                <a:solidFill>
                  <a:srgbClr val="004636"/>
                </a:solidFill>
                <a:latin typeface="Panton" panose="00000500000000000000" pitchFamily="50"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3B9FD8-E53A-66D0-C9BF-056EF3D4C2F6}"/>
              </a:ext>
            </a:extLst>
          </p:cNvPr>
          <p:cNvSpPr>
            <a:spLocks noGrp="1"/>
          </p:cNvSpPr>
          <p:nvPr>
            <p:ph type="dt" sz="half" idx="10"/>
          </p:nvPr>
        </p:nvSpPr>
        <p:spPr/>
        <p:txBody>
          <a:bodyPr/>
          <a:lstStyle/>
          <a:p>
            <a:fld id="{B480421B-688B-BA44-BD27-3D0EEDC6214D}" type="datetimeFigureOut">
              <a:rPr lang="en-US" smtClean="0"/>
              <a:t>6/7/2024</a:t>
            </a:fld>
            <a:endParaRPr lang="en-US"/>
          </a:p>
        </p:txBody>
      </p:sp>
      <p:sp>
        <p:nvSpPr>
          <p:cNvPr id="5" name="Footer Placeholder 4">
            <a:extLst>
              <a:ext uri="{FF2B5EF4-FFF2-40B4-BE49-F238E27FC236}">
                <a16:creationId xmlns:a16="http://schemas.microsoft.com/office/drawing/2014/main" id="{6D747909-1F72-8B78-8380-8EEEC7F89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4EC13-71DD-EB78-E3C3-4D1BA877C81C}"/>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23491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D020D-D598-22C1-2156-00F4E1B4C8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E5A4FA-487F-DEB0-86A5-38EA3149A5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C8C1C77-3760-8A05-A300-A8AA5D31FF16}"/>
              </a:ext>
            </a:extLst>
          </p:cNvPr>
          <p:cNvSpPr>
            <a:spLocks noGrp="1"/>
          </p:cNvSpPr>
          <p:nvPr>
            <p:ph type="dt" sz="half" idx="10"/>
          </p:nvPr>
        </p:nvSpPr>
        <p:spPr/>
        <p:txBody>
          <a:bodyPr/>
          <a:lstStyle/>
          <a:p>
            <a:fld id="{B480421B-688B-BA44-BD27-3D0EEDC6214D}" type="datetimeFigureOut">
              <a:rPr lang="en-US" smtClean="0"/>
              <a:t>6/7/2024</a:t>
            </a:fld>
            <a:endParaRPr lang="en-US"/>
          </a:p>
        </p:txBody>
      </p:sp>
      <p:sp>
        <p:nvSpPr>
          <p:cNvPr id="5" name="Footer Placeholder 4">
            <a:extLst>
              <a:ext uri="{FF2B5EF4-FFF2-40B4-BE49-F238E27FC236}">
                <a16:creationId xmlns:a16="http://schemas.microsoft.com/office/drawing/2014/main" id="{E749B3B7-6207-6AB5-A386-F2F2EA9F2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0BCD3-D5A6-ACB0-C9F9-B547464ED163}"/>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196248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5F9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F7C1D-5E35-D955-21E6-60911E6DA1D0}"/>
              </a:ext>
            </a:extLst>
          </p:cNvPr>
          <p:cNvSpPr>
            <a:spLocks noGrp="1"/>
          </p:cNvSpPr>
          <p:nvPr>
            <p:ph type="title"/>
          </p:nvPr>
        </p:nvSpPr>
        <p:spPr/>
        <p:txBody>
          <a:bodyPr>
            <a:normAutofit/>
          </a:bodyPr>
          <a:lstStyle>
            <a:lvl1pPr>
              <a:defRPr sz="4000" b="1">
                <a:solidFill>
                  <a:srgbClr val="004636"/>
                </a:solidFill>
                <a:latin typeface="Panton" panose="00000500000000000000" pitchFamily="50"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6DD0272-2BD7-EBB0-535A-459842E4FB1F}"/>
              </a:ext>
            </a:extLst>
          </p:cNvPr>
          <p:cNvSpPr>
            <a:spLocks noGrp="1"/>
          </p:cNvSpPr>
          <p:nvPr>
            <p:ph idx="1"/>
          </p:nvPr>
        </p:nvSpPr>
        <p:spPr/>
        <p:txBody>
          <a:bodyPr>
            <a:normAutofit/>
          </a:bodyPr>
          <a:lstStyle>
            <a:lvl1pPr>
              <a:defRPr sz="2400">
                <a:solidFill>
                  <a:srgbClr val="004636"/>
                </a:solidFill>
                <a:latin typeface="Panton" panose="00000500000000000000" pitchFamily="50" charset="0"/>
              </a:defRPr>
            </a:lvl1pPr>
            <a:lvl2pPr>
              <a:defRPr sz="2400">
                <a:solidFill>
                  <a:srgbClr val="004636"/>
                </a:solidFill>
                <a:latin typeface="Panton" panose="00000500000000000000" pitchFamily="50" charset="0"/>
              </a:defRPr>
            </a:lvl2pPr>
            <a:lvl3pPr>
              <a:defRPr sz="2400">
                <a:solidFill>
                  <a:srgbClr val="004636"/>
                </a:solidFill>
                <a:latin typeface="Panton" panose="00000500000000000000" pitchFamily="50" charset="0"/>
              </a:defRPr>
            </a:lvl3pPr>
            <a:lvl4pPr>
              <a:defRPr sz="2400">
                <a:solidFill>
                  <a:srgbClr val="004636"/>
                </a:solidFill>
                <a:latin typeface="Panton" panose="00000500000000000000" pitchFamily="50" charset="0"/>
              </a:defRPr>
            </a:lvl4pPr>
            <a:lvl5pPr>
              <a:defRPr sz="2400">
                <a:solidFill>
                  <a:srgbClr val="004636"/>
                </a:solidFill>
                <a:latin typeface="Panton" panose="00000500000000000000" pitchFamily="50"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3B9FD8-E53A-66D0-C9BF-056EF3D4C2F6}"/>
              </a:ext>
            </a:extLst>
          </p:cNvPr>
          <p:cNvSpPr>
            <a:spLocks noGrp="1"/>
          </p:cNvSpPr>
          <p:nvPr>
            <p:ph type="dt" sz="half" idx="10"/>
          </p:nvPr>
        </p:nvSpPr>
        <p:spPr/>
        <p:txBody>
          <a:bodyPr/>
          <a:lstStyle/>
          <a:p>
            <a:fld id="{B480421B-688B-BA44-BD27-3D0EEDC6214D}" type="datetimeFigureOut">
              <a:rPr lang="en-US" smtClean="0"/>
              <a:t>6/7/2024</a:t>
            </a:fld>
            <a:endParaRPr lang="en-US"/>
          </a:p>
        </p:txBody>
      </p:sp>
      <p:sp>
        <p:nvSpPr>
          <p:cNvPr id="5" name="Footer Placeholder 4">
            <a:extLst>
              <a:ext uri="{FF2B5EF4-FFF2-40B4-BE49-F238E27FC236}">
                <a16:creationId xmlns:a16="http://schemas.microsoft.com/office/drawing/2014/main" id="{6D747909-1F72-8B78-8380-8EEEC7F89C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F4EC13-71DD-EB78-E3C3-4D1BA877C81C}"/>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585653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34845" y="219969"/>
            <a:ext cx="3288145" cy="107766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72647"/>
            <a:ext cx="12192000" cy="3018744"/>
          </a:xfrm>
          <a:prstGeom prst="rect">
            <a:avLst/>
          </a:prstGeom>
        </p:spPr>
      </p:pic>
    </p:spTree>
    <p:extLst>
      <p:ext uri="{BB962C8B-B14F-4D97-AF65-F5344CB8AC3E}">
        <p14:creationId xmlns:p14="http://schemas.microsoft.com/office/powerpoint/2010/main" val="204627590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7549D7-8180-4259-9D7E-8D0093B1895B}"/>
              </a:ext>
            </a:extLst>
          </p:cNvPr>
          <p:cNvSpPr>
            <a:spLocks noGrp="1"/>
          </p:cNvSpPr>
          <p:nvPr>
            <p:ph type="dt" sz="half" idx="10"/>
          </p:nvPr>
        </p:nvSpPr>
        <p:spPr/>
        <p:txBody>
          <a:bodyPr/>
          <a:lstStyle/>
          <a:p>
            <a:fld id="{B480421B-688B-BA44-BD27-3D0EEDC6214D}" type="datetimeFigureOut">
              <a:rPr lang="en-US" smtClean="0"/>
              <a:t>6/7/2024</a:t>
            </a:fld>
            <a:endParaRPr lang="en-US"/>
          </a:p>
        </p:txBody>
      </p:sp>
      <p:sp>
        <p:nvSpPr>
          <p:cNvPr id="3" name="Footer Placeholder 2">
            <a:extLst>
              <a:ext uri="{FF2B5EF4-FFF2-40B4-BE49-F238E27FC236}">
                <a16:creationId xmlns:a16="http://schemas.microsoft.com/office/drawing/2014/main" id="{240DE898-4218-455B-8C7C-85639AE7AC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B41E8D-B991-4F73-BEFF-85D42F32B786}"/>
              </a:ext>
            </a:extLst>
          </p:cNvPr>
          <p:cNvSpPr>
            <a:spLocks noGrp="1"/>
          </p:cNvSpPr>
          <p:nvPr>
            <p:ph type="sldNum" sz="quarter" idx="12"/>
          </p:nvPr>
        </p:nvSpPr>
        <p:spPr/>
        <p:txBody>
          <a:bodyPr/>
          <a:lstStyle/>
          <a:p>
            <a:fld id="{1A22A54B-0F9C-A944-833B-CF20F814F3C5}" type="slidenum">
              <a:rPr lang="en-US" smtClean="0"/>
              <a:t>‹#›</a:t>
            </a:fld>
            <a:endParaRPr lang="en-US"/>
          </a:p>
        </p:txBody>
      </p:sp>
    </p:spTree>
    <p:extLst>
      <p:ext uri="{BB962C8B-B14F-4D97-AF65-F5344CB8AC3E}">
        <p14:creationId xmlns:p14="http://schemas.microsoft.com/office/powerpoint/2010/main" val="24941956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FE796-1A33-43D7-F095-F54D78CA8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E759DC-6ACF-CF28-465A-63A0116F0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844A4-3296-D1F4-FE4C-10E9BE149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0421B-688B-BA44-BD27-3D0EEDC6214D}" type="datetimeFigureOut">
              <a:rPr lang="en-US" smtClean="0"/>
              <a:t>6/7/2024</a:t>
            </a:fld>
            <a:endParaRPr lang="en-US"/>
          </a:p>
        </p:txBody>
      </p:sp>
      <p:sp>
        <p:nvSpPr>
          <p:cNvPr id="5" name="Footer Placeholder 4">
            <a:extLst>
              <a:ext uri="{FF2B5EF4-FFF2-40B4-BE49-F238E27FC236}">
                <a16:creationId xmlns:a16="http://schemas.microsoft.com/office/drawing/2014/main" id="{A26C5C08-BBF1-FEAE-633B-85924F916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22E5D-18BA-BB30-6F6F-0F6E2C06D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2A54B-0F9C-A944-833B-CF20F814F3C5}" type="slidenum">
              <a:rPr lang="en-US" smtClean="0"/>
              <a:t>‹#›</a:t>
            </a:fld>
            <a:endParaRPr lang="en-US"/>
          </a:p>
        </p:txBody>
      </p:sp>
    </p:spTree>
    <p:extLst>
      <p:ext uri="{BB962C8B-B14F-4D97-AF65-F5344CB8AC3E}">
        <p14:creationId xmlns:p14="http://schemas.microsoft.com/office/powerpoint/2010/main" val="374723866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4636"/>
          </a:solidFill>
          <a:latin typeface="Panton"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9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FE796-1A33-43D7-F095-F54D78CA8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E759DC-6ACF-CF28-465A-63A0116F0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F844A4-3296-D1F4-FE4C-10E9BE149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0421B-688B-BA44-BD27-3D0EEDC6214D}" type="datetimeFigureOut">
              <a:rPr lang="en-US" smtClean="0"/>
              <a:t>6/7/2024</a:t>
            </a:fld>
            <a:endParaRPr lang="en-US"/>
          </a:p>
        </p:txBody>
      </p:sp>
      <p:sp>
        <p:nvSpPr>
          <p:cNvPr id="5" name="Footer Placeholder 4">
            <a:extLst>
              <a:ext uri="{FF2B5EF4-FFF2-40B4-BE49-F238E27FC236}">
                <a16:creationId xmlns:a16="http://schemas.microsoft.com/office/drawing/2014/main" id="{A26C5C08-BBF1-FEAE-633B-85924F916B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E22E5D-18BA-BB30-6F6F-0F6E2C06D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22A54B-0F9C-A944-833B-CF20F814F3C5}" type="slidenum">
              <a:rPr lang="en-US" smtClean="0"/>
              <a:t>‹#›</a:t>
            </a:fld>
            <a:endParaRPr lang="en-US"/>
          </a:p>
        </p:txBody>
      </p:sp>
    </p:spTree>
    <p:extLst>
      <p:ext uri="{BB962C8B-B14F-4D97-AF65-F5344CB8AC3E}">
        <p14:creationId xmlns:p14="http://schemas.microsoft.com/office/powerpoint/2010/main" val="4091867465"/>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Lst>
  <p:txStyles>
    <p:titleStyle>
      <a:lvl1pPr algn="l" defTabSz="914400" rtl="0" eaLnBrk="1" latinLnBrk="0" hangingPunct="1">
        <a:lnSpc>
          <a:spcPct val="90000"/>
        </a:lnSpc>
        <a:spcBef>
          <a:spcPct val="0"/>
        </a:spcBef>
        <a:buNone/>
        <a:defRPr sz="4000" b="1" kern="1200">
          <a:solidFill>
            <a:srgbClr val="004636"/>
          </a:solidFill>
          <a:latin typeface="Panton"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4636"/>
          </a:solidFill>
          <a:latin typeface="Panton"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004636"/>
          </a:solidFill>
          <a:latin typeface="Panton"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10.xml"/><Relationship Id="rId7"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JRGVvKl9dKo" TargetMode="External"/><Relationship Id="rId6" Type="http://schemas.openxmlformats.org/officeDocument/2006/relationships/image" Target="../media/image21.jpe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42.jpe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41.jpeg"/><Relationship Id="rId5" Type="http://schemas.openxmlformats.org/officeDocument/2006/relationships/image" Target="../media/image5.png"/><Relationship Id="rId10" Type="http://schemas.openxmlformats.org/officeDocument/2006/relationships/image" Target="../media/image21.jpe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4.xml"/><Relationship Id="rId7" Type="http://schemas.openxmlformats.org/officeDocument/2006/relationships/image" Target="../media/image4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6.xml"/><Relationship Id="rId5" Type="http://schemas.openxmlformats.org/officeDocument/2006/relationships/tags" Target="../tags/tag6.xml"/><Relationship Id="rId4" Type="http://schemas.openxmlformats.org/officeDocument/2006/relationships/tags" Target="../tags/tag5.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9.xml"/><Relationship Id="rId7" Type="http://schemas.openxmlformats.org/officeDocument/2006/relationships/image" Target="../media/image4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6.xml"/><Relationship Id="rId5" Type="http://schemas.openxmlformats.org/officeDocument/2006/relationships/tags" Target="../tags/tag11.xml"/><Relationship Id="rId4" Type="http://schemas.openxmlformats.org/officeDocument/2006/relationships/tags" Target="../tags/tag10.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4.xml"/><Relationship Id="rId7" Type="http://schemas.openxmlformats.org/officeDocument/2006/relationships/image" Target="../media/image43.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6.xml"/><Relationship Id="rId5" Type="http://schemas.openxmlformats.org/officeDocument/2006/relationships/tags" Target="../tags/tag16.xml"/><Relationship Id="rId4"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46.jpg"/><Relationship Id="rId7" Type="http://schemas.openxmlformats.org/officeDocument/2006/relationships/image" Target="../media/image21.jpeg"/><Relationship Id="rId12"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4.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8.jp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jpg"/><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AB1DC39-9564-0A73-A5AD-8FAC6D24C868}"/>
              </a:ext>
            </a:extLst>
          </p:cNvPr>
          <p:cNvSpPr txBox="1"/>
          <p:nvPr/>
        </p:nvSpPr>
        <p:spPr>
          <a:xfrm>
            <a:off x="670558" y="1766560"/>
            <a:ext cx="870204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4636"/>
                </a:solidFill>
                <a:effectLst/>
                <a:uLnTx/>
                <a:uFillTx/>
                <a:latin typeface="Panton SemiBold" pitchFamily="2" charset="77"/>
                <a:ea typeface="+mn-ea"/>
                <a:cs typeface="+mn-cs"/>
              </a:rPr>
              <a:t>The Bay: A Blueprint for Recovery </a:t>
            </a:r>
            <a:r>
              <a:rPr kumimoji="0" lang="en-GB" sz="4800" b="0" i="0" u="none" strike="noStrike" kern="1200" cap="none" spc="0" normalizeH="0" baseline="0" noProof="0" dirty="0">
                <a:ln>
                  <a:noFill/>
                </a:ln>
                <a:solidFill>
                  <a:srgbClr val="004636"/>
                </a:solidFill>
                <a:effectLst/>
                <a:uLnTx/>
                <a:uFillTx/>
                <a:latin typeface="Panton SemiBold" pitchFamily="2" charset="77"/>
                <a:ea typeface="+mn-ea"/>
                <a:cs typeface="+mn-cs"/>
              </a:rPr>
              <a:t>A person-centred approach to wellbeing in nature </a:t>
            </a:r>
          </a:p>
        </p:txBody>
      </p:sp>
      <p:sp>
        <p:nvSpPr>
          <p:cNvPr id="8" name="TextBox 7">
            <a:extLst>
              <a:ext uri="{FF2B5EF4-FFF2-40B4-BE49-F238E27FC236}">
                <a16:creationId xmlns:a16="http://schemas.microsoft.com/office/drawing/2014/main" id="{A3776F13-D794-FBAC-1036-0C97A073930B}"/>
              </a:ext>
            </a:extLst>
          </p:cNvPr>
          <p:cNvSpPr txBox="1"/>
          <p:nvPr/>
        </p:nvSpPr>
        <p:spPr>
          <a:xfrm>
            <a:off x="670558" y="3495566"/>
            <a:ext cx="7461071"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4636"/>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4636"/>
                </a:solidFill>
                <a:effectLst/>
                <a:uLnTx/>
                <a:uFillTx/>
                <a:latin typeface="Calibri" panose="020F0502020204030204"/>
                <a:ea typeface="+mn-ea"/>
                <a:cs typeface="+mn-cs"/>
              </a:rPr>
              <a:t>Dr Alex Blomfield</a:t>
            </a:r>
          </a:p>
        </p:txBody>
      </p:sp>
      <p:pic>
        <p:nvPicPr>
          <p:cNvPr id="6" name="Picture 4" descr="The Bay - a blueprint for recovery – Wyre Council">
            <a:extLst>
              <a:ext uri="{FF2B5EF4-FFF2-40B4-BE49-F238E27FC236}">
                <a16:creationId xmlns:a16="http://schemas.microsoft.com/office/drawing/2014/main" id="{4EC98B9E-B5CE-4E61-9D79-1249CFC65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64" y="205642"/>
            <a:ext cx="1793651" cy="11535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89D344-B26F-4877-908B-09D249963AF5}"/>
              </a:ext>
            </a:extLst>
          </p:cNvPr>
          <p:cNvPicPr>
            <a:picLocks noChangeAspect="1"/>
          </p:cNvPicPr>
          <p:nvPr/>
        </p:nvPicPr>
        <p:blipFill>
          <a:blip r:embed="rId5"/>
          <a:stretch>
            <a:fillRect/>
          </a:stretch>
        </p:blipFill>
        <p:spPr>
          <a:xfrm>
            <a:off x="3290245" y="5420750"/>
            <a:ext cx="2419643" cy="1084883"/>
          </a:xfrm>
          <a:prstGeom prst="rect">
            <a:avLst/>
          </a:prstGeom>
        </p:spPr>
      </p:pic>
      <p:pic>
        <p:nvPicPr>
          <p:cNvPr id="27" name="Picture 26">
            <a:extLst>
              <a:ext uri="{FF2B5EF4-FFF2-40B4-BE49-F238E27FC236}">
                <a16:creationId xmlns:a16="http://schemas.microsoft.com/office/drawing/2014/main" id="{A1776D0B-24B9-45E3-B4FB-DB0895907841}"/>
              </a:ext>
            </a:extLst>
          </p:cNvPr>
          <p:cNvPicPr>
            <a:picLocks noChangeAspect="1"/>
          </p:cNvPicPr>
          <p:nvPr/>
        </p:nvPicPr>
        <p:blipFill>
          <a:blip r:embed="rId6"/>
          <a:stretch>
            <a:fillRect/>
          </a:stretch>
        </p:blipFill>
        <p:spPr>
          <a:xfrm>
            <a:off x="6318340" y="5407738"/>
            <a:ext cx="3349880" cy="1097895"/>
          </a:xfrm>
          <a:prstGeom prst="rect">
            <a:avLst/>
          </a:prstGeom>
        </p:spPr>
      </p:pic>
      <p:grpSp>
        <p:nvGrpSpPr>
          <p:cNvPr id="32" name="Group 31">
            <a:extLst>
              <a:ext uri="{FF2B5EF4-FFF2-40B4-BE49-F238E27FC236}">
                <a16:creationId xmlns:a16="http://schemas.microsoft.com/office/drawing/2014/main" id="{FD3EFB9E-9064-4FAC-B3A8-1E2A1902D4ED}"/>
              </a:ext>
            </a:extLst>
          </p:cNvPr>
          <p:cNvGrpSpPr/>
          <p:nvPr/>
        </p:nvGrpSpPr>
        <p:grpSpPr>
          <a:xfrm>
            <a:off x="462656" y="5475407"/>
            <a:ext cx="1615443" cy="1030226"/>
            <a:chOff x="8285232" y="5341149"/>
            <a:chExt cx="1615443" cy="1030226"/>
          </a:xfrm>
        </p:grpSpPr>
        <p:pic>
          <p:nvPicPr>
            <p:cNvPr id="29" name="Picture 28">
              <a:extLst>
                <a:ext uri="{FF2B5EF4-FFF2-40B4-BE49-F238E27FC236}">
                  <a16:creationId xmlns:a16="http://schemas.microsoft.com/office/drawing/2014/main" id="{62914C56-C519-46A4-AC3B-8BC6C0F34440}"/>
                </a:ext>
              </a:extLst>
            </p:cNvPr>
            <p:cNvPicPr>
              <a:picLocks noChangeAspect="1"/>
            </p:cNvPicPr>
            <p:nvPr/>
          </p:nvPicPr>
          <p:blipFill>
            <a:blip r:embed="rId7"/>
            <a:stretch>
              <a:fillRect/>
            </a:stretch>
          </p:blipFill>
          <p:spPr>
            <a:xfrm>
              <a:off x="8288280" y="5341149"/>
              <a:ext cx="1612395" cy="1030226"/>
            </a:xfrm>
            <a:prstGeom prst="rect">
              <a:avLst/>
            </a:prstGeom>
          </p:spPr>
        </p:pic>
        <p:pic>
          <p:nvPicPr>
            <p:cNvPr id="31" name="Picture 30">
              <a:extLst>
                <a:ext uri="{FF2B5EF4-FFF2-40B4-BE49-F238E27FC236}">
                  <a16:creationId xmlns:a16="http://schemas.microsoft.com/office/drawing/2014/main" id="{4808FDE2-D5EC-4565-BF20-0162D0F80A1A}"/>
                </a:ext>
              </a:extLst>
            </p:cNvPr>
            <p:cNvPicPr>
              <a:picLocks noChangeAspect="1"/>
            </p:cNvPicPr>
            <p:nvPr/>
          </p:nvPicPr>
          <p:blipFill rotWithShape="1">
            <a:blip r:embed="rId8"/>
            <a:srcRect t="37336" b="16273"/>
            <a:stretch/>
          </p:blipFill>
          <p:spPr>
            <a:xfrm>
              <a:off x="8285232" y="5724659"/>
              <a:ext cx="1615443" cy="476518"/>
            </a:xfrm>
            <a:prstGeom prst="rect">
              <a:avLst/>
            </a:prstGeom>
          </p:spPr>
        </p:pic>
      </p:grpSp>
      <p:pic>
        <p:nvPicPr>
          <p:cNvPr id="36" name="Picture 35">
            <a:extLst>
              <a:ext uri="{FF2B5EF4-FFF2-40B4-BE49-F238E27FC236}">
                <a16:creationId xmlns:a16="http://schemas.microsoft.com/office/drawing/2014/main" id="{B2AEBCC6-02C3-46E6-9C68-604188E6A59E}"/>
              </a:ext>
            </a:extLst>
          </p:cNvPr>
          <p:cNvPicPr>
            <a:picLocks noChangeAspect="1"/>
          </p:cNvPicPr>
          <p:nvPr/>
        </p:nvPicPr>
        <p:blipFill rotWithShape="1">
          <a:blip r:embed="rId9">
            <a:clrChange>
              <a:clrFrom>
                <a:srgbClr val="FFFFFF"/>
              </a:clrFrom>
              <a:clrTo>
                <a:srgbClr val="FFFFFF">
                  <a:alpha val="0"/>
                </a:srgbClr>
              </a:clrTo>
            </a:clrChange>
          </a:blip>
          <a:srcRect l="63293"/>
          <a:stretch/>
        </p:blipFill>
        <p:spPr>
          <a:xfrm>
            <a:off x="10796336" y="1216978"/>
            <a:ext cx="1198299" cy="1214256"/>
          </a:xfrm>
          <a:prstGeom prst="rect">
            <a:avLst/>
          </a:prstGeom>
        </p:spPr>
      </p:pic>
      <p:pic>
        <p:nvPicPr>
          <p:cNvPr id="38" name="Picture 37">
            <a:extLst>
              <a:ext uri="{FF2B5EF4-FFF2-40B4-BE49-F238E27FC236}">
                <a16:creationId xmlns:a16="http://schemas.microsoft.com/office/drawing/2014/main" id="{CEDF4A80-6C52-46CF-BB69-3986B49C2516}"/>
              </a:ext>
            </a:extLst>
          </p:cNvPr>
          <p:cNvPicPr>
            <a:picLocks noChangeAspect="1"/>
          </p:cNvPicPr>
          <p:nvPr/>
        </p:nvPicPr>
        <p:blipFill rotWithShape="1">
          <a:blip r:embed="rId9">
            <a:clrChange>
              <a:clrFrom>
                <a:srgbClr val="FAF7F0"/>
              </a:clrFrom>
              <a:clrTo>
                <a:srgbClr val="FAF7F0">
                  <a:alpha val="0"/>
                </a:srgbClr>
              </a:clrTo>
            </a:clrChange>
          </a:blip>
          <a:srcRect r="45055"/>
          <a:stretch/>
        </p:blipFill>
        <p:spPr>
          <a:xfrm>
            <a:off x="10378826" y="64962"/>
            <a:ext cx="1793652" cy="1214256"/>
          </a:xfrm>
          <a:prstGeom prst="rect">
            <a:avLst/>
          </a:prstGeom>
        </p:spPr>
      </p:pic>
    </p:spTree>
    <p:extLst>
      <p:ext uri="{BB962C8B-B14F-4D97-AF65-F5344CB8AC3E}">
        <p14:creationId xmlns:p14="http://schemas.microsoft.com/office/powerpoint/2010/main" val="3336338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he Bay - a blueprint for recovery – Wyre Council">
            <a:extLst>
              <a:ext uri="{FF2B5EF4-FFF2-40B4-BE49-F238E27FC236}">
                <a16:creationId xmlns:a16="http://schemas.microsoft.com/office/drawing/2014/main" id="{4EC98B9E-B5CE-4E61-9D79-1249CFC65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8046" y="195163"/>
            <a:ext cx="1793651" cy="11535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94BB82E-A9E9-4189-9CE0-DAEDDD1C4757}"/>
              </a:ext>
            </a:extLst>
          </p:cNvPr>
          <p:cNvPicPr>
            <a:picLocks noChangeAspect="1"/>
          </p:cNvPicPr>
          <p:nvPr/>
        </p:nvPicPr>
        <p:blipFill rotWithShape="1">
          <a:blip r:embed="rId5">
            <a:clrChange>
              <a:clrFrom>
                <a:srgbClr val="FFFFFF"/>
              </a:clrFrom>
              <a:clrTo>
                <a:srgbClr val="FFFFFF">
                  <a:alpha val="0"/>
                </a:srgbClr>
              </a:clrTo>
            </a:clrChange>
          </a:blip>
          <a:srcRect l="61964"/>
          <a:stretch/>
        </p:blipFill>
        <p:spPr>
          <a:xfrm>
            <a:off x="10496408" y="1754861"/>
            <a:ext cx="1241672" cy="1214256"/>
          </a:xfrm>
          <a:prstGeom prst="rect">
            <a:avLst/>
          </a:prstGeom>
        </p:spPr>
      </p:pic>
      <p:sp>
        <p:nvSpPr>
          <p:cNvPr id="13" name="Rectangle 12">
            <a:extLst>
              <a:ext uri="{FF2B5EF4-FFF2-40B4-BE49-F238E27FC236}">
                <a16:creationId xmlns:a16="http://schemas.microsoft.com/office/drawing/2014/main" id="{6084726F-1ADF-49DA-B1B2-B75EAF51B728}"/>
              </a:ext>
            </a:extLst>
          </p:cNvPr>
          <p:cNvSpPr/>
          <p:nvPr/>
        </p:nvSpPr>
        <p:spPr>
          <a:xfrm>
            <a:off x="670558" y="246431"/>
            <a:ext cx="10170696" cy="707886"/>
          </a:xfrm>
          <a:prstGeom prst="rect">
            <a:avLst/>
          </a:prstGeom>
        </p:spPr>
        <p:txBody>
          <a:bodyPr wrap="square">
            <a:spAutoFit/>
          </a:bodyPr>
          <a:lstStyle/>
          <a:p>
            <a:r>
              <a:rPr lang="en-GB" sz="2000" dirty="0"/>
              <a:t>@thebayblueprint	@thebaywellbeing	www.thebay.org.uk</a:t>
            </a:r>
          </a:p>
          <a:p>
            <a:endParaRPr lang="en-GB" sz="2000" dirty="0"/>
          </a:p>
        </p:txBody>
      </p:sp>
      <p:pic>
        <p:nvPicPr>
          <p:cNvPr id="14" name="Picture 2" descr="Facebook Icon Vector Art, Icons, and Graphics for Free Download">
            <a:extLst>
              <a:ext uri="{FF2B5EF4-FFF2-40B4-BE49-F238E27FC236}">
                <a16:creationId xmlns:a16="http://schemas.microsoft.com/office/drawing/2014/main" id="{E4EC5C2D-8DCF-4C11-A437-BFBBB0C9B1A3}"/>
              </a:ext>
            </a:extLst>
          </p:cNvPr>
          <p:cNvPicPr>
            <a:picLocks noChangeAspect="1" noChangeArrowheads="1"/>
          </p:cNvPicPr>
          <p:nvPr/>
        </p:nvPicPr>
        <p:blipFill rotWithShape="1">
          <a:blip r:embed="rId6"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5807" t="16366" r="75876" b="53846"/>
          <a:stretch/>
        </p:blipFill>
        <p:spPr bwMode="auto">
          <a:xfrm>
            <a:off x="1470689" y="596920"/>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acebook Icon Vector Art, Icons, and Graphics for Free Download">
            <a:extLst>
              <a:ext uri="{FF2B5EF4-FFF2-40B4-BE49-F238E27FC236}">
                <a16:creationId xmlns:a16="http://schemas.microsoft.com/office/drawing/2014/main" id="{9C73A2C2-912F-429B-B97D-E2B8ED60284C}"/>
              </a:ext>
            </a:extLst>
          </p:cNvPr>
          <p:cNvPicPr>
            <a:picLocks noChangeAspect="1" noChangeArrowheads="1"/>
          </p:cNvPicPr>
          <p:nvPr/>
        </p:nvPicPr>
        <p:blipFill rotWithShape="1">
          <a:blip r:embed="rId6"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52524" t="15757" r="29159" b="54455"/>
          <a:stretch/>
        </p:blipFill>
        <p:spPr bwMode="auto">
          <a:xfrm>
            <a:off x="4000941" y="596920"/>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acebook Icon Vector Art, Icons, and Graphics for Free Download">
            <a:extLst>
              <a:ext uri="{FF2B5EF4-FFF2-40B4-BE49-F238E27FC236}">
                <a16:creationId xmlns:a16="http://schemas.microsoft.com/office/drawing/2014/main" id="{B5080D7F-0398-46E1-BF99-444FEEFB6A02}"/>
              </a:ext>
            </a:extLst>
          </p:cNvPr>
          <p:cNvPicPr>
            <a:picLocks noChangeAspect="1" noChangeArrowheads="1"/>
          </p:cNvPicPr>
          <p:nvPr/>
        </p:nvPicPr>
        <p:blipFill rotWithShape="1">
          <a:blip r:embed="rId7"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75339" t="17652" r="6344" b="52560"/>
          <a:stretch/>
        </p:blipFill>
        <p:spPr bwMode="auto">
          <a:xfrm>
            <a:off x="4462708" y="617729"/>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Web Icon Contact Us Icon Blog Stock Vector (Royalty Free) 1704145135 |  Shutterstock">
            <a:extLst>
              <a:ext uri="{FF2B5EF4-FFF2-40B4-BE49-F238E27FC236}">
                <a16:creationId xmlns:a16="http://schemas.microsoft.com/office/drawing/2014/main" id="{CFF3D363-FAB6-48EE-A885-0B8543047204}"/>
              </a:ext>
            </a:extLst>
          </p:cNvPr>
          <p:cNvPicPr>
            <a:picLocks noChangeAspect="1" noChangeArrowheads="1"/>
          </p:cNvPicPr>
          <p:nvPr/>
        </p:nvPicPr>
        <p:blipFill rotWithShape="1">
          <a:blip r:embed="rId8">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18471" t="58572" r="64403" b="9328"/>
          <a:stretch/>
        </p:blipFill>
        <p:spPr bwMode="auto">
          <a:xfrm>
            <a:off x="6908183" y="577464"/>
            <a:ext cx="600764" cy="4850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24658DF-2C0C-4229-9344-5A8BF621F808}"/>
              </a:ext>
            </a:extLst>
          </p:cNvPr>
          <p:cNvPicPr>
            <a:picLocks noChangeAspect="1"/>
          </p:cNvPicPr>
          <p:nvPr/>
        </p:nvPicPr>
        <p:blipFill rotWithShape="1">
          <a:blip r:embed="rId5"/>
          <a:srcRect r="45055"/>
          <a:stretch/>
        </p:blipFill>
        <p:spPr>
          <a:xfrm>
            <a:off x="10178045" y="2969117"/>
            <a:ext cx="1793652" cy="1214256"/>
          </a:xfrm>
          <a:prstGeom prst="rect">
            <a:avLst/>
          </a:prstGeom>
        </p:spPr>
      </p:pic>
      <p:pic>
        <p:nvPicPr>
          <p:cNvPr id="19" name="Online Media 10" title="Nature and Wellbeing | The Bay">
            <a:hlinkClick r:id="" action="ppaction://media"/>
            <a:extLst>
              <a:ext uri="{FF2B5EF4-FFF2-40B4-BE49-F238E27FC236}">
                <a16:creationId xmlns:a16="http://schemas.microsoft.com/office/drawing/2014/main" id="{E1C93968-36E9-4CBE-92C4-42CB2C106DAD}"/>
              </a:ext>
            </a:extLst>
          </p:cNvPr>
          <p:cNvPicPr>
            <a:picLocks noRot="1" noChangeAspect="1"/>
          </p:cNvPicPr>
          <p:nvPr>
            <a:videoFile r:link="rId1"/>
          </p:nvPr>
        </p:nvPicPr>
        <p:blipFill>
          <a:blip r:embed="rId9"/>
          <a:stretch>
            <a:fillRect/>
          </a:stretch>
        </p:blipFill>
        <p:spPr>
          <a:xfrm>
            <a:off x="456516" y="1285350"/>
            <a:ext cx="9249203" cy="5202677"/>
          </a:xfrm>
          <a:prstGeom prst="rect">
            <a:avLst/>
          </a:prstGeom>
        </p:spPr>
      </p:pic>
    </p:spTree>
    <p:extLst>
      <p:ext uri="{BB962C8B-B14F-4D97-AF65-F5344CB8AC3E}">
        <p14:creationId xmlns:p14="http://schemas.microsoft.com/office/powerpoint/2010/main" val="2376098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4" descr="The Bay - a blueprint for recovery – Wyre Council">
            <a:extLst>
              <a:ext uri="{FF2B5EF4-FFF2-40B4-BE49-F238E27FC236}">
                <a16:creationId xmlns:a16="http://schemas.microsoft.com/office/drawing/2014/main" id="{4EC98B9E-B5CE-4E61-9D79-1249CFC65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64" y="205642"/>
            <a:ext cx="1793651" cy="11535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89D344-B26F-4877-908B-09D249963AF5}"/>
              </a:ext>
            </a:extLst>
          </p:cNvPr>
          <p:cNvPicPr>
            <a:picLocks noChangeAspect="1"/>
          </p:cNvPicPr>
          <p:nvPr/>
        </p:nvPicPr>
        <p:blipFill>
          <a:blip r:embed="rId5"/>
          <a:stretch>
            <a:fillRect/>
          </a:stretch>
        </p:blipFill>
        <p:spPr>
          <a:xfrm>
            <a:off x="3290245" y="5420750"/>
            <a:ext cx="2419643" cy="1084883"/>
          </a:xfrm>
          <a:prstGeom prst="rect">
            <a:avLst/>
          </a:prstGeom>
        </p:spPr>
      </p:pic>
      <p:pic>
        <p:nvPicPr>
          <p:cNvPr id="27" name="Picture 26">
            <a:extLst>
              <a:ext uri="{FF2B5EF4-FFF2-40B4-BE49-F238E27FC236}">
                <a16:creationId xmlns:a16="http://schemas.microsoft.com/office/drawing/2014/main" id="{A1776D0B-24B9-45E3-B4FB-DB0895907841}"/>
              </a:ext>
            </a:extLst>
          </p:cNvPr>
          <p:cNvPicPr>
            <a:picLocks noChangeAspect="1"/>
          </p:cNvPicPr>
          <p:nvPr/>
        </p:nvPicPr>
        <p:blipFill>
          <a:blip r:embed="rId6"/>
          <a:stretch>
            <a:fillRect/>
          </a:stretch>
        </p:blipFill>
        <p:spPr>
          <a:xfrm>
            <a:off x="6318340" y="5407738"/>
            <a:ext cx="3349880" cy="1097895"/>
          </a:xfrm>
          <a:prstGeom prst="rect">
            <a:avLst/>
          </a:prstGeom>
        </p:spPr>
      </p:pic>
      <p:grpSp>
        <p:nvGrpSpPr>
          <p:cNvPr id="32" name="Group 31">
            <a:extLst>
              <a:ext uri="{FF2B5EF4-FFF2-40B4-BE49-F238E27FC236}">
                <a16:creationId xmlns:a16="http://schemas.microsoft.com/office/drawing/2014/main" id="{FD3EFB9E-9064-4FAC-B3A8-1E2A1902D4ED}"/>
              </a:ext>
            </a:extLst>
          </p:cNvPr>
          <p:cNvGrpSpPr/>
          <p:nvPr/>
        </p:nvGrpSpPr>
        <p:grpSpPr>
          <a:xfrm>
            <a:off x="462656" y="5475407"/>
            <a:ext cx="1615443" cy="1030226"/>
            <a:chOff x="8285232" y="5341149"/>
            <a:chExt cx="1615443" cy="1030226"/>
          </a:xfrm>
        </p:grpSpPr>
        <p:pic>
          <p:nvPicPr>
            <p:cNvPr id="29" name="Picture 28">
              <a:extLst>
                <a:ext uri="{FF2B5EF4-FFF2-40B4-BE49-F238E27FC236}">
                  <a16:creationId xmlns:a16="http://schemas.microsoft.com/office/drawing/2014/main" id="{62914C56-C519-46A4-AC3B-8BC6C0F34440}"/>
                </a:ext>
              </a:extLst>
            </p:cNvPr>
            <p:cNvPicPr>
              <a:picLocks noChangeAspect="1"/>
            </p:cNvPicPr>
            <p:nvPr/>
          </p:nvPicPr>
          <p:blipFill>
            <a:blip r:embed="rId7"/>
            <a:stretch>
              <a:fillRect/>
            </a:stretch>
          </p:blipFill>
          <p:spPr>
            <a:xfrm>
              <a:off x="8288280" y="5341149"/>
              <a:ext cx="1612395" cy="1030226"/>
            </a:xfrm>
            <a:prstGeom prst="rect">
              <a:avLst/>
            </a:prstGeom>
          </p:spPr>
        </p:pic>
        <p:pic>
          <p:nvPicPr>
            <p:cNvPr id="31" name="Picture 30">
              <a:extLst>
                <a:ext uri="{FF2B5EF4-FFF2-40B4-BE49-F238E27FC236}">
                  <a16:creationId xmlns:a16="http://schemas.microsoft.com/office/drawing/2014/main" id="{4808FDE2-D5EC-4565-BF20-0162D0F80A1A}"/>
                </a:ext>
              </a:extLst>
            </p:cNvPr>
            <p:cNvPicPr>
              <a:picLocks noChangeAspect="1"/>
            </p:cNvPicPr>
            <p:nvPr/>
          </p:nvPicPr>
          <p:blipFill rotWithShape="1">
            <a:blip r:embed="rId8"/>
            <a:srcRect t="37336" b="16273"/>
            <a:stretch/>
          </p:blipFill>
          <p:spPr>
            <a:xfrm>
              <a:off x="8285232" y="5724659"/>
              <a:ext cx="1615443" cy="476518"/>
            </a:xfrm>
            <a:prstGeom prst="rect">
              <a:avLst/>
            </a:prstGeom>
          </p:spPr>
        </p:pic>
      </p:grpSp>
      <p:pic>
        <p:nvPicPr>
          <p:cNvPr id="12" name="Picture 11">
            <a:extLst>
              <a:ext uri="{FF2B5EF4-FFF2-40B4-BE49-F238E27FC236}">
                <a16:creationId xmlns:a16="http://schemas.microsoft.com/office/drawing/2014/main" id="{7F38568C-5021-4DE7-8BDF-7E1546BD3317}"/>
              </a:ext>
            </a:extLst>
          </p:cNvPr>
          <p:cNvPicPr>
            <a:picLocks noChangeAspect="1"/>
          </p:cNvPicPr>
          <p:nvPr/>
        </p:nvPicPr>
        <p:blipFill rotWithShape="1">
          <a:blip r:embed="rId9">
            <a:clrChange>
              <a:clrFrom>
                <a:srgbClr val="FFFFFF"/>
              </a:clrFrom>
              <a:clrTo>
                <a:srgbClr val="FFFFFF">
                  <a:alpha val="0"/>
                </a:srgbClr>
              </a:clrTo>
            </a:clrChange>
          </a:blip>
          <a:srcRect l="63804"/>
          <a:stretch/>
        </p:blipFill>
        <p:spPr>
          <a:xfrm>
            <a:off x="3497178" y="1792358"/>
            <a:ext cx="2598821" cy="2670668"/>
          </a:xfrm>
          <a:prstGeom prst="rect">
            <a:avLst/>
          </a:prstGeom>
        </p:spPr>
      </p:pic>
      <p:sp>
        <p:nvSpPr>
          <p:cNvPr id="13" name="Rectangle 12">
            <a:extLst>
              <a:ext uri="{FF2B5EF4-FFF2-40B4-BE49-F238E27FC236}">
                <a16:creationId xmlns:a16="http://schemas.microsoft.com/office/drawing/2014/main" id="{BF5447F0-E09D-453D-BF16-9688F423F321}"/>
              </a:ext>
            </a:extLst>
          </p:cNvPr>
          <p:cNvSpPr/>
          <p:nvPr/>
        </p:nvSpPr>
        <p:spPr>
          <a:xfrm>
            <a:off x="3308251" y="456899"/>
            <a:ext cx="10170696" cy="707886"/>
          </a:xfrm>
          <a:prstGeom prst="rect">
            <a:avLst/>
          </a:prstGeom>
        </p:spPr>
        <p:txBody>
          <a:bodyPr wrap="square">
            <a:spAutoFit/>
          </a:bodyPr>
          <a:lstStyle/>
          <a:p>
            <a:r>
              <a:rPr lang="en-GB" sz="2000" dirty="0"/>
              <a:t>@thebayblueprint	@thebaywellbeing	www.thebay.org.uk</a:t>
            </a:r>
          </a:p>
          <a:p>
            <a:endParaRPr lang="en-GB" sz="2000" dirty="0"/>
          </a:p>
        </p:txBody>
      </p:sp>
      <p:pic>
        <p:nvPicPr>
          <p:cNvPr id="14" name="Picture 2" descr="Facebook Icon Vector Art, Icons, and Graphics for Free Download">
            <a:extLst>
              <a:ext uri="{FF2B5EF4-FFF2-40B4-BE49-F238E27FC236}">
                <a16:creationId xmlns:a16="http://schemas.microsoft.com/office/drawing/2014/main" id="{6DD8F263-D0D4-4E79-865A-D9295FB6E143}"/>
              </a:ext>
            </a:extLst>
          </p:cNvPr>
          <p:cNvPicPr>
            <a:picLocks noChangeAspect="1" noChangeArrowheads="1"/>
          </p:cNvPicPr>
          <p:nvPr/>
        </p:nvPicPr>
        <p:blipFill rotWithShape="1">
          <a:blip r:embed="rId10"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5807" t="16366" r="75876" b="53846"/>
          <a:stretch/>
        </p:blipFill>
        <p:spPr bwMode="auto">
          <a:xfrm>
            <a:off x="4108382" y="832845"/>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acebook Icon Vector Art, Icons, and Graphics for Free Download">
            <a:extLst>
              <a:ext uri="{FF2B5EF4-FFF2-40B4-BE49-F238E27FC236}">
                <a16:creationId xmlns:a16="http://schemas.microsoft.com/office/drawing/2014/main" id="{94FAB099-0EEB-43DA-A28F-85AE9BE8D22C}"/>
              </a:ext>
            </a:extLst>
          </p:cNvPr>
          <p:cNvPicPr>
            <a:picLocks noChangeAspect="1" noChangeArrowheads="1"/>
          </p:cNvPicPr>
          <p:nvPr/>
        </p:nvPicPr>
        <p:blipFill rotWithShape="1">
          <a:blip r:embed="rId10"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52524" t="15757" r="29159" b="54455"/>
          <a:stretch/>
        </p:blipFill>
        <p:spPr bwMode="auto">
          <a:xfrm>
            <a:off x="7053312" y="832845"/>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acebook Icon Vector Art, Icons, and Graphics for Free Download">
            <a:extLst>
              <a:ext uri="{FF2B5EF4-FFF2-40B4-BE49-F238E27FC236}">
                <a16:creationId xmlns:a16="http://schemas.microsoft.com/office/drawing/2014/main" id="{4804EF2B-34AA-43B2-ABEB-EFF4CFA5C6A5}"/>
              </a:ext>
            </a:extLst>
          </p:cNvPr>
          <p:cNvPicPr>
            <a:picLocks noChangeAspect="1" noChangeArrowheads="1"/>
          </p:cNvPicPr>
          <p:nvPr/>
        </p:nvPicPr>
        <p:blipFill rotWithShape="1">
          <a:blip r:embed="rId11"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75339" t="17652" r="6344" b="52560"/>
          <a:stretch/>
        </p:blipFill>
        <p:spPr bwMode="auto">
          <a:xfrm>
            <a:off x="6575828" y="868015"/>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Web Icon Contact Us Icon Blog Stock Vector (Royalty Free) 1704145135 |  Shutterstock">
            <a:extLst>
              <a:ext uri="{FF2B5EF4-FFF2-40B4-BE49-F238E27FC236}">
                <a16:creationId xmlns:a16="http://schemas.microsoft.com/office/drawing/2014/main" id="{852B146E-9B3F-4329-94F1-972A6778E756}"/>
              </a:ext>
            </a:extLst>
          </p:cNvPr>
          <p:cNvPicPr>
            <a:picLocks noChangeAspect="1" noChangeArrowheads="1"/>
          </p:cNvPicPr>
          <p:nvPr/>
        </p:nvPicPr>
        <p:blipFill rotWithShape="1">
          <a:blip r:embed="rId12">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18471" t="58572" r="64403" b="9328"/>
          <a:stretch/>
        </p:blipFill>
        <p:spPr bwMode="auto">
          <a:xfrm>
            <a:off x="9545876" y="813389"/>
            <a:ext cx="600764" cy="4850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88D1B10-7BB1-472C-AD0E-0140D992101A}"/>
              </a:ext>
            </a:extLst>
          </p:cNvPr>
          <p:cNvPicPr>
            <a:picLocks noChangeAspect="1"/>
          </p:cNvPicPr>
          <p:nvPr/>
        </p:nvPicPr>
        <p:blipFill rotWithShape="1">
          <a:blip r:embed="rId9"/>
          <a:srcRect r="45055"/>
          <a:stretch/>
        </p:blipFill>
        <p:spPr>
          <a:xfrm>
            <a:off x="6096000" y="2136322"/>
            <a:ext cx="2928826" cy="1982739"/>
          </a:xfrm>
          <a:prstGeom prst="rect">
            <a:avLst/>
          </a:prstGeom>
        </p:spPr>
      </p:pic>
    </p:spTree>
    <p:extLst>
      <p:ext uri="{BB962C8B-B14F-4D97-AF65-F5344CB8AC3E}">
        <p14:creationId xmlns:p14="http://schemas.microsoft.com/office/powerpoint/2010/main" val="284624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11684-A1AC-4393-91D8-3C68D2D99282}"/>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63A697B4-B857-4960-A828-40AF4AC6ED16}"/>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27198280-6178-4CD4-8805-0DA5764B6D05}"/>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600" b="1">
                <a:solidFill>
                  <a:srgbClr val="5B5B5B"/>
                </a:solidFill>
              </a:rPr>
              <a:t>Do you/your team currently work with nature-based social prescribing projects like The Bay?</a:t>
            </a:r>
          </a:p>
        </p:txBody>
      </p:sp>
      <p:sp>
        <p:nvSpPr>
          <p:cNvPr id="7" name="Rectangle 6">
            <a:extLst>
              <a:ext uri="{FF2B5EF4-FFF2-40B4-BE49-F238E27FC236}">
                <a16:creationId xmlns:a16="http://schemas.microsoft.com/office/drawing/2014/main" id="{2CF84E8E-EEB3-4D97-A505-16D2F5234636}"/>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671175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51F50-2271-448E-B8E1-A8FF6E38E754}"/>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2E467C50-875E-4911-93B8-892FF563AF4E}"/>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527B6C18-D072-4CC6-AE80-FBC88529583C}"/>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What barriers are there in place that prevent clinicians from referring to nature-based social prescribing projects?</a:t>
            </a:r>
          </a:p>
        </p:txBody>
      </p:sp>
      <p:sp>
        <p:nvSpPr>
          <p:cNvPr id="7" name="Rectangle 6">
            <a:extLst>
              <a:ext uri="{FF2B5EF4-FFF2-40B4-BE49-F238E27FC236}">
                <a16:creationId xmlns:a16="http://schemas.microsoft.com/office/drawing/2014/main" id="{53E078C0-2FB3-4EAD-8663-47A1D37CB761}"/>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600374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BCF496-FA7D-4A28-9341-FBB9E9E3C5ED}"/>
              </a:ext>
            </a:extLst>
          </p:cNvPr>
          <p:cNvPicPr>
            <a:picLocks/>
          </p:cNvPicPr>
          <p:nvPr>
            <p:custDataLst>
              <p:tags r:id="rId2"/>
            </p:custDataLst>
          </p:nvPr>
        </p:nvPicPr>
        <p:blipFill>
          <a:blip r:embed="rId7"/>
          <a:stretch>
            <a:fillRect/>
          </a:stretch>
        </p:blipFill>
        <p:spPr>
          <a:xfrm>
            <a:off x="3201670" y="508000"/>
            <a:ext cx="1219200" cy="510126"/>
          </a:xfrm>
          <a:prstGeom prst="rect">
            <a:avLst/>
          </a:prstGeom>
        </p:spPr>
      </p:pic>
      <p:pic>
        <p:nvPicPr>
          <p:cNvPr id="5" name="Picture 4">
            <a:extLst>
              <a:ext uri="{FF2B5EF4-FFF2-40B4-BE49-F238E27FC236}">
                <a16:creationId xmlns:a16="http://schemas.microsoft.com/office/drawing/2014/main" id="{F7B45E2D-4CBC-4925-BF6C-B3289E940712}"/>
              </a:ext>
            </a:extLst>
          </p:cNvPr>
          <p:cNvPicPr>
            <a:picLocks/>
          </p:cNvPicPr>
          <p:nvPr>
            <p:custDataLst>
              <p:tags r:id="rId3"/>
            </p:custDataLst>
          </p:nvPr>
        </p:nvPicPr>
        <p:blipFill>
          <a:blip r:embed="rId8"/>
          <a:stretch>
            <a:fillRect/>
          </a:stretch>
        </p:blipFill>
        <p:spPr>
          <a:xfrm>
            <a:off x="508000" y="2209800"/>
            <a:ext cx="2438400" cy="2438400"/>
          </a:xfrm>
          <a:prstGeom prst="rect">
            <a:avLst/>
          </a:prstGeom>
        </p:spPr>
      </p:pic>
      <p:sp>
        <p:nvSpPr>
          <p:cNvPr id="6" name="Rectangle 5">
            <a:extLst>
              <a:ext uri="{FF2B5EF4-FFF2-40B4-BE49-F238E27FC236}">
                <a16:creationId xmlns:a16="http://schemas.microsoft.com/office/drawing/2014/main" id="{4C9AF1A7-07A0-4CE3-9B59-F239F7F538D1}"/>
              </a:ext>
            </a:extLst>
          </p:cNvPr>
          <p:cNvSpPr/>
          <p:nvPr>
            <p:custDataLst>
              <p:tags r:id="rId4"/>
            </p:custDataLst>
          </p:nvPr>
        </p:nvSpPr>
        <p:spPr>
          <a:xfrm>
            <a:off x="3200400" y="2571750"/>
            <a:ext cx="8483600"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a:solidFill>
                  <a:srgbClr val="5B5B5B"/>
                </a:solidFill>
              </a:rPr>
              <a:t>What would enable clinicians to work more closely with nature-based social prescribing projects?</a:t>
            </a:r>
          </a:p>
        </p:txBody>
      </p:sp>
      <p:sp>
        <p:nvSpPr>
          <p:cNvPr id="7" name="Rectangle 6">
            <a:extLst>
              <a:ext uri="{FF2B5EF4-FFF2-40B4-BE49-F238E27FC236}">
                <a16:creationId xmlns:a16="http://schemas.microsoft.com/office/drawing/2014/main" id="{66E9CCA0-6ED9-4F6F-AA39-C0E985D89BB3}"/>
              </a:ext>
            </a:extLst>
          </p:cNvPr>
          <p:cNvSpPr/>
          <p:nvPr>
            <p:custDataLst>
              <p:tags r:id="rId5"/>
            </p:custDataLst>
          </p:nvPr>
        </p:nvSpPr>
        <p:spPr>
          <a:xfrm>
            <a:off x="3200400" y="6096000"/>
            <a:ext cx="8737600" cy="510125"/>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300" b="1">
                <a:solidFill>
                  <a:srgbClr val="5B5B5B"/>
                </a:solidFill>
              </a:rPr>
              <a:t>ⓘ</a:t>
            </a:r>
            <a:r>
              <a:rPr lang="en-GB" sz="14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699302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6" name="Picture 4" descr="The Bay - a blueprint for recovery – Wyre Council">
            <a:extLst>
              <a:ext uri="{FF2B5EF4-FFF2-40B4-BE49-F238E27FC236}">
                <a16:creationId xmlns:a16="http://schemas.microsoft.com/office/drawing/2014/main" id="{4EC98B9E-B5CE-4E61-9D79-1249CFC65E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005" y="2095290"/>
            <a:ext cx="4574386" cy="2941992"/>
          </a:xfrm>
          <a:prstGeom prst="rect">
            <a:avLst/>
          </a:prstGeom>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5CD1753C-421D-47AC-9709-6883180D10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289" y="356455"/>
            <a:ext cx="1855712" cy="1468412"/>
          </a:xfrm>
          <a:prstGeom prst="rect">
            <a:avLst/>
          </a:prstGeom>
        </p:spPr>
      </p:pic>
      <p:pic>
        <p:nvPicPr>
          <p:cNvPr id="33" name="Picture 32" descr="Home">
            <a:extLst>
              <a:ext uri="{FF2B5EF4-FFF2-40B4-BE49-F238E27FC236}">
                <a16:creationId xmlns:a16="http://schemas.microsoft.com/office/drawing/2014/main" id="{2CFC595B-D87C-4A63-9DDD-5D54AE4383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3984" y="499543"/>
            <a:ext cx="3375389" cy="1106231"/>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D25BCB9-EE04-43B7-BC36-62AA40458E30}"/>
              </a:ext>
            </a:extLst>
          </p:cNvPr>
          <p:cNvGrpSpPr/>
          <p:nvPr/>
        </p:nvGrpSpPr>
        <p:grpSpPr>
          <a:xfrm>
            <a:off x="2078100" y="5371176"/>
            <a:ext cx="10170696" cy="897224"/>
            <a:chOff x="3308251" y="456899"/>
            <a:chExt cx="10170696" cy="897224"/>
          </a:xfrm>
        </p:grpSpPr>
        <p:sp>
          <p:nvSpPr>
            <p:cNvPr id="36" name="Rectangle 35">
              <a:extLst>
                <a:ext uri="{FF2B5EF4-FFF2-40B4-BE49-F238E27FC236}">
                  <a16:creationId xmlns:a16="http://schemas.microsoft.com/office/drawing/2014/main" id="{93DB5FFB-7D12-4943-AB5C-3956C582F8E9}"/>
                </a:ext>
              </a:extLst>
            </p:cNvPr>
            <p:cNvSpPr/>
            <p:nvPr/>
          </p:nvSpPr>
          <p:spPr>
            <a:xfrm>
              <a:off x="3308251" y="456899"/>
              <a:ext cx="10170696" cy="830997"/>
            </a:xfrm>
            <a:prstGeom prst="rect">
              <a:avLst/>
            </a:prstGeom>
          </p:spPr>
          <p:txBody>
            <a:bodyPr wrap="square">
              <a:spAutoFit/>
            </a:bodyPr>
            <a:lstStyle/>
            <a:p>
              <a:r>
                <a:rPr lang="en-GB" sz="2400" dirty="0">
                  <a:solidFill>
                    <a:schemeClr val="bg1"/>
                  </a:solidFill>
                  <a:latin typeface="Panton" panose="00000500000000000000"/>
                </a:rPr>
                <a:t>@thebayblueprint	@thebaywellbeing	www.thebay.org.uk</a:t>
              </a:r>
            </a:p>
            <a:p>
              <a:endParaRPr lang="en-GB" sz="2400" dirty="0">
                <a:latin typeface="Panton" panose="00000500000000000000"/>
              </a:endParaRPr>
            </a:p>
          </p:txBody>
        </p:sp>
        <p:pic>
          <p:nvPicPr>
            <p:cNvPr id="37" name="Picture 2" descr="Facebook Icon Vector Art, Icons, and Graphics for Free Download">
              <a:extLst>
                <a:ext uri="{FF2B5EF4-FFF2-40B4-BE49-F238E27FC236}">
                  <a16:creationId xmlns:a16="http://schemas.microsoft.com/office/drawing/2014/main" id="{68822330-5FBC-4114-95CF-049D3C9D1C83}"/>
                </a:ext>
              </a:extLst>
            </p:cNvPr>
            <p:cNvPicPr>
              <a:picLocks noChangeAspect="1" noChangeArrowheads="1"/>
            </p:cNvPicPr>
            <p:nvPr/>
          </p:nvPicPr>
          <p:blipFill rotWithShape="1">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5807" t="16366" r="75876" b="53846"/>
            <a:stretch/>
          </p:blipFill>
          <p:spPr bwMode="auto">
            <a:xfrm>
              <a:off x="4320441" y="864929"/>
              <a:ext cx="474354" cy="454024"/>
            </a:xfrm>
            <a:prstGeom prst="rect">
              <a:avLst/>
            </a:prstGeom>
            <a:noFill/>
            <a:ln>
              <a:noFill/>
            </a:ln>
            <a:extLst/>
          </p:spPr>
        </p:pic>
        <p:pic>
          <p:nvPicPr>
            <p:cNvPr id="38" name="Picture 2" descr="Facebook Icon Vector Art, Icons, and Graphics for Free Download">
              <a:extLst>
                <a:ext uri="{FF2B5EF4-FFF2-40B4-BE49-F238E27FC236}">
                  <a16:creationId xmlns:a16="http://schemas.microsoft.com/office/drawing/2014/main" id="{8B0F3240-C7DB-48D0-BF6D-C914A2E5401C}"/>
                </a:ext>
              </a:extLst>
            </p:cNvPr>
            <p:cNvPicPr>
              <a:picLocks noChangeAspect="1" noChangeArrowheads="1"/>
            </p:cNvPicPr>
            <p:nvPr/>
          </p:nvPicPr>
          <p:blipFill rotWithShape="1">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52524" t="15757" r="29159" b="54455"/>
            <a:stretch/>
          </p:blipFill>
          <p:spPr bwMode="auto">
            <a:xfrm>
              <a:off x="7342068" y="864929"/>
              <a:ext cx="474354" cy="454024"/>
            </a:xfrm>
            <a:prstGeom prst="rect">
              <a:avLst/>
            </a:prstGeom>
            <a:noFill/>
            <a:ln>
              <a:noFill/>
            </a:ln>
            <a:extLst/>
          </p:spPr>
        </p:pic>
        <p:pic>
          <p:nvPicPr>
            <p:cNvPr id="39" name="Picture 2" descr="Facebook Icon Vector Art, Icons, and Graphics for Free Download">
              <a:extLst>
                <a:ext uri="{FF2B5EF4-FFF2-40B4-BE49-F238E27FC236}">
                  <a16:creationId xmlns:a16="http://schemas.microsoft.com/office/drawing/2014/main" id="{C355B80C-201C-4E54-8D06-E07684EDEE82}"/>
                </a:ext>
              </a:extLst>
            </p:cNvPr>
            <p:cNvPicPr>
              <a:picLocks noChangeAspect="1" noChangeArrowheads="1"/>
            </p:cNvPicPr>
            <p:nvPr/>
          </p:nvPicPr>
          <p:blipFill rotWithShape="1">
            <a:blip r:embed="rId8"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75339" t="17652" r="6344" b="52560"/>
            <a:stretch/>
          </p:blipFill>
          <p:spPr bwMode="auto">
            <a:xfrm>
              <a:off x="6864584" y="900099"/>
              <a:ext cx="474354" cy="454024"/>
            </a:xfrm>
            <a:prstGeom prst="rect">
              <a:avLst/>
            </a:prstGeom>
            <a:noFill/>
            <a:ln>
              <a:noFill/>
            </a:ln>
            <a:extLst/>
          </p:spPr>
        </p:pic>
        <p:pic>
          <p:nvPicPr>
            <p:cNvPr id="40" name="Picture 6" descr="Web Icon Contact Us Icon Blog Stock Vector (Royalty Free) 1704145135 |  Shutterstock">
              <a:extLst>
                <a:ext uri="{FF2B5EF4-FFF2-40B4-BE49-F238E27FC236}">
                  <a16:creationId xmlns:a16="http://schemas.microsoft.com/office/drawing/2014/main" id="{49A7DC14-1F38-4548-B416-297E57C77BEA}"/>
                </a:ext>
              </a:extLst>
            </p:cNvPr>
            <p:cNvPicPr>
              <a:picLocks noChangeAspect="1" noChangeArrowheads="1"/>
            </p:cNvPicPr>
            <p:nvPr/>
          </p:nvPicPr>
          <p:blipFill rotWithShape="1">
            <a:blip r:embed="rId9">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l="18471" t="58572" r="64403" b="9328"/>
            <a:stretch/>
          </p:blipFill>
          <p:spPr bwMode="auto">
            <a:xfrm>
              <a:off x="9759659" y="864929"/>
              <a:ext cx="600764" cy="485065"/>
            </a:xfrm>
            <a:prstGeom prst="rect">
              <a:avLst/>
            </a:prstGeom>
            <a:noFill/>
            <a:ln>
              <a:noFill/>
            </a:ln>
            <a:extLst/>
          </p:spPr>
        </p:pic>
      </p:grpSp>
      <p:grpSp>
        <p:nvGrpSpPr>
          <p:cNvPr id="41" name="Group 40">
            <a:extLst>
              <a:ext uri="{FF2B5EF4-FFF2-40B4-BE49-F238E27FC236}">
                <a16:creationId xmlns:a16="http://schemas.microsoft.com/office/drawing/2014/main" id="{31053D66-ACE2-441E-A042-E5E9EF349095}"/>
              </a:ext>
            </a:extLst>
          </p:cNvPr>
          <p:cNvGrpSpPr/>
          <p:nvPr/>
        </p:nvGrpSpPr>
        <p:grpSpPr>
          <a:xfrm>
            <a:off x="9650597" y="575548"/>
            <a:ext cx="1615443" cy="1030226"/>
            <a:chOff x="8285232" y="5341149"/>
            <a:chExt cx="1615443" cy="1030226"/>
          </a:xfrm>
        </p:grpSpPr>
        <p:pic>
          <p:nvPicPr>
            <p:cNvPr id="42" name="Picture 41">
              <a:extLst>
                <a:ext uri="{FF2B5EF4-FFF2-40B4-BE49-F238E27FC236}">
                  <a16:creationId xmlns:a16="http://schemas.microsoft.com/office/drawing/2014/main" id="{ED8F40AF-5E0F-455C-9907-B05879F9DC75}"/>
                </a:ext>
              </a:extLst>
            </p:cNvPr>
            <p:cNvPicPr>
              <a:picLocks noChangeAspect="1"/>
            </p:cNvPicPr>
            <p:nvPr/>
          </p:nvPicPr>
          <p:blipFill>
            <a:blip r:embed="rId10"/>
            <a:stretch>
              <a:fillRect/>
            </a:stretch>
          </p:blipFill>
          <p:spPr>
            <a:xfrm>
              <a:off x="8288280" y="5341149"/>
              <a:ext cx="1612395" cy="1030226"/>
            </a:xfrm>
            <a:prstGeom prst="rect">
              <a:avLst/>
            </a:prstGeom>
          </p:spPr>
        </p:pic>
        <p:pic>
          <p:nvPicPr>
            <p:cNvPr id="43" name="Picture 42">
              <a:extLst>
                <a:ext uri="{FF2B5EF4-FFF2-40B4-BE49-F238E27FC236}">
                  <a16:creationId xmlns:a16="http://schemas.microsoft.com/office/drawing/2014/main" id="{1273682C-1554-4C0C-B418-F1F5695556B1}"/>
                </a:ext>
              </a:extLst>
            </p:cNvPr>
            <p:cNvPicPr>
              <a:picLocks noChangeAspect="1"/>
            </p:cNvPicPr>
            <p:nvPr/>
          </p:nvPicPr>
          <p:blipFill rotWithShape="1">
            <a:blip r:embed="rId11"/>
            <a:srcRect t="37336" b="16273"/>
            <a:stretch/>
          </p:blipFill>
          <p:spPr>
            <a:xfrm>
              <a:off x="8285232" y="5724659"/>
              <a:ext cx="1615443" cy="476518"/>
            </a:xfrm>
            <a:prstGeom prst="rect">
              <a:avLst/>
            </a:prstGeom>
          </p:spPr>
        </p:pic>
      </p:grpSp>
      <p:pic>
        <p:nvPicPr>
          <p:cNvPr id="46" name="Picture 45">
            <a:extLst>
              <a:ext uri="{FF2B5EF4-FFF2-40B4-BE49-F238E27FC236}">
                <a16:creationId xmlns:a16="http://schemas.microsoft.com/office/drawing/2014/main" id="{8D449715-741D-43DF-98C8-811571700C91}"/>
              </a:ext>
            </a:extLst>
          </p:cNvPr>
          <p:cNvPicPr>
            <a:picLocks noChangeAspect="1"/>
          </p:cNvPicPr>
          <p:nvPr/>
        </p:nvPicPr>
        <p:blipFill>
          <a:blip r:embed="rId12"/>
          <a:stretch>
            <a:fillRect/>
          </a:stretch>
        </p:blipFill>
        <p:spPr>
          <a:xfrm>
            <a:off x="6780891" y="508635"/>
            <a:ext cx="2468188" cy="1106649"/>
          </a:xfrm>
          <a:prstGeom prst="rect">
            <a:avLst/>
          </a:prstGeom>
        </p:spPr>
      </p:pic>
    </p:spTree>
    <p:extLst>
      <p:ext uri="{BB962C8B-B14F-4D97-AF65-F5344CB8AC3E}">
        <p14:creationId xmlns:p14="http://schemas.microsoft.com/office/powerpoint/2010/main" val="357855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062958-49AD-CD3B-4FE7-2BE9AB2CDAB6}"/>
              </a:ext>
            </a:extLst>
          </p:cNvPr>
          <p:cNvSpPr txBox="1"/>
          <p:nvPr/>
        </p:nvSpPr>
        <p:spPr>
          <a:xfrm>
            <a:off x="658813" y="2096477"/>
            <a:ext cx="6379029" cy="1323439"/>
          </a:xfrm>
          <a:prstGeom prst="rect">
            <a:avLst/>
          </a:prstGeom>
          <a:noFill/>
        </p:spPr>
        <p:txBody>
          <a:bodyPr wrap="square">
            <a:spAutoFit/>
          </a:bodyPr>
          <a:lstStyle/>
          <a:p>
            <a:r>
              <a:rPr lang="en-GB" sz="4000" b="1" dirty="0">
                <a:solidFill>
                  <a:srgbClr val="004636"/>
                </a:solidFill>
                <a:latin typeface="Panton SemiBold" pitchFamily="2" charset="77"/>
              </a:rPr>
              <a:t>The Wellbeing Benefits </a:t>
            </a:r>
          </a:p>
          <a:p>
            <a:r>
              <a:rPr lang="en-GB" sz="4000" b="1" dirty="0">
                <a:solidFill>
                  <a:srgbClr val="004636"/>
                </a:solidFill>
                <a:latin typeface="Panton SemiBold" pitchFamily="2" charset="77"/>
              </a:rPr>
              <a:t>of Nature Connection</a:t>
            </a:r>
          </a:p>
        </p:txBody>
      </p:sp>
      <p:pic>
        <p:nvPicPr>
          <p:cNvPr id="35" name="Picture 34">
            <a:extLst>
              <a:ext uri="{FF2B5EF4-FFF2-40B4-BE49-F238E27FC236}">
                <a16:creationId xmlns:a16="http://schemas.microsoft.com/office/drawing/2014/main" id="{E599C381-8105-4271-87F9-563394319914}"/>
              </a:ext>
            </a:extLst>
          </p:cNvPr>
          <p:cNvPicPr>
            <a:picLocks noChangeAspect="1"/>
          </p:cNvPicPr>
          <p:nvPr/>
        </p:nvPicPr>
        <p:blipFill rotWithShape="1">
          <a:blip r:embed="rId3"/>
          <a:srcRect l="6646" t="-1299"/>
          <a:stretch/>
        </p:blipFill>
        <p:spPr>
          <a:xfrm rot="5400000">
            <a:off x="7447372" y="2463339"/>
            <a:ext cx="5903805" cy="5642857"/>
          </a:xfrm>
          <a:prstGeom prst="ellipse">
            <a:avLst/>
          </a:prstGeom>
        </p:spPr>
      </p:pic>
      <p:pic>
        <p:nvPicPr>
          <p:cNvPr id="36" name="Picture 35">
            <a:extLst>
              <a:ext uri="{FF2B5EF4-FFF2-40B4-BE49-F238E27FC236}">
                <a16:creationId xmlns:a16="http://schemas.microsoft.com/office/drawing/2014/main" id="{9A00F4E2-FBE2-458E-BC7D-1FB211D129B7}"/>
              </a:ext>
            </a:extLst>
          </p:cNvPr>
          <p:cNvPicPr>
            <a:picLocks noChangeAspect="1"/>
          </p:cNvPicPr>
          <p:nvPr/>
        </p:nvPicPr>
        <p:blipFill rotWithShape="1">
          <a:blip r:embed="rId4"/>
          <a:srcRect l="16574" r="11081"/>
          <a:stretch/>
        </p:blipFill>
        <p:spPr>
          <a:xfrm rot="5400000">
            <a:off x="8296210" y="-301432"/>
            <a:ext cx="2491381" cy="2582797"/>
          </a:xfrm>
          <a:prstGeom prst="ellipse">
            <a:avLst/>
          </a:prstGeom>
        </p:spPr>
      </p:pic>
      <p:pic>
        <p:nvPicPr>
          <p:cNvPr id="40" name="Picture 39">
            <a:extLst>
              <a:ext uri="{FF2B5EF4-FFF2-40B4-BE49-F238E27FC236}">
                <a16:creationId xmlns:a16="http://schemas.microsoft.com/office/drawing/2014/main" id="{28D83834-13C1-4D97-8F0F-9722864A7922}"/>
              </a:ext>
            </a:extLst>
          </p:cNvPr>
          <p:cNvPicPr>
            <a:picLocks noChangeAspect="1"/>
          </p:cNvPicPr>
          <p:nvPr/>
        </p:nvPicPr>
        <p:blipFill rotWithShape="1">
          <a:blip r:embed="rId5"/>
          <a:srcRect t="13947" b="12144"/>
          <a:stretch/>
        </p:blipFill>
        <p:spPr>
          <a:xfrm>
            <a:off x="6333834" y="1664332"/>
            <a:ext cx="1960931" cy="1938992"/>
          </a:xfrm>
          <a:prstGeom prst="ellipse">
            <a:avLst/>
          </a:prstGeom>
        </p:spPr>
      </p:pic>
      <p:pic>
        <p:nvPicPr>
          <p:cNvPr id="8" name="Picture 7">
            <a:extLst>
              <a:ext uri="{FF2B5EF4-FFF2-40B4-BE49-F238E27FC236}">
                <a16:creationId xmlns:a16="http://schemas.microsoft.com/office/drawing/2014/main" id="{4C4C0B07-F687-49A1-AFC2-75383F713631}"/>
              </a:ext>
            </a:extLst>
          </p:cNvPr>
          <p:cNvPicPr>
            <a:picLocks noChangeAspect="1"/>
          </p:cNvPicPr>
          <p:nvPr/>
        </p:nvPicPr>
        <p:blipFill rotWithShape="1">
          <a:blip r:embed="rId6">
            <a:clrChange>
              <a:clrFrom>
                <a:srgbClr val="FFFFFF"/>
              </a:clrFrom>
              <a:clrTo>
                <a:srgbClr val="FFFFFF">
                  <a:alpha val="0"/>
                </a:srgbClr>
              </a:clrTo>
            </a:clrChange>
          </a:blip>
          <a:srcRect l="61964"/>
          <a:stretch/>
        </p:blipFill>
        <p:spPr>
          <a:xfrm>
            <a:off x="11158895" y="26735"/>
            <a:ext cx="984979" cy="963231"/>
          </a:xfrm>
          <a:prstGeom prst="rect">
            <a:avLst/>
          </a:prstGeom>
        </p:spPr>
      </p:pic>
    </p:spTree>
    <p:extLst>
      <p:ext uri="{BB962C8B-B14F-4D97-AF65-F5344CB8AC3E}">
        <p14:creationId xmlns:p14="http://schemas.microsoft.com/office/powerpoint/2010/main" val="1572936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8AE8-3B22-7972-3254-AE9F8C5014B0}"/>
              </a:ext>
            </a:extLst>
          </p:cNvPr>
          <p:cNvSpPr>
            <a:spLocks noGrp="1"/>
          </p:cNvSpPr>
          <p:nvPr>
            <p:ph type="title"/>
          </p:nvPr>
        </p:nvSpPr>
        <p:spPr>
          <a:xfrm>
            <a:off x="838200" y="365125"/>
            <a:ext cx="10515600" cy="1325563"/>
          </a:xfrm>
        </p:spPr>
        <p:txBody>
          <a:bodyPr/>
          <a:lstStyle/>
          <a:p>
            <a:r>
              <a:rPr lang="en-GB" dirty="0"/>
              <a:t>Nature &amp; Wellbeing in the Northwest </a:t>
            </a:r>
          </a:p>
        </p:txBody>
      </p:sp>
      <p:pic>
        <p:nvPicPr>
          <p:cNvPr id="15" name="Picture 14">
            <a:extLst>
              <a:ext uri="{FF2B5EF4-FFF2-40B4-BE49-F238E27FC236}">
                <a16:creationId xmlns:a16="http://schemas.microsoft.com/office/drawing/2014/main" id="{05185F93-9349-48B4-B889-E4BE40A44B3E}"/>
              </a:ext>
            </a:extLst>
          </p:cNvPr>
          <p:cNvPicPr>
            <a:picLocks noChangeAspect="1"/>
          </p:cNvPicPr>
          <p:nvPr/>
        </p:nvPicPr>
        <p:blipFill rotWithShape="1">
          <a:blip r:embed="rId3"/>
          <a:srcRect l="3025" t="1158" r="16778" b="1146"/>
          <a:stretch/>
        </p:blipFill>
        <p:spPr>
          <a:xfrm>
            <a:off x="548033" y="1746581"/>
            <a:ext cx="3796143" cy="4405288"/>
          </a:xfrm>
          <a:prstGeom prst="rect">
            <a:avLst/>
          </a:prstGeom>
        </p:spPr>
      </p:pic>
      <p:grpSp>
        <p:nvGrpSpPr>
          <p:cNvPr id="4" name="Group 3">
            <a:extLst>
              <a:ext uri="{FF2B5EF4-FFF2-40B4-BE49-F238E27FC236}">
                <a16:creationId xmlns:a16="http://schemas.microsoft.com/office/drawing/2014/main" id="{E72D015A-7538-41BB-A600-151A263CF330}"/>
              </a:ext>
            </a:extLst>
          </p:cNvPr>
          <p:cNvGrpSpPr/>
          <p:nvPr/>
        </p:nvGrpSpPr>
        <p:grpSpPr>
          <a:xfrm>
            <a:off x="4873404" y="1770077"/>
            <a:ext cx="7274026" cy="4178906"/>
            <a:chOff x="4873404" y="2019964"/>
            <a:chExt cx="7274026" cy="4178906"/>
          </a:xfrm>
        </p:grpSpPr>
        <p:grpSp>
          <p:nvGrpSpPr>
            <p:cNvPr id="3" name="Group 2">
              <a:extLst>
                <a:ext uri="{FF2B5EF4-FFF2-40B4-BE49-F238E27FC236}">
                  <a16:creationId xmlns:a16="http://schemas.microsoft.com/office/drawing/2014/main" id="{2630FB0E-BA46-494C-B563-3FBCD4F38DE9}"/>
                </a:ext>
              </a:extLst>
            </p:cNvPr>
            <p:cNvGrpSpPr/>
            <p:nvPr/>
          </p:nvGrpSpPr>
          <p:grpSpPr>
            <a:xfrm>
              <a:off x="4873404" y="2019964"/>
              <a:ext cx="7274026" cy="4178906"/>
              <a:chOff x="4873404" y="2019964"/>
              <a:chExt cx="7274026" cy="4178906"/>
            </a:xfrm>
          </p:grpSpPr>
          <p:grpSp>
            <p:nvGrpSpPr>
              <p:cNvPr id="20" name="Group 19">
                <a:extLst>
                  <a:ext uri="{FF2B5EF4-FFF2-40B4-BE49-F238E27FC236}">
                    <a16:creationId xmlns:a16="http://schemas.microsoft.com/office/drawing/2014/main" id="{01C0C0F9-C965-E987-8A85-817FB82830F9}"/>
                  </a:ext>
                </a:extLst>
              </p:cNvPr>
              <p:cNvGrpSpPr/>
              <p:nvPr/>
            </p:nvGrpSpPr>
            <p:grpSpPr>
              <a:xfrm>
                <a:off x="4892714" y="3205344"/>
                <a:ext cx="5201214" cy="2215265"/>
                <a:chOff x="2662176" y="2720219"/>
                <a:chExt cx="7151330" cy="1796175"/>
              </a:xfrm>
            </p:grpSpPr>
            <p:sp>
              <p:nvSpPr>
                <p:cNvPr id="7" name="Rectangle 6">
                  <a:extLst>
                    <a:ext uri="{FF2B5EF4-FFF2-40B4-BE49-F238E27FC236}">
                      <a16:creationId xmlns:a16="http://schemas.microsoft.com/office/drawing/2014/main" id="{993B4E27-9753-3137-5D3D-C6D8EE7D5B33}"/>
                    </a:ext>
                  </a:extLst>
                </p:cNvPr>
                <p:cNvSpPr/>
                <p:nvPr/>
              </p:nvSpPr>
              <p:spPr>
                <a:xfrm>
                  <a:off x="2662176" y="3349156"/>
                  <a:ext cx="2677269" cy="997458"/>
                </a:xfrm>
                <a:prstGeom prst="rect">
                  <a:avLst/>
                </a:prstGeom>
                <a:solidFill>
                  <a:srgbClr val="E38D0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latin typeface="Panton" panose="00000500000000000000"/>
                    </a:rPr>
                    <a:t>Nature &amp; Wellbeing Service</a:t>
                  </a:r>
                </a:p>
                <a:p>
                  <a:pPr algn="ctr"/>
                  <a:r>
                    <a:rPr lang="en-GB" sz="1600" dirty="0">
                      <a:latin typeface="Panton" panose="00000500000000000000"/>
                    </a:rPr>
                    <a:t>(formerly </a:t>
                  </a:r>
                  <a:r>
                    <a:rPr lang="en-GB" sz="1600" dirty="0" err="1">
                      <a:latin typeface="Panton" panose="00000500000000000000"/>
                    </a:rPr>
                    <a:t>MyPlace</a:t>
                  </a:r>
                  <a:r>
                    <a:rPr lang="en-GB" sz="1600" dirty="0">
                      <a:latin typeface="Panton" panose="00000500000000000000"/>
                    </a:rPr>
                    <a:t>)</a:t>
                  </a:r>
                </a:p>
              </p:txBody>
            </p:sp>
            <p:sp>
              <p:nvSpPr>
                <p:cNvPr id="8" name="Rectangle 7">
                  <a:extLst>
                    <a:ext uri="{FF2B5EF4-FFF2-40B4-BE49-F238E27FC236}">
                      <a16:creationId xmlns:a16="http://schemas.microsoft.com/office/drawing/2014/main" id="{088C63B4-4799-F5A3-A235-4E6D35B2ADE1}"/>
                    </a:ext>
                  </a:extLst>
                </p:cNvPr>
                <p:cNvSpPr/>
                <p:nvPr/>
              </p:nvSpPr>
              <p:spPr>
                <a:xfrm>
                  <a:off x="6036989" y="3346261"/>
                  <a:ext cx="2656386" cy="997460"/>
                </a:xfrm>
                <a:prstGeom prst="rect">
                  <a:avLst/>
                </a:prstGeom>
                <a:solidFill>
                  <a:srgbClr val="1EA098"/>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latin typeface="Panton" panose="00000500000000000000"/>
                    </a:rPr>
                    <a:t>The Bay: A Blueprint for Recovery</a:t>
                  </a:r>
                </a:p>
              </p:txBody>
            </p:sp>
            <p:cxnSp>
              <p:nvCxnSpPr>
                <p:cNvPr id="10" name="Straight Arrow Connector 9">
                  <a:extLst>
                    <a:ext uri="{FF2B5EF4-FFF2-40B4-BE49-F238E27FC236}">
                      <a16:creationId xmlns:a16="http://schemas.microsoft.com/office/drawing/2014/main" id="{D95C5267-6D93-D38F-A29B-FD71C00F3E97}"/>
                    </a:ext>
                  </a:extLst>
                </p:cNvPr>
                <p:cNvCxnSpPr>
                  <a:cxnSpLocks/>
                </p:cNvCxnSpPr>
                <p:nvPr/>
              </p:nvCxnSpPr>
              <p:spPr>
                <a:xfrm flipH="1">
                  <a:off x="4000811" y="2720219"/>
                  <a:ext cx="802684" cy="617530"/>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7151923-EAFD-42DF-476E-680749EC78F5}"/>
                    </a:ext>
                  </a:extLst>
                </p:cNvPr>
                <p:cNvCxnSpPr>
                  <a:cxnSpLocks/>
                </p:cNvCxnSpPr>
                <p:nvPr/>
              </p:nvCxnSpPr>
              <p:spPr>
                <a:xfrm>
                  <a:off x="6458673" y="2720219"/>
                  <a:ext cx="906510" cy="614635"/>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73E23368-92B0-00BD-55C9-9BE2CF16AE83}"/>
                    </a:ext>
                  </a:extLst>
                </p:cNvPr>
                <p:cNvCxnSpPr>
                  <a:cxnSpLocks/>
                </p:cNvCxnSpPr>
                <p:nvPr/>
              </p:nvCxnSpPr>
              <p:spPr>
                <a:xfrm flipH="1">
                  <a:off x="8762037" y="3113138"/>
                  <a:ext cx="572945" cy="521314"/>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350A1D42-10E4-55A2-6CBF-9313E37C964D}"/>
                    </a:ext>
                  </a:extLst>
                </p:cNvPr>
                <p:cNvCxnSpPr>
                  <a:cxnSpLocks/>
                </p:cNvCxnSpPr>
                <p:nvPr/>
              </p:nvCxnSpPr>
              <p:spPr>
                <a:xfrm flipH="1" flipV="1">
                  <a:off x="8743068" y="3958543"/>
                  <a:ext cx="1070438" cy="557851"/>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grpSp>
          <p:pic>
            <p:nvPicPr>
              <p:cNvPr id="17" name="Picture 16" descr="Home">
                <a:extLst>
                  <a:ext uri="{FF2B5EF4-FFF2-40B4-BE49-F238E27FC236}">
                    <a16:creationId xmlns:a16="http://schemas.microsoft.com/office/drawing/2014/main" id="{E4D9CE22-1F05-4B86-85DB-9677DD0D1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685" y="2019964"/>
                <a:ext cx="3375389" cy="11062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e Bay - a blueprint for recovery – Wyre Council">
                <a:extLst>
                  <a:ext uri="{FF2B5EF4-FFF2-40B4-BE49-F238E27FC236}">
                    <a16:creationId xmlns:a16="http://schemas.microsoft.com/office/drawing/2014/main" id="{4E2A6741-D799-44A0-BE5C-0544BECF9E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5402" y="5254241"/>
                <a:ext cx="1395686" cy="8976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227629D-6165-45AD-8782-03C1322266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15421" y="3609900"/>
                <a:ext cx="1932009" cy="1528785"/>
              </a:xfrm>
              <a:prstGeom prst="rect">
                <a:avLst/>
              </a:prstGeom>
            </p:spPr>
          </p:pic>
          <p:pic>
            <p:nvPicPr>
              <p:cNvPr id="23" name="Picture 22">
                <a:extLst>
                  <a:ext uri="{FF2B5EF4-FFF2-40B4-BE49-F238E27FC236}">
                    <a16:creationId xmlns:a16="http://schemas.microsoft.com/office/drawing/2014/main" id="{5EC5949A-504B-479D-B126-BC07066EECC6}"/>
                  </a:ext>
                </a:extLst>
              </p:cNvPr>
              <p:cNvPicPr>
                <a:picLocks noChangeAspect="1"/>
              </p:cNvPicPr>
              <p:nvPr/>
            </p:nvPicPr>
            <p:blipFill>
              <a:blip r:embed="rId7">
                <a:clrChange>
                  <a:clrFrom>
                    <a:srgbClr val="FFFEFD"/>
                  </a:clrFrom>
                  <a:clrTo>
                    <a:srgbClr val="FFFEFD">
                      <a:alpha val="0"/>
                    </a:srgbClr>
                  </a:clrTo>
                </a:clrChange>
              </a:blip>
              <a:stretch>
                <a:fillRect/>
              </a:stretch>
            </p:blipFill>
            <p:spPr>
              <a:xfrm>
                <a:off x="4873404" y="5309688"/>
                <a:ext cx="1947197" cy="842181"/>
              </a:xfrm>
              <a:prstGeom prst="rect">
                <a:avLst/>
              </a:prstGeom>
            </p:spPr>
          </p:pic>
          <p:pic>
            <p:nvPicPr>
              <p:cNvPr id="11" name="Picture 10">
                <a:extLst>
                  <a:ext uri="{FF2B5EF4-FFF2-40B4-BE49-F238E27FC236}">
                    <a16:creationId xmlns:a16="http://schemas.microsoft.com/office/drawing/2014/main" id="{FBADD6A3-6AA9-4651-A4C8-C2F1C4497FFC}"/>
                  </a:ext>
                </a:extLst>
              </p:cNvPr>
              <p:cNvPicPr>
                <a:picLocks noChangeAspect="1"/>
              </p:cNvPicPr>
              <p:nvPr/>
            </p:nvPicPr>
            <p:blipFill>
              <a:blip r:embed="rId8"/>
              <a:stretch>
                <a:fillRect/>
              </a:stretch>
            </p:blipFill>
            <p:spPr>
              <a:xfrm>
                <a:off x="9354903" y="2602219"/>
                <a:ext cx="2468188" cy="1106649"/>
              </a:xfrm>
              <a:prstGeom prst="rect">
                <a:avLst/>
              </a:prstGeom>
            </p:spPr>
          </p:pic>
          <p:pic>
            <p:nvPicPr>
              <p:cNvPr id="62" name="Picture 61">
                <a:extLst>
                  <a:ext uri="{FF2B5EF4-FFF2-40B4-BE49-F238E27FC236}">
                    <a16:creationId xmlns:a16="http://schemas.microsoft.com/office/drawing/2014/main" id="{999614FD-3762-4F74-9B73-43DE25819701}"/>
                  </a:ext>
                </a:extLst>
              </p:cNvPr>
              <p:cNvPicPr>
                <a:picLocks noChangeAspect="1"/>
              </p:cNvPicPr>
              <p:nvPr/>
            </p:nvPicPr>
            <p:blipFill>
              <a:blip r:embed="rId9"/>
              <a:stretch>
                <a:fillRect/>
              </a:stretch>
            </p:blipFill>
            <p:spPr>
              <a:xfrm>
                <a:off x="9491596" y="5178409"/>
                <a:ext cx="1597113" cy="1020461"/>
              </a:xfrm>
              <a:prstGeom prst="rect">
                <a:avLst/>
              </a:prstGeom>
            </p:spPr>
          </p:pic>
        </p:grpSp>
        <p:cxnSp>
          <p:nvCxnSpPr>
            <p:cNvPr id="65" name="Straight Arrow Connector 64">
              <a:extLst>
                <a:ext uri="{FF2B5EF4-FFF2-40B4-BE49-F238E27FC236}">
                  <a16:creationId xmlns:a16="http://schemas.microsoft.com/office/drawing/2014/main" id="{94F5B4C3-08EA-40BE-88D5-9708EC0F58C6}"/>
                </a:ext>
              </a:extLst>
            </p:cNvPr>
            <p:cNvCxnSpPr>
              <a:cxnSpLocks/>
            </p:cNvCxnSpPr>
            <p:nvPr/>
          </p:nvCxnSpPr>
          <p:spPr>
            <a:xfrm flipH="1">
              <a:off x="9374783" y="4498285"/>
              <a:ext cx="935247" cy="0"/>
            </a:xfrm>
            <a:prstGeom prst="straightConnector1">
              <a:avLst/>
            </a:prstGeom>
            <a:ln w="9525">
              <a:solidFill>
                <a:schemeClr val="tx1"/>
              </a:solidFill>
              <a:tailEnd type="triangle"/>
            </a:ln>
          </p:spPr>
          <p:style>
            <a:lnRef idx="1">
              <a:schemeClr val="dk1"/>
            </a:lnRef>
            <a:fillRef idx="0">
              <a:schemeClr val="dk1"/>
            </a:fillRef>
            <a:effectRef idx="0">
              <a:schemeClr val="dk1"/>
            </a:effectRef>
            <a:fontRef idx="minor">
              <a:schemeClr val="tx1"/>
            </a:fontRef>
          </p:style>
        </p:cxnSp>
      </p:grpSp>
      <p:pic>
        <p:nvPicPr>
          <p:cNvPr id="22" name="Picture 21">
            <a:extLst>
              <a:ext uri="{FF2B5EF4-FFF2-40B4-BE49-F238E27FC236}">
                <a16:creationId xmlns:a16="http://schemas.microsoft.com/office/drawing/2014/main" id="{02C026B5-1F36-40E3-BAB5-E9EA9637946B}"/>
              </a:ext>
            </a:extLst>
          </p:cNvPr>
          <p:cNvPicPr>
            <a:picLocks noChangeAspect="1"/>
          </p:cNvPicPr>
          <p:nvPr/>
        </p:nvPicPr>
        <p:blipFill rotWithShape="1">
          <a:blip r:embed="rId10">
            <a:clrChange>
              <a:clrFrom>
                <a:srgbClr val="FFFFFF"/>
              </a:clrFrom>
              <a:clrTo>
                <a:srgbClr val="FFFFFF">
                  <a:alpha val="0"/>
                </a:srgbClr>
              </a:clrTo>
            </a:clrChange>
          </a:blip>
          <a:srcRect l="61964"/>
          <a:stretch/>
        </p:blipFill>
        <p:spPr>
          <a:xfrm>
            <a:off x="11158895" y="26735"/>
            <a:ext cx="984979" cy="963231"/>
          </a:xfrm>
          <a:prstGeom prst="rect">
            <a:avLst/>
          </a:prstGeom>
        </p:spPr>
      </p:pic>
    </p:spTree>
    <p:extLst>
      <p:ext uri="{BB962C8B-B14F-4D97-AF65-F5344CB8AC3E}">
        <p14:creationId xmlns:p14="http://schemas.microsoft.com/office/powerpoint/2010/main" val="2363762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208;p12">
            <a:extLst>
              <a:ext uri="{FF2B5EF4-FFF2-40B4-BE49-F238E27FC236}">
                <a16:creationId xmlns:a16="http://schemas.microsoft.com/office/drawing/2014/main" id="{7E55A718-CFA3-4F28-A130-680F2215A37A}"/>
              </a:ext>
            </a:extLst>
          </p:cNvPr>
          <p:cNvSpPr/>
          <p:nvPr/>
        </p:nvSpPr>
        <p:spPr>
          <a:xfrm>
            <a:off x="197364" y="1069901"/>
            <a:ext cx="5560545" cy="5417661"/>
          </a:xfrm>
          <a:prstGeom prst="flowChartExtract">
            <a:avLst/>
          </a:prstGeom>
          <a:solidFill>
            <a:srgbClr val="8DBF77"/>
          </a:solidFill>
          <a:ln w="19050"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849"/>
          </a:p>
        </p:txBody>
      </p:sp>
      <p:sp>
        <p:nvSpPr>
          <p:cNvPr id="8" name="Google Shape;210;p12">
            <a:extLst>
              <a:ext uri="{FF2B5EF4-FFF2-40B4-BE49-F238E27FC236}">
                <a16:creationId xmlns:a16="http://schemas.microsoft.com/office/drawing/2014/main" id="{6177BCE8-459C-4608-8994-BC5676158845}"/>
              </a:ext>
            </a:extLst>
          </p:cNvPr>
          <p:cNvSpPr/>
          <p:nvPr/>
        </p:nvSpPr>
        <p:spPr>
          <a:xfrm>
            <a:off x="4050311" y="1113827"/>
            <a:ext cx="3359522" cy="1422617"/>
          </a:xfrm>
          <a:prstGeom prst="leftArrow">
            <a:avLst>
              <a:gd name="adj1" fmla="val 50000"/>
              <a:gd name="adj2" fmla="val 50000"/>
            </a:avLst>
          </a:prstGeom>
          <a:solidFill>
            <a:srgbClr val="146A64"/>
          </a:solidFill>
          <a:ln w="19050"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pPr algn="ctr"/>
            <a:r>
              <a:rPr lang="en-GB" sz="2608" b="1" dirty="0">
                <a:solidFill>
                  <a:srgbClr val="FFFFFF"/>
                </a:solidFill>
                <a:latin typeface="Fira Sans"/>
                <a:ea typeface="Fira Sans"/>
                <a:cs typeface="Fira Sans"/>
                <a:sym typeface="Fira Sans"/>
              </a:rPr>
              <a:t>Specialist</a:t>
            </a:r>
            <a:endParaRPr sz="2608" b="1" dirty="0">
              <a:solidFill>
                <a:srgbClr val="FFFFFF"/>
              </a:solidFill>
              <a:latin typeface="Fira Sans"/>
              <a:ea typeface="Fira Sans"/>
              <a:cs typeface="Fira Sans"/>
              <a:sym typeface="Fira Sans"/>
            </a:endParaRPr>
          </a:p>
        </p:txBody>
      </p:sp>
      <p:sp>
        <p:nvSpPr>
          <p:cNvPr id="9" name="Google Shape;211;p12">
            <a:extLst>
              <a:ext uri="{FF2B5EF4-FFF2-40B4-BE49-F238E27FC236}">
                <a16:creationId xmlns:a16="http://schemas.microsoft.com/office/drawing/2014/main" id="{74BABA55-D989-4379-AE47-06522252BED4}"/>
              </a:ext>
            </a:extLst>
          </p:cNvPr>
          <p:cNvSpPr/>
          <p:nvPr/>
        </p:nvSpPr>
        <p:spPr>
          <a:xfrm>
            <a:off x="4157799" y="3118628"/>
            <a:ext cx="3924821" cy="1422617"/>
          </a:xfrm>
          <a:prstGeom prst="leftArrow">
            <a:avLst>
              <a:gd name="adj1" fmla="val 50000"/>
              <a:gd name="adj2" fmla="val 50000"/>
            </a:avLst>
          </a:prstGeom>
          <a:solidFill>
            <a:srgbClr val="1EA098"/>
          </a:solidFill>
          <a:ln w="19050"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pPr algn="ctr"/>
            <a:r>
              <a:rPr lang="en-GB" sz="2729" b="1">
                <a:solidFill>
                  <a:srgbClr val="FFFFFF"/>
                </a:solidFill>
                <a:latin typeface="Fira Sans"/>
                <a:ea typeface="Fira Sans"/>
                <a:cs typeface="Fira Sans"/>
                <a:sym typeface="Fira Sans"/>
              </a:rPr>
              <a:t>Targeted</a:t>
            </a:r>
            <a:endParaRPr sz="2729" b="1">
              <a:solidFill>
                <a:srgbClr val="FFFFFF"/>
              </a:solidFill>
              <a:latin typeface="Fira Sans"/>
              <a:ea typeface="Fira Sans"/>
              <a:cs typeface="Fira Sans"/>
              <a:sym typeface="Fira Sans"/>
            </a:endParaRPr>
          </a:p>
        </p:txBody>
      </p:sp>
      <p:sp>
        <p:nvSpPr>
          <p:cNvPr id="10" name="Google Shape;212;p12">
            <a:extLst>
              <a:ext uri="{FF2B5EF4-FFF2-40B4-BE49-F238E27FC236}">
                <a16:creationId xmlns:a16="http://schemas.microsoft.com/office/drawing/2014/main" id="{3980E56D-7F6B-43BB-BECD-932D527A0280}"/>
              </a:ext>
            </a:extLst>
          </p:cNvPr>
          <p:cNvSpPr/>
          <p:nvPr/>
        </p:nvSpPr>
        <p:spPr>
          <a:xfrm>
            <a:off x="4161737" y="5040141"/>
            <a:ext cx="3920881" cy="1422617"/>
          </a:xfrm>
          <a:prstGeom prst="leftArrow">
            <a:avLst>
              <a:gd name="adj1" fmla="val 50000"/>
              <a:gd name="adj2" fmla="val 50000"/>
            </a:avLst>
          </a:prstGeom>
          <a:solidFill>
            <a:srgbClr val="3ADACF"/>
          </a:solidFill>
          <a:ln w="19050"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pPr algn="ctr"/>
            <a:r>
              <a:rPr lang="en-GB" sz="2365" b="1" dirty="0">
                <a:solidFill>
                  <a:srgbClr val="FFFFFF"/>
                </a:solidFill>
                <a:latin typeface="Fira Sans"/>
                <a:ea typeface="Fira Sans"/>
                <a:cs typeface="Fira Sans"/>
                <a:sym typeface="Fira Sans"/>
              </a:rPr>
              <a:t>Whole Population</a:t>
            </a:r>
            <a:endParaRPr sz="2365" b="1" dirty="0">
              <a:solidFill>
                <a:srgbClr val="FFFFFF"/>
              </a:solidFill>
              <a:latin typeface="Fira Sans"/>
              <a:ea typeface="Fira Sans"/>
              <a:cs typeface="Fira Sans"/>
              <a:sym typeface="Fira Sans"/>
            </a:endParaRPr>
          </a:p>
        </p:txBody>
      </p:sp>
      <p:pic>
        <p:nvPicPr>
          <p:cNvPr id="12" name="Picture 4" descr="The Bay - a blueprint for recovery – Wyre Council">
            <a:extLst>
              <a:ext uri="{FF2B5EF4-FFF2-40B4-BE49-F238E27FC236}">
                <a16:creationId xmlns:a16="http://schemas.microsoft.com/office/drawing/2014/main" id="{3BF6B631-9921-4822-AC71-D86F8B858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64" y="205642"/>
            <a:ext cx="1793651" cy="11535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88BE2702-C6DA-4CC6-89CB-DE58479C12D9}"/>
              </a:ext>
            </a:extLst>
          </p:cNvPr>
          <p:cNvPicPr>
            <a:picLocks noChangeAspect="1"/>
          </p:cNvPicPr>
          <p:nvPr/>
        </p:nvPicPr>
        <p:blipFill>
          <a:blip r:embed="rId4"/>
          <a:stretch>
            <a:fillRect/>
          </a:stretch>
        </p:blipFill>
        <p:spPr>
          <a:xfrm>
            <a:off x="7587903" y="1714499"/>
            <a:ext cx="4450627" cy="3314701"/>
          </a:xfrm>
          <a:prstGeom prst="ellipse">
            <a:avLst/>
          </a:prstGeom>
          <a:ln>
            <a:noFill/>
          </a:ln>
          <a:effectLst/>
        </p:spPr>
      </p:pic>
      <p:pic>
        <p:nvPicPr>
          <p:cNvPr id="14" name="Picture 13">
            <a:extLst>
              <a:ext uri="{FF2B5EF4-FFF2-40B4-BE49-F238E27FC236}">
                <a16:creationId xmlns:a16="http://schemas.microsoft.com/office/drawing/2014/main" id="{B6A4E126-DB5B-42DC-BEE4-970D815C2981}"/>
              </a:ext>
            </a:extLst>
          </p:cNvPr>
          <p:cNvPicPr>
            <a:picLocks noChangeAspect="1"/>
          </p:cNvPicPr>
          <p:nvPr/>
        </p:nvPicPr>
        <p:blipFill rotWithShape="1">
          <a:blip r:embed="rId5"/>
          <a:srcRect r="26872" b="9875"/>
          <a:stretch/>
        </p:blipFill>
        <p:spPr>
          <a:xfrm>
            <a:off x="6926945" y="95345"/>
            <a:ext cx="2957648" cy="2733803"/>
          </a:xfrm>
          <a:prstGeom prst="ellipse">
            <a:avLst/>
          </a:prstGeom>
        </p:spPr>
      </p:pic>
      <p:pic>
        <p:nvPicPr>
          <p:cNvPr id="3" name="Picture 2">
            <a:extLst>
              <a:ext uri="{FF2B5EF4-FFF2-40B4-BE49-F238E27FC236}">
                <a16:creationId xmlns:a16="http://schemas.microsoft.com/office/drawing/2014/main" id="{D7DBF3FB-9F60-4195-A47B-A79F0FB33F84}"/>
              </a:ext>
            </a:extLst>
          </p:cNvPr>
          <p:cNvPicPr>
            <a:picLocks noChangeAspect="1"/>
          </p:cNvPicPr>
          <p:nvPr/>
        </p:nvPicPr>
        <p:blipFill rotWithShape="1">
          <a:blip r:embed="rId6"/>
          <a:srcRect t="11648" r="1619" b="8797"/>
          <a:stretch/>
        </p:blipFill>
        <p:spPr>
          <a:xfrm>
            <a:off x="7885094" y="5040141"/>
            <a:ext cx="3574658" cy="1625183"/>
          </a:xfrm>
          <a:prstGeom prst="rect">
            <a:avLst/>
          </a:prstGeom>
        </p:spPr>
      </p:pic>
      <p:sp>
        <p:nvSpPr>
          <p:cNvPr id="29" name="Rectangle 28">
            <a:extLst>
              <a:ext uri="{FF2B5EF4-FFF2-40B4-BE49-F238E27FC236}">
                <a16:creationId xmlns:a16="http://schemas.microsoft.com/office/drawing/2014/main" id="{50917870-DB48-4896-AA5A-A9C1BC634EF4}"/>
              </a:ext>
            </a:extLst>
          </p:cNvPr>
          <p:cNvSpPr/>
          <p:nvPr/>
        </p:nvSpPr>
        <p:spPr>
          <a:xfrm>
            <a:off x="1819619" y="5616876"/>
            <a:ext cx="2289764" cy="683061"/>
          </a:xfrm>
          <a:prstGeom prst="rect">
            <a:avLst/>
          </a:prstGeom>
          <a:solidFill>
            <a:schemeClr val="accent6">
              <a:lumMod val="20000"/>
              <a:lumOff val="80000"/>
            </a:schemeClr>
          </a:solidFill>
          <a:ln w="19050">
            <a:solidFill>
              <a:schemeClr val="tx1"/>
            </a:solidFill>
          </a:ln>
          <a:effectLst>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latin typeface="Panton" panose="00000500000000000000"/>
              </a:rPr>
              <a:t>Digital Engagement</a:t>
            </a:r>
          </a:p>
        </p:txBody>
      </p:sp>
      <p:sp>
        <p:nvSpPr>
          <p:cNvPr id="27" name="Rectangle 26">
            <a:extLst>
              <a:ext uri="{FF2B5EF4-FFF2-40B4-BE49-F238E27FC236}">
                <a16:creationId xmlns:a16="http://schemas.microsoft.com/office/drawing/2014/main" id="{3F2BEBCE-BDDA-4AE1-8719-247682D6FDB9}"/>
              </a:ext>
            </a:extLst>
          </p:cNvPr>
          <p:cNvSpPr/>
          <p:nvPr/>
        </p:nvSpPr>
        <p:spPr>
          <a:xfrm>
            <a:off x="1819618" y="1487063"/>
            <a:ext cx="2249287" cy="813693"/>
          </a:xfrm>
          <a:prstGeom prst="rect">
            <a:avLst/>
          </a:prstGeom>
          <a:solidFill>
            <a:schemeClr val="accent6">
              <a:lumMod val="20000"/>
              <a:lumOff val="80000"/>
            </a:schemeClr>
          </a:solidFill>
          <a:ln w="19050">
            <a:solidFill>
              <a:schemeClr val="tx1"/>
            </a:solidFill>
          </a:ln>
          <a:effectLst>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latin typeface="Panton" panose="00000500000000000000"/>
              </a:rPr>
              <a:t>Nature &amp; Wellbeing Sessions</a:t>
            </a:r>
          </a:p>
        </p:txBody>
      </p:sp>
      <p:sp>
        <p:nvSpPr>
          <p:cNvPr id="28" name="Rectangle 27">
            <a:extLst>
              <a:ext uri="{FF2B5EF4-FFF2-40B4-BE49-F238E27FC236}">
                <a16:creationId xmlns:a16="http://schemas.microsoft.com/office/drawing/2014/main" id="{7AAF756D-CFA0-424E-85A4-BD8B3967629D}"/>
              </a:ext>
            </a:extLst>
          </p:cNvPr>
          <p:cNvSpPr/>
          <p:nvPr/>
        </p:nvSpPr>
        <p:spPr>
          <a:xfrm>
            <a:off x="1845889" y="3580686"/>
            <a:ext cx="2263493" cy="666203"/>
          </a:xfrm>
          <a:prstGeom prst="rect">
            <a:avLst/>
          </a:prstGeom>
          <a:solidFill>
            <a:schemeClr val="accent6">
              <a:lumMod val="20000"/>
              <a:lumOff val="80000"/>
            </a:schemeClr>
          </a:solidFill>
          <a:ln w="19050">
            <a:solidFill>
              <a:schemeClr val="tx1"/>
            </a:solidFill>
          </a:ln>
          <a:effectLst>
            <a:softEdge rad="12700"/>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GB" dirty="0">
                <a:latin typeface="Panton" panose="00000500000000000000"/>
              </a:rPr>
              <a:t>Community Events</a:t>
            </a:r>
          </a:p>
        </p:txBody>
      </p:sp>
      <p:sp>
        <p:nvSpPr>
          <p:cNvPr id="36" name="Google Shape;209;p12">
            <a:extLst>
              <a:ext uri="{FF2B5EF4-FFF2-40B4-BE49-F238E27FC236}">
                <a16:creationId xmlns:a16="http://schemas.microsoft.com/office/drawing/2014/main" id="{2CCD4B61-9705-4C44-BC4E-9893D676B1AF}"/>
              </a:ext>
            </a:extLst>
          </p:cNvPr>
          <p:cNvSpPr/>
          <p:nvPr/>
        </p:nvSpPr>
        <p:spPr>
          <a:xfrm rot="5400000">
            <a:off x="2334305" y="2707956"/>
            <a:ext cx="1258823" cy="486637"/>
          </a:xfrm>
          <a:prstGeom prst="leftRightArrow">
            <a:avLst>
              <a:gd name="adj1" fmla="val 50000"/>
              <a:gd name="adj2" fmla="val 50000"/>
            </a:avLst>
          </a:prstGeom>
          <a:solidFill>
            <a:schemeClr val="accent6"/>
          </a:solidFill>
          <a:ln w="19050"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849"/>
          </a:p>
        </p:txBody>
      </p:sp>
      <p:sp>
        <p:nvSpPr>
          <p:cNvPr id="42" name="Google Shape;209;p12">
            <a:extLst>
              <a:ext uri="{FF2B5EF4-FFF2-40B4-BE49-F238E27FC236}">
                <a16:creationId xmlns:a16="http://schemas.microsoft.com/office/drawing/2014/main" id="{D88FD1C1-4D47-438D-82A9-63F02AF69F00}"/>
              </a:ext>
            </a:extLst>
          </p:cNvPr>
          <p:cNvSpPr/>
          <p:nvPr/>
        </p:nvSpPr>
        <p:spPr>
          <a:xfrm rot="5400000">
            <a:off x="2314849" y="4670822"/>
            <a:ext cx="1258821" cy="486637"/>
          </a:xfrm>
          <a:prstGeom prst="leftRightArrow">
            <a:avLst>
              <a:gd name="adj1" fmla="val 50000"/>
              <a:gd name="adj2" fmla="val 50000"/>
            </a:avLst>
          </a:prstGeom>
          <a:solidFill>
            <a:schemeClr val="accent6"/>
          </a:solidFill>
          <a:ln w="19050" cap="flat" cmpd="sng">
            <a:solidFill>
              <a:srgbClr val="FFFFFF"/>
            </a:solidFill>
            <a:prstDash val="solid"/>
            <a:round/>
            <a:headEnd type="none" w="sm" len="sm"/>
            <a:tailEnd type="none" w="sm" len="sm"/>
          </a:ln>
        </p:spPr>
        <p:txBody>
          <a:bodyPr spcFirstLastPara="1" wrap="square" lIns="55440" tIns="55440" rIns="55440" bIns="55440" anchor="ctr" anchorCtr="0">
            <a:noAutofit/>
          </a:bodyPr>
          <a:lstStyle/>
          <a:p>
            <a:endParaRPr sz="849"/>
          </a:p>
        </p:txBody>
      </p:sp>
      <p:pic>
        <p:nvPicPr>
          <p:cNvPr id="43" name="Picture 2" descr="Facebook Icon Vector Art, Icons, and Graphics for Free Download">
            <a:extLst>
              <a:ext uri="{FF2B5EF4-FFF2-40B4-BE49-F238E27FC236}">
                <a16:creationId xmlns:a16="http://schemas.microsoft.com/office/drawing/2014/main" id="{FC80F7D2-0BE0-4822-B48E-48DC1128FE7E}"/>
              </a:ext>
            </a:extLst>
          </p:cNvPr>
          <p:cNvPicPr>
            <a:picLocks noChangeAspect="1" noChangeArrowheads="1"/>
          </p:cNvPicPr>
          <p:nvPr/>
        </p:nvPicPr>
        <p:blipFill rotWithShape="1">
          <a:blip r:embed="rId7"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5807" t="16366" r="75876" b="53846"/>
          <a:stretch/>
        </p:blipFill>
        <p:spPr bwMode="auto">
          <a:xfrm>
            <a:off x="11508884" y="5147550"/>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acebook Icon Vector Art, Icons, and Graphics for Free Download">
            <a:extLst>
              <a:ext uri="{FF2B5EF4-FFF2-40B4-BE49-F238E27FC236}">
                <a16:creationId xmlns:a16="http://schemas.microsoft.com/office/drawing/2014/main" id="{65833AE6-9800-4368-AD11-27FAF47FDDD3}"/>
              </a:ext>
            </a:extLst>
          </p:cNvPr>
          <p:cNvPicPr>
            <a:picLocks noChangeAspect="1" noChangeArrowheads="1"/>
          </p:cNvPicPr>
          <p:nvPr/>
        </p:nvPicPr>
        <p:blipFill rotWithShape="1">
          <a:blip r:embed="rId7" cstate="print">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52524" t="15757" r="29159" b="54455"/>
          <a:stretch/>
        </p:blipFill>
        <p:spPr bwMode="auto">
          <a:xfrm>
            <a:off x="11508884" y="5616876"/>
            <a:ext cx="474354" cy="45402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Web Icon Contact Us Icon Blog Stock Vector (Royalty Free) 1704145135 |  Shutterstock">
            <a:extLst>
              <a:ext uri="{FF2B5EF4-FFF2-40B4-BE49-F238E27FC236}">
                <a16:creationId xmlns:a16="http://schemas.microsoft.com/office/drawing/2014/main" id="{E084F635-F371-467E-A9B3-4D05CFB9B195}"/>
              </a:ext>
            </a:extLst>
          </p:cNvPr>
          <p:cNvPicPr>
            <a:picLocks noChangeAspect="1" noChangeArrowheads="1"/>
          </p:cNvPicPr>
          <p:nvPr/>
        </p:nvPicPr>
        <p:blipFill rotWithShape="1">
          <a:blip r:embed="rId8">
            <a:clrChange>
              <a:clrFrom>
                <a:srgbClr val="FFFFFF"/>
              </a:clrFrom>
              <a:clrTo>
                <a:srgbClr val="FFFFFF">
                  <a:alpha val="0"/>
                </a:srgbClr>
              </a:clrTo>
            </a:clrChange>
            <a:duotone>
              <a:prstClr val="black"/>
              <a:srgbClr val="2E5932">
                <a:tint val="45000"/>
                <a:satMod val="400000"/>
              </a:srgbClr>
            </a:duotone>
            <a:extLst>
              <a:ext uri="{28A0092B-C50C-407E-A947-70E740481C1C}">
                <a14:useLocalDpi xmlns:a14="http://schemas.microsoft.com/office/drawing/2010/main" val="0"/>
              </a:ext>
            </a:extLst>
          </a:blip>
          <a:srcRect l="18471" t="58572" r="64403" b="9328"/>
          <a:stretch/>
        </p:blipFill>
        <p:spPr bwMode="auto">
          <a:xfrm>
            <a:off x="11456309" y="6116648"/>
            <a:ext cx="600764" cy="4850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5776627-F549-45C0-83FF-D4EC0FDF138E}"/>
              </a:ext>
            </a:extLst>
          </p:cNvPr>
          <p:cNvPicPr>
            <a:picLocks noChangeAspect="1"/>
          </p:cNvPicPr>
          <p:nvPr/>
        </p:nvPicPr>
        <p:blipFill rotWithShape="1">
          <a:blip r:embed="rId9">
            <a:clrChange>
              <a:clrFrom>
                <a:srgbClr val="FFFFFF"/>
              </a:clrFrom>
              <a:clrTo>
                <a:srgbClr val="FFFFFF">
                  <a:alpha val="0"/>
                </a:srgbClr>
              </a:clrTo>
            </a:clrChange>
          </a:blip>
          <a:srcRect l="61964"/>
          <a:stretch/>
        </p:blipFill>
        <p:spPr>
          <a:xfrm>
            <a:off x="11158895" y="26735"/>
            <a:ext cx="984979" cy="963231"/>
          </a:xfrm>
          <a:prstGeom prst="rect">
            <a:avLst/>
          </a:prstGeom>
        </p:spPr>
      </p:pic>
    </p:spTree>
    <p:extLst>
      <p:ext uri="{BB962C8B-B14F-4D97-AF65-F5344CB8AC3E}">
        <p14:creationId xmlns:p14="http://schemas.microsoft.com/office/powerpoint/2010/main" val="271879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AB5A-DB98-8431-63FE-95DC52C5A27B}"/>
              </a:ext>
            </a:extLst>
          </p:cNvPr>
          <p:cNvSpPr>
            <a:spLocks noGrp="1"/>
          </p:cNvSpPr>
          <p:nvPr>
            <p:ph type="title"/>
          </p:nvPr>
        </p:nvSpPr>
        <p:spPr/>
        <p:txBody>
          <a:bodyPr/>
          <a:lstStyle/>
          <a:p>
            <a:r>
              <a:rPr lang="en-GB" dirty="0"/>
              <a:t>The 5 Ways to Wellbeing </a:t>
            </a:r>
          </a:p>
        </p:txBody>
      </p:sp>
      <p:pic>
        <p:nvPicPr>
          <p:cNvPr id="5" name="Content Placeholder 4" descr="A group of people digging in the ground&#10;&#10;Description automatically generated with low confidence">
            <a:extLst>
              <a:ext uri="{FF2B5EF4-FFF2-40B4-BE49-F238E27FC236}">
                <a16:creationId xmlns:a16="http://schemas.microsoft.com/office/drawing/2014/main" id="{D425A9F4-3AF2-73CF-57C1-E513872241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0332" y="2237921"/>
            <a:ext cx="2162039" cy="2882720"/>
          </a:xfrm>
        </p:spPr>
      </p:pic>
      <p:pic>
        <p:nvPicPr>
          <p:cNvPr id="7" name="Picture 6" descr="A person and person walking on a rocky beach&#10;&#10;Description automatically generated with medium confidence">
            <a:extLst>
              <a:ext uri="{FF2B5EF4-FFF2-40B4-BE49-F238E27FC236}">
                <a16:creationId xmlns:a16="http://schemas.microsoft.com/office/drawing/2014/main" id="{0E040075-0667-C761-4317-7EC4A3083C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369" y="2237921"/>
            <a:ext cx="2162040" cy="2882720"/>
          </a:xfrm>
          <a:prstGeom prst="rect">
            <a:avLst/>
          </a:prstGeom>
        </p:spPr>
      </p:pic>
      <p:pic>
        <p:nvPicPr>
          <p:cNvPr id="9" name="Picture 8" descr="A hand holding a starfish&#10;&#10;Description automatically generated with low confidence">
            <a:extLst>
              <a:ext uri="{FF2B5EF4-FFF2-40B4-BE49-F238E27FC236}">
                <a16:creationId xmlns:a16="http://schemas.microsoft.com/office/drawing/2014/main" id="{06D1FAB4-9ABE-FEF7-171C-172DC0ACE6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4407" y="2237921"/>
            <a:ext cx="2162039" cy="2882719"/>
          </a:xfrm>
          <a:prstGeom prst="rect">
            <a:avLst/>
          </a:prstGeom>
        </p:spPr>
      </p:pic>
      <p:pic>
        <p:nvPicPr>
          <p:cNvPr id="13" name="Picture 12" descr="A group of people walking on a path in a field&#10;&#10;Description automatically generated with medium confidence">
            <a:extLst>
              <a:ext uri="{FF2B5EF4-FFF2-40B4-BE49-F238E27FC236}">
                <a16:creationId xmlns:a16="http://schemas.microsoft.com/office/drawing/2014/main" id="{CAA8ADD1-C652-7C13-3544-3AF998401E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145" y="2237921"/>
            <a:ext cx="2065485" cy="2882719"/>
          </a:xfrm>
          <a:prstGeom prst="rect">
            <a:avLst/>
          </a:prstGeom>
        </p:spPr>
      </p:pic>
      <p:pic>
        <p:nvPicPr>
          <p:cNvPr id="15" name="Picture 14" descr="A group of people taking pictures&#10;&#10;Description automatically generated with low confidence">
            <a:extLst>
              <a:ext uri="{FF2B5EF4-FFF2-40B4-BE49-F238E27FC236}">
                <a16:creationId xmlns:a16="http://schemas.microsoft.com/office/drawing/2014/main" id="{7CA2E852-7D0A-4E58-6E36-B71BA21936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9628" y="2237921"/>
            <a:ext cx="2162040" cy="2882720"/>
          </a:xfrm>
          <a:prstGeom prst="rect">
            <a:avLst/>
          </a:prstGeom>
        </p:spPr>
      </p:pic>
      <p:sp>
        <p:nvSpPr>
          <p:cNvPr id="16" name="Rectangle: Rounded Corners 15">
            <a:extLst>
              <a:ext uri="{FF2B5EF4-FFF2-40B4-BE49-F238E27FC236}">
                <a16:creationId xmlns:a16="http://schemas.microsoft.com/office/drawing/2014/main" id="{7CAC1DE3-DC6B-172D-8298-1CD899E2E142}"/>
              </a:ext>
            </a:extLst>
          </p:cNvPr>
          <p:cNvSpPr/>
          <p:nvPr/>
        </p:nvSpPr>
        <p:spPr>
          <a:xfrm>
            <a:off x="549037" y="5395495"/>
            <a:ext cx="1724628" cy="451412"/>
          </a:xfrm>
          <a:prstGeom prst="roundRect">
            <a:avLst/>
          </a:prstGeom>
          <a:solidFill>
            <a:srgbClr val="1EA098"/>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Give </a:t>
            </a:r>
          </a:p>
        </p:txBody>
      </p:sp>
      <p:sp>
        <p:nvSpPr>
          <p:cNvPr id="17" name="Rectangle: Rounded Corners 16">
            <a:extLst>
              <a:ext uri="{FF2B5EF4-FFF2-40B4-BE49-F238E27FC236}">
                <a16:creationId xmlns:a16="http://schemas.microsoft.com/office/drawing/2014/main" id="{2D210792-4F5E-6D73-24E4-230EFC275A50}"/>
              </a:ext>
            </a:extLst>
          </p:cNvPr>
          <p:cNvSpPr/>
          <p:nvPr/>
        </p:nvSpPr>
        <p:spPr>
          <a:xfrm>
            <a:off x="2897920" y="5395495"/>
            <a:ext cx="1724628" cy="451412"/>
          </a:xfrm>
          <a:prstGeom prst="roundRect">
            <a:avLst/>
          </a:prstGeom>
          <a:solidFill>
            <a:srgbClr val="1EA098"/>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Connect</a:t>
            </a:r>
          </a:p>
        </p:txBody>
      </p:sp>
      <p:sp>
        <p:nvSpPr>
          <p:cNvPr id="18" name="Rectangle: Rounded Corners 17">
            <a:extLst>
              <a:ext uri="{FF2B5EF4-FFF2-40B4-BE49-F238E27FC236}">
                <a16:creationId xmlns:a16="http://schemas.microsoft.com/office/drawing/2014/main" id="{47561182-39FF-4C6A-6AD0-B0D831668B55}"/>
              </a:ext>
            </a:extLst>
          </p:cNvPr>
          <p:cNvSpPr/>
          <p:nvPr/>
        </p:nvSpPr>
        <p:spPr>
          <a:xfrm>
            <a:off x="5303112" y="5395495"/>
            <a:ext cx="1724628" cy="451412"/>
          </a:xfrm>
          <a:prstGeom prst="roundRect">
            <a:avLst/>
          </a:prstGeom>
          <a:solidFill>
            <a:srgbClr val="1EA098"/>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Take Notice</a:t>
            </a:r>
          </a:p>
        </p:txBody>
      </p:sp>
      <p:sp>
        <p:nvSpPr>
          <p:cNvPr id="19" name="Rectangle: Rounded Corners 18">
            <a:extLst>
              <a:ext uri="{FF2B5EF4-FFF2-40B4-BE49-F238E27FC236}">
                <a16:creationId xmlns:a16="http://schemas.microsoft.com/office/drawing/2014/main" id="{408F20EE-7940-4BFF-88C2-1862C6B6DFCF}"/>
              </a:ext>
            </a:extLst>
          </p:cNvPr>
          <p:cNvSpPr/>
          <p:nvPr/>
        </p:nvSpPr>
        <p:spPr>
          <a:xfrm>
            <a:off x="7569451" y="5379825"/>
            <a:ext cx="1724628" cy="451412"/>
          </a:xfrm>
          <a:prstGeom prst="roundRect">
            <a:avLst/>
          </a:prstGeom>
          <a:solidFill>
            <a:srgbClr val="1EA098"/>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Be Active</a:t>
            </a:r>
          </a:p>
        </p:txBody>
      </p:sp>
      <p:sp>
        <p:nvSpPr>
          <p:cNvPr id="20" name="Rectangle: Rounded Corners 19">
            <a:extLst>
              <a:ext uri="{FF2B5EF4-FFF2-40B4-BE49-F238E27FC236}">
                <a16:creationId xmlns:a16="http://schemas.microsoft.com/office/drawing/2014/main" id="{5A8AB7B0-2515-AE37-B469-816C7D04F5C2}"/>
              </a:ext>
            </a:extLst>
          </p:cNvPr>
          <p:cNvSpPr/>
          <p:nvPr/>
        </p:nvSpPr>
        <p:spPr>
          <a:xfrm>
            <a:off x="9974643" y="5379825"/>
            <a:ext cx="1724628" cy="451412"/>
          </a:xfrm>
          <a:prstGeom prst="roundRect">
            <a:avLst/>
          </a:prstGeom>
          <a:solidFill>
            <a:srgbClr val="1EA098"/>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t>Learn</a:t>
            </a:r>
          </a:p>
        </p:txBody>
      </p:sp>
      <p:pic>
        <p:nvPicPr>
          <p:cNvPr id="14" name="Picture 13">
            <a:extLst>
              <a:ext uri="{FF2B5EF4-FFF2-40B4-BE49-F238E27FC236}">
                <a16:creationId xmlns:a16="http://schemas.microsoft.com/office/drawing/2014/main" id="{500EC03F-80EC-422A-BC26-004831D43AF8}"/>
              </a:ext>
            </a:extLst>
          </p:cNvPr>
          <p:cNvPicPr>
            <a:picLocks noChangeAspect="1"/>
          </p:cNvPicPr>
          <p:nvPr/>
        </p:nvPicPr>
        <p:blipFill rotWithShape="1">
          <a:blip r:embed="rId8">
            <a:clrChange>
              <a:clrFrom>
                <a:srgbClr val="FFFFFF"/>
              </a:clrFrom>
              <a:clrTo>
                <a:srgbClr val="FFFFFF">
                  <a:alpha val="0"/>
                </a:srgbClr>
              </a:clrTo>
            </a:clrChange>
          </a:blip>
          <a:srcRect l="61964"/>
          <a:stretch/>
        </p:blipFill>
        <p:spPr>
          <a:xfrm>
            <a:off x="11158895" y="26735"/>
            <a:ext cx="984979" cy="963231"/>
          </a:xfrm>
          <a:prstGeom prst="rect">
            <a:avLst/>
          </a:prstGeom>
        </p:spPr>
      </p:pic>
    </p:spTree>
    <p:extLst>
      <p:ext uri="{BB962C8B-B14F-4D97-AF65-F5344CB8AC3E}">
        <p14:creationId xmlns:p14="http://schemas.microsoft.com/office/powerpoint/2010/main" val="182350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3C60-69F2-F821-A79D-B54D6A850F0E}"/>
              </a:ext>
            </a:extLst>
          </p:cNvPr>
          <p:cNvSpPr>
            <a:spLocks noGrp="1"/>
          </p:cNvSpPr>
          <p:nvPr>
            <p:ph type="title"/>
          </p:nvPr>
        </p:nvSpPr>
        <p:spPr>
          <a:xfrm>
            <a:off x="1097280" y="286603"/>
            <a:ext cx="10058400" cy="1450757"/>
          </a:xfrm>
        </p:spPr>
        <p:txBody>
          <a:bodyPr>
            <a:normAutofit/>
          </a:bodyPr>
          <a:lstStyle/>
          <a:p>
            <a:r>
              <a:rPr lang="en-GB" dirty="0"/>
              <a:t>Why is Social Prescribing Important?</a:t>
            </a:r>
          </a:p>
        </p:txBody>
      </p:sp>
      <p:graphicFrame>
        <p:nvGraphicFramePr>
          <p:cNvPr id="5" name="Content Placeholder 2">
            <a:extLst>
              <a:ext uri="{FF2B5EF4-FFF2-40B4-BE49-F238E27FC236}">
                <a16:creationId xmlns:a16="http://schemas.microsoft.com/office/drawing/2014/main" id="{376FE85E-F0C9-1FC1-ADA0-A2FCA8B4A9D8}"/>
              </a:ext>
            </a:extLst>
          </p:cNvPr>
          <p:cNvGraphicFramePr>
            <a:graphicFrameLocks noGrp="1"/>
          </p:cNvGraphicFramePr>
          <p:nvPr>
            <p:ph idx="1"/>
            <p:extLst>
              <p:ext uri="{D42A27DB-BD31-4B8C-83A1-F6EECF244321}">
                <p14:modId xmlns:p14="http://schemas.microsoft.com/office/powerpoint/2010/main" val="55904012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36335A8-7F37-495A-A046-B4BEB91E2F61}"/>
              </a:ext>
            </a:extLst>
          </p:cNvPr>
          <p:cNvPicPr>
            <a:picLocks noChangeAspect="1"/>
          </p:cNvPicPr>
          <p:nvPr/>
        </p:nvPicPr>
        <p:blipFill rotWithShape="1">
          <a:blip r:embed="rId8">
            <a:clrChange>
              <a:clrFrom>
                <a:srgbClr val="FFFFFF"/>
              </a:clrFrom>
              <a:clrTo>
                <a:srgbClr val="FFFFFF">
                  <a:alpha val="0"/>
                </a:srgbClr>
              </a:clrTo>
            </a:clrChange>
          </a:blip>
          <a:srcRect l="61964"/>
          <a:stretch/>
        </p:blipFill>
        <p:spPr>
          <a:xfrm>
            <a:off x="11158895" y="26735"/>
            <a:ext cx="984979" cy="963231"/>
          </a:xfrm>
          <a:prstGeom prst="rect">
            <a:avLst/>
          </a:prstGeom>
        </p:spPr>
      </p:pic>
    </p:spTree>
    <p:extLst>
      <p:ext uri="{BB962C8B-B14F-4D97-AF65-F5344CB8AC3E}">
        <p14:creationId xmlns:p14="http://schemas.microsoft.com/office/powerpoint/2010/main" val="130051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D0BE1D-B56F-DBDC-C860-53A620A12771}"/>
              </a:ext>
            </a:extLst>
          </p:cNvPr>
          <p:cNvSpPr txBox="1"/>
          <p:nvPr/>
        </p:nvSpPr>
        <p:spPr>
          <a:xfrm>
            <a:off x="683797" y="709887"/>
            <a:ext cx="6379029" cy="707886"/>
          </a:xfrm>
          <a:prstGeom prst="rect">
            <a:avLst/>
          </a:prstGeom>
          <a:noFill/>
        </p:spPr>
        <p:txBody>
          <a:bodyPr wrap="square" lIns="91440" tIns="45720" rIns="91440" bIns="45720" anchor="t">
            <a:spAutoFit/>
          </a:bodyPr>
          <a:lstStyle/>
          <a:p>
            <a:r>
              <a:rPr lang="en-GB" sz="4000" b="1" dirty="0">
                <a:solidFill>
                  <a:srgbClr val="004636"/>
                </a:solidFill>
                <a:latin typeface="Panton SemiBold"/>
              </a:rPr>
              <a:t>Participant Testimonials </a:t>
            </a:r>
            <a:endParaRPr lang="en-US" dirty="0"/>
          </a:p>
        </p:txBody>
      </p:sp>
      <p:sp>
        <p:nvSpPr>
          <p:cNvPr id="20" name="Oval 19">
            <a:extLst>
              <a:ext uri="{FF2B5EF4-FFF2-40B4-BE49-F238E27FC236}">
                <a16:creationId xmlns:a16="http://schemas.microsoft.com/office/drawing/2014/main" id="{EEB84445-0AF2-4DFC-B36E-D1A5A6166576}"/>
              </a:ext>
            </a:extLst>
          </p:cNvPr>
          <p:cNvSpPr/>
          <p:nvPr/>
        </p:nvSpPr>
        <p:spPr>
          <a:xfrm>
            <a:off x="1263782" y="1745915"/>
            <a:ext cx="4603618" cy="4402198"/>
          </a:xfrm>
          <a:prstGeom prst="ellipse">
            <a:avLst/>
          </a:prstGeom>
          <a:solidFill>
            <a:srgbClr val="0046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A4A1805-7F13-434A-9F31-20EEB8D83DBF}"/>
              </a:ext>
            </a:extLst>
          </p:cNvPr>
          <p:cNvSpPr txBox="1"/>
          <p:nvPr/>
        </p:nvSpPr>
        <p:spPr>
          <a:xfrm>
            <a:off x="1946576" y="2271120"/>
            <a:ext cx="3238030" cy="3693319"/>
          </a:xfrm>
          <a:prstGeom prst="rect">
            <a:avLst/>
          </a:prstGeom>
          <a:noFill/>
        </p:spPr>
        <p:txBody>
          <a:bodyPr wrap="square" lIns="91440" tIns="45720" rIns="91440" bIns="45720" anchor="t">
            <a:spAutoFit/>
          </a:bodyPr>
          <a:lstStyle/>
          <a:p>
            <a:pPr algn="ctr"/>
            <a:r>
              <a:rPr lang="en-GB" sz="2600" dirty="0">
                <a:solidFill>
                  <a:srgbClr val="F5FFEC"/>
                </a:solidFill>
                <a:latin typeface="Panton"/>
              </a:rPr>
              <a:t>It’s helped me to feel more grounded. When I go out now I take more notice of the nature and the birds rather than thinking of the people and anxiety of being out</a:t>
            </a:r>
          </a:p>
          <a:p>
            <a:pPr algn="ctr"/>
            <a:endParaRPr lang="en-GB" sz="2600" dirty="0">
              <a:solidFill>
                <a:srgbClr val="F5FFEC"/>
              </a:solidFill>
              <a:latin typeface="Panton"/>
            </a:endParaRPr>
          </a:p>
        </p:txBody>
      </p:sp>
      <p:pic>
        <p:nvPicPr>
          <p:cNvPr id="6" name="Picture 5">
            <a:extLst>
              <a:ext uri="{FF2B5EF4-FFF2-40B4-BE49-F238E27FC236}">
                <a16:creationId xmlns:a16="http://schemas.microsoft.com/office/drawing/2014/main" id="{869CF33F-9426-4BBC-9A6C-C439A13E0406}"/>
              </a:ext>
            </a:extLst>
          </p:cNvPr>
          <p:cNvPicPr>
            <a:picLocks noChangeAspect="1"/>
          </p:cNvPicPr>
          <p:nvPr/>
        </p:nvPicPr>
        <p:blipFill rotWithShape="1">
          <a:blip r:embed="rId3">
            <a:clrChange>
              <a:clrFrom>
                <a:srgbClr val="FFFFFF"/>
              </a:clrFrom>
              <a:clrTo>
                <a:srgbClr val="FFFFFF">
                  <a:alpha val="0"/>
                </a:srgbClr>
              </a:clrTo>
            </a:clrChange>
          </a:blip>
          <a:srcRect l="61964"/>
          <a:stretch/>
        </p:blipFill>
        <p:spPr>
          <a:xfrm>
            <a:off x="11158895" y="26735"/>
            <a:ext cx="984979" cy="963231"/>
          </a:xfrm>
          <a:prstGeom prst="rect">
            <a:avLst/>
          </a:prstGeom>
        </p:spPr>
      </p:pic>
      <p:pic>
        <p:nvPicPr>
          <p:cNvPr id="7" name="Picture 6">
            <a:extLst>
              <a:ext uri="{FF2B5EF4-FFF2-40B4-BE49-F238E27FC236}">
                <a16:creationId xmlns:a16="http://schemas.microsoft.com/office/drawing/2014/main" id="{AB7E53DB-F630-4B8C-9FCD-20D90B88B11C}"/>
              </a:ext>
            </a:extLst>
          </p:cNvPr>
          <p:cNvPicPr>
            <a:picLocks noChangeAspect="1"/>
          </p:cNvPicPr>
          <p:nvPr/>
        </p:nvPicPr>
        <p:blipFill rotWithShape="1">
          <a:blip r:embed="rId4"/>
          <a:srcRect l="22167" t="4720" r="12278" b="6077"/>
          <a:stretch/>
        </p:blipFill>
        <p:spPr>
          <a:xfrm rot="5400000">
            <a:off x="6146965" y="658922"/>
            <a:ext cx="4962928" cy="5064858"/>
          </a:xfrm>
          <a:prstGeom prst="ellipse">
            <a:avLst/>
          </a:prstGeom>
        </p:spPr>
      </p:pic>
    </p:spTree>
    <p:extLst>
      <p:ext uri="{BB962C8B-B14F-4D97-AF65-F5344CB8AC3E}">
        <p14:creationId xmlns:p14="http://schemas.microsoft.com/office/powerpoint/2010/main" val="335558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C2C95707-FF13-4932-B738-63E0C3504EE3}"/>
              </a:ext>
            </a:extLst>
          </p:cNvPr>
          <p:cNvSpPr/>
          <p:nvPr/>
        </p:nvSpPr>
        <p:spPr>
          <a:xfrm>
            <a:off x="6096000" y="709887"/>
            <a:ext cx="5064858" cy="4962928"/>
          </a:xfrm>
          <a:prstGeom prst="ellipse">
            <a:avLst/>
          </a:prstGeom>
          <a:solidFill>
            <a:srgbClr val="00C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2E28C815-6E33-49D8-9128-85054C0DAC93}"/>
              </a:ext>
            </a:extLst>
          </p:cNvPr>
          <p:cNvPicPr>
            <a:picLocks noChangeAspect="1"/>
          </p:cNvPicPr>
          <p:nvPr/>
        </p:nvPicPr>
        <p:blipFill rotWithShape="1">
          <a:blip r:embed="rId3"/>
          <a:srcRect t="16908" b="7500"/>
          <a:stretch/>
        </p:blipFill>
        <p:spPr>
          <a:xfrm>
            <a:off x="1263782" y="1693725"/>
            <a:ext cx="4603618" cy="4454388"/>
          </a:xfrm>
          <a:prstGeom prst="ellipse">
            <a:avLst/>
          </a:prstGeom>
        </p:spPr>
      </p:pic>
      <p:sp>
        <p:nvSpPr>
          <p:cNvPr id="5" name="TextBox 4">
            <a:extLst>
              <a:ext uri="{FF2B5EF4-FFF2-40B4-BE49-F238E27FC236}">
                <a16:creationId xmlns:a16="http://schemas.microsoft.com/office/drawing/2014/main" id="{B5D0BE1D-B56F-DBDC-C860-53A620A12771}"/>
              </a:ext>
            </a:extLst>
          </p:cNvPr>
          <p:cNvSpPr txBox="1"/>
          <p:nvPr/>
        </p:nvSpPr>
        <p:spPr>
          <a:xfrm>
            <a:off x="683797" y="709887"/>
            <a:ext cx="6379029" cy="707886"/>
          </a:xfrm>
          <a:prstGeom prst="rect">
            <a:avLst/>
          </a:prstGeom>
          <a:noFill/>
        </p:spPr>
        <p:txBody>
          <a:bodyPr wrap="square" lIns="91440" tIns="45720" rIns="91440" bIns="45720" anchor="t">
            <a:spAutoFit/>
          </a:bodyPr>
          <a:lstStyle/>
          <a:p>
            <a:r>
              <a:rPr lang="en-GB" sz="4000" b="1" dirty="0">
                <a:solidFill>
                  <a:srgbClr val="004636"/>
                </a:solidFill>
                <a:latin typeface="Panton SemiBold"/>
              </a:rPr>
              <a:t>Participant Testimonials </a:t>
            </a:r>
            <a:endParaRPr lang="en-US" dirty="0"/>
          </a:p>
        </p:txBody>
      </p:sp>
      <p:sp>
        <p:nvSpPr>
          <p:cNvPr id="7" name="TextBox 6">
            <a:extLst>
              <a:ext uri="{FF2B5EF4-FFF2-40B4-BE49-F238E27FC236}">
                <a16:creationId xmlns:a16="http://schemas.microsoft.com/office/drawing/2014/main" id="{F014A167-F56A-4E11-A71B-B9A6C82D7BAD}"/>
              </a:ext>
            </a:extLst>
          </p:cNvPr>
          <p:cNvSpPr txBox="1"/>
          <p:nvPr/>
        </p:nvSpPr>
        <p:spPr>
          <a:xfrm>
            <a:off x="6759098" y="1417773"/>
            <a:ext cx="3738661" cy="3831818"/>
          </a:xfrm>
          <a:prstGeom prst="rect">
            <a:avLst/>
          </a:prstGeom>
          <a:noFill/>
        </p:spPr>
        <p:txBody>
          <a:bodyPr wrap="square" lIns="91440" tIns="45720" rIns="91440" bIns="45720" anchor="t">
            <a:spAutoFit/>
          </a:bodyPr>
          <a:lstStyle/>
          <a:p>
            <a:pPr algn="ctr"/>
            <a:r>
              <a:rPr lang="en-GB" sz="2600" dirty="0">
                <a:solidFill>
                  <a:srgbClr val="004636"/>
                </a:solidFill>
                <a:latin typeface="Panton"/>
              </a:rPr>
              <a:t>We’d been shielding for the last 4 years, the only place we’d been was hospital appointments so this has just opened our world. We’ve grown in confidence with the group, it’s changed things completely for us</a:t>
            </a:r>
          </a:p>
        </p:txBody>
      </p:sp>
      <p:pic>
        <p:nvPicPr>
          <p:cNvPr id="6" name="Picture 5">
            <a:extLst>
              <a:ext uri="{FF2B5EF4-FFF2-40B4-BE49-F238E27FC236}">
                <a16:creationId xmlns:a16="http://schemas.microsoft.com/office/drawing/2014/main" id="{803FDD79-3197-4950-A2D3-ECEB1F96C1BF}"/>
              </a:ext>
            </a:extLst>
          </p:cNvPr>
          <p:cNvPicPr>
            <a:picLocks noChangeAspect="1"/>
          </p:cNvPicPr>
          <p:nvPr/>
        </p:nvPicPr>
        <p:blipFill rotWithShape="1">
          <a:blip r:embed="rId4">
            <a:clrChange>
              <a:clrFrom>
                <a:srgbClr val="FFFFFF"/>
              </a:clrFrom>
              <a:clrTo>
                <a:srgbClr val="FFFFFF">
                  <a:alpha val="0"/>
                </a:srgbClr>
              </a:clrTo>
            </a:clrChange>
          </a:blip>
          <a:srcRect l="61964"/>
          <a:stretch/>
        </p:blipFill>
        <p:spPr>
          <a:xfrm>
            <a:off x="11158895" y="26735"/>
            <a:ext cx="984979" cy="963231"/>
          </a:xfrm>
          <a:prstGeom prst="rect">
            <a:avLst/>
          </a:prstGeom>
        </p:spPr>
      </p:pic>
    </p:spTree>
    <p:extLst>
      <p:ext uri="{BB962C8B-B14F-4D97-AF65-F5344CB8AC3E}">
        <p14:creationId xmlns:p14="http://schemas.microsoft.com/office/powerpoint/2010/main" val="2408540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062958-49AD-CD3B-4FE7-2BE9AB2CDAB6}"/>
              </a:ext>
            </a:extLst>
          </p:cNvPr>
          <p:cNvSpPr txBox="1"/>
          <p:nvPr/>
        </p:nvSpPr>
        <p:spPr>
          <a:xfrm>
            <a:off x="658814" y="2096477"/>
            <a:ext cx="5676674" cy="1938992"/>
          </a:xfrm>
          <a:prstGeom prst="rect">
            <a:avLst/>
          </a:prstGeom>
          <a:noFill/>
        </p:spPr>
        <p:txBody>
          <a:bodyPr wrap="square">
            <a:spAutoFit/>
          </a:bodyPr>
          <a:lstStyle/>
          <a:p>
            <a:r>
              <a:rPr lang="en-GB" sz="4000" b="1" dirty="0">
                <a:solidFill>
                  <a:srgbClr val="004636"/>
                </a:solidFill>
                <a:latin typeface="Panton SemiBold" pitchFamily="2" charset="77"/>
              </a:rPr>
              <a:t>Evidence for Nature-Based Social Prescribing</a:t>
            </a:r>
          </a:p>
          <a:p>
            <a:endParaRPr lang="en-GB" sz="4000" b="1" dirty="0">
              <a:solidFill>
                <a:srgbClr val="004636"/>
              </a:solidFill>
              <a:effectLst/>
              <a:latin typeface="Panton SemiBold" pitchFamily="2" charset="77"/>
            </a:endParaRPr>
          </a:p>
        </p:txBody>
      </p:sp>
      <p:sp>
        <p:nvSpPr>
          <p:cNvPr id="6" name="TextBox 5">
            <a:extLst>
              <a:ext uri="{FF2B5EF4-FFF2-40B4-BE49-F238E27FC236}">
                <a16:creationId xmlns:a16="http://schemas.microsoft.com/office/drawing/2014/main" id="{E5E98185-E3BD-7B6A-4F07-FA1D3DB2FC33}"/>
              </a:ext>
            </a:extLst>
          </p:cNvPr>
          <p:cNvSpPr txBox="1"/>
          <p:nvPr/>
        </p:nvSpPr>
        <p:spPr>
          <a:xfrm>
            <a:off x="1418467" y="3812638"/>
            <a:ext cx="5823099" cy="1938992"/>
          </a:xfrm>
          <a:prstGeom prst="rect">
            <a:avLst/>
          </a:prstGeom>
          <a:noFill/>
        </p:spPr>
        <p:txBody>
          <a:bodyPr wrap="square">
            <a:spAutoFit/>
          </a:bodyPr>
          <a:lstStyle/>
          <a:p>
            <a:pPr algn="ctr"/>
            <a:r>
              <a:rPr lang="en-GB" sz="2400" dirty="0"/>
              <a:t>95% experience improvement in                                        wellbeing after 6 weeks</a:t>
            </a:r>
          </a:p>
          <a:p>
            <a:pPr algn="ctr"/>
            <a:endParaRPr lang="en-GB" sz="2400" dirty="0"/>
          </a:p>
          <a:p>
            <a:pPr algn="ctr"/>
            <a:r>
              <a:rPr lang="en-GB" sz="2400" dirty="0"/>
              <a:t>Every £1 invested leads to a cost saving of £2.16 on health care</a:t>
            </a:r>
          </a:p>
        </p:txBody>
      </p:sp>
      <p:pic>
        <p:nvPicPr>
          <p:cNvPr id="24" name="Picture 23">
            <a:extLst>
              <a:ext uri="{FF2B5EF4-FFF2-40B4-BE49-F238E27FC236}">
                <a16:creationId xmlns:a16="http://schemas.microsoft.com/office/drawing/2014/main" id="{ACC07763-A29A-4FC8-A234-B73075E6AD8A}"/>
              </a:ext>
            </a:extLst>
          </p:cNvPr>
          <p:cNvPicPr>
            <a:picLocks noChangeAspect="1"/>
          </p:cNvPicPr>
          <p:nvPr/>
        </p:nvPicPr>
        <p:blipFill rotWithShape="1">
          <a:blip r:embed="rId3"/>
          <a:srcRect l="771" t="20634" r="-771" b="9489"/>
          <a:stretch/>
        </p:blipFill>
        <p:spPr>
          <a:xfrm>
            <a:off x="8222032" y="-325316"/>
            <a:ext cx="2542317" cy="2560973"/>
          </a:xfrm>
          <a:prstGeom prst="ellipse">
            <a:avLst/>
          </a:prstGeom>
        </p:spPr>
      </p:pic>
      <p:pic>
        <p:nvPicPr>
          <p:cNvPr id="29" name="Picture 28">
            <a:extLst>
              <a:ext uri="{FF2B5EF4-FFF2-40B4-BE49-F238E27FC236}">
                <a16:creationId xmlns:a16="http://schemas.microsoft.com/office/drawing/2014/main" id="{CE79F86C-B410-4F0E-A836-82BFC1CCA900}"/>
              </a:ext>
            </a:extLst>
          </p:cNvPr>
          <p:cNvPicPr>
            <a:picLocks noChangeAspect="1"/>
          </p:cNvPicPr>
          <p:nvPr/>
        </p:nvPicPr>
        <p:blipFill rotWithShape="1">
          <a:blip r:embed="rId4"/>
          <a:srcRect l="-419" t="18281" r="419" b="3051"/>
          <a:stretch/>
        </p:blipFill>
        <p:spPr>
          <a:xfrm>
            <a:off x="7577846" y="2332865"/>
            <a:ext cx="5449626" cy="5716052"/>
          </a:xfrm>
          <a:prstGeom prst="ellipse">
            <a:avLst/>
          </a:prstGeom>
        </p:spPr>
      </p:pic>
      <p:pic>
        <p:nvPicPr>
          <p:cNvPr id="11" name="Picture 10">
            <a:extLst>
              <a:ext uri="{FF2B5EF4-FFF2-40B4-BE49-F238E27FC236}">
                <a16:creationId xmlns:a16="http://schemas.microsoft.com/office/drawing/2014/main" id="{C51FFAA2-3CAE-4804-B777-FC00B268DF2E}"/>
              </a:ext>
            </a:extLst>
          </p:cNvPr>
          <p:cNvPicPr>
            <a:picLocks noChangeAspect="1"/>
          </p:cNvPicPr>
          <p:nvPr/>
        </p:nvPicPr>
        <p:blipFill>
          <a:blip r:embed="rId5">
            <a:clrChange>
              <a:clrFrom>
                <a:srgbClr val="FFFEFD"/>
              </a:clrFrom>
              <a:clrTo>
                <a:srgbClr val="FFFEFD">
                  <a:alpha val="0"/>
                </a:srgbClr>
              </a:clrTo>
            </a:clrChange>
          </a:blip>
          <a:stretch>
            <a:fillRect/>
          </a:stretch>
        </p:blipFill>
        <p:spPr>
          <a:xfrm>
            <a:off x="329734" y="3943950"/>
            <a:ext cx="1947197" cy="842181"/>
          </a:xfrm>
          <a:prstGeom prst="rect">
            <a:avLst/>
          </a:prstGeom>
        </p:spPr>
      </p:pic>
      <p:pic>
        <p:nvPicPr>
          <p:cNvPr id="12" name="Picture 4" descr="The Bay - a blueprint for recovery – Wyre Council">
            <a:extLst>
              <a:ext uri="{FF2B5EF4-FFF2-40B4-BE49-F238E27FC236}">
                <a16:creationId xmlns:a16="http://schemas.microsoft.com/office/drawing/2014/main" id="{199106A6-80FB-407F-A5A6-BF0E12709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734" y="720069"/>
            <a:ext cx="1793651" cy="11535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05389F7-833D-432A-A5AA-44A8128808A9}"/>
              </a:ext>
            </a:extLst>
          </p:cNvPr>
          <p:cNvSpPr/>
          <p:nvPr/>
        </p:nvSpPr>
        <p:spPr>
          <a:xfrm>
            <a:off x="2328414" y="845373"/>
            <a:ext cx="4950346" cy="830997"/>
          </a:xfrm>
          <a:prstGeom prst="rect">
            <a:avLst/>
          </a:prstGeom>
        </p:spPr>
        <p:txBody>
          <a:bodyPr wrap="square">
            <a:spAutoFit/>
          </a:bodyPr>
          <a:lstStyle/>
          <a:p>
            <a:r>
              <a:rPr lang="en-GB" sz="2400" dirty="0">
                <a:latin typeface="Panton"/>
              </a:rPr>
              <a:t>Engaging people in </a:t>
            </a:r>
            <a:r>
              <a:rPr lang="en-GB" sz="2400" dirty="0"/>
              <a:t>the lowest 15% of population for mental wellbeing</a:t>
            </a:r>
            <a:endParaRPr lang="en-GB" sz="2400" dirty="0">
              <a:latin typeface="Panton"/>
            </a:endParaRPr>
          </a:p>
        </p:txBody>
      </p:sp>
      <p:pic>
        <p:nvPicPr>
          <p:cNvPr id="28" name="Picture 27">
            <a:extLst>
              <a:ext uri="{FF2B5EF4-FFF2-40B4-BE49-F238E27FC236}">
                <a16:creationId xmlns:a16="http://schemas.microsoft.com/office/drawing/2014/main" id="{B0F6CF07-62BC-4A20-B405-D2FC0894582C}"/>
              </a:ext>
            </a:extLst>
          </p:cNvPr>
          <p:cNvPicPr>
            <a:picLocks noChangeAspect="1"/>
          </p:cNvPicPr>
          <p:nvPr/>
        </p:nvPicPr>
        <p:blipFill rotWithShape="1">
          <a:blip r:embed="rId7"/>
          <a:srcRect l="19333"/>
          <a:stretch/>
        </p:blipFill>
        <p:spPr>
          <a:xfrm>
            <a:off x="6233958" y="1667109"/>
            <a:ext cx="2085494" cy="1938992"/>
          </a:xfrm>
          <a:prstGeom prst="ellipse">
            <a:avLst/>
          </a:prstGeom>
        </p:spPr>
      </p:pic>
      <p:pic>
        <p:nvPicPr>
          <p:cNvPr id="10" name="Picture 9">
            <a:extLst>
              <a:ext uri="{FF2B5EF4-FFF2-40B4-BE49-F238E27FC236}">
                <a16:creationId xmlns:a16="http://schemas.microsoft.com/office/drawing/2014/main" id="{2670E735-8D5F-4ABE-ACC2-F9CE04D503A7}"/>
              </a:ext>
            </a:extLst>
          </p:cNvPr>
          <p:cNvPicPr>
            <a:picLocks noChangeAspect="1"/>
          </p:cNvPicPr>
          <p:nvPr/>
        </p:nvPicPr>
        <p:blipFill rotWithShape="1">
          <a:blip r:embed="rId8">
            <a:clrChange>
              <a:clrFrom>
                <a:srgbClr val="FFFFFF"/>
              </a:clrFrom>
              <a:clrTo>
                <a:srgbClr val="FFFFFF">
                  <a:alpha val="0"/>
                </a:srgbClr>
              </a:clrTo>
            </a:clrChange>
          </a:blip>
          <a:srcRect l="61964"/>
          <a:stretch/>
        </p:blipFill>
        <p:spPr>
          <a:xfrm>
            <a:off x="11158895" y="26735"/>
            <a:ext cx="984979" cy="963231"/>
          </a:xfrm>
          <a:prstGeom prst="rect">
            <a:avLst/>
          </a:prstGeom>
        </p:spPr>
      </p:pic>
    </p:spTree>
    <p:extLst>
      <p:ext uri="{BB962C8B-B14F-4D97-AF65-F5344CB8AC3E}">
        <p14:creationId xmlns:p14="http://schemas.microsoft.com/office/powerpoint/2010/main" val="5504410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0.0.5209"/>
  <p:tag name="SLIDO_PRESENTATION_ID" val="00000000-0000-0000-0000-000000000000"/>
  <p:tag name="SLIDO_EVENT_UUID" val="c5773ed2-5bf7-4b0b-92c2-60766f592860"/>
  <p:tag name="SLIDO_EVENT_SECTION_UUID" val="a3f297fd-1345-406f-8ffa-aa9be960b2fc"/>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1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2.xml><?xml version="1.0" encoding="utf-8"?>
<p:tagLst xmlns:a="http://schemas.openxmlformats.org/drawingml/2006/main" xmlns:r="http://schemas.openxmlformats.org/officeDocument/2006/relationships" xmlns:p="http://schemas.openxmlformats.org/presentationml/2006/main">
  <p:tag name="SLIDO_METADATA" val="eyJUaW1lc3RhbXAiOjE3MTc2NzE3NzF9"/>
  <p:tag name="SLIDO_TYPE" val="SlidoPoll"/>
  <p:tag name="SLIDO_POLL_UUID" val="fa0c4727-f4c0-410c-b4f7-9e013a3d7c28"/>
  <p:tag name="SLIDO_TIMELINE" val="W3sicG9sbFF1ZXN0aW9uVXVpZCI6IjJmN2JhM2QyLTkxM2MtNGIwOC1iYWY2LTQ2NGYzZWVlMzkxNSIsInNob3dSZXN1bHRzIjp0cnVlLCJzaG93Q29ycmVjdEFuc3dlcnMiOmZhbHNlLCJ2b3RpbmdMb2NrZWQiOmZhbHNlfV0="/>
</p:tagLst>
</file>

<file path=ppt/tags/tag13.xml><?xml version="1.0" encoding="utf-8"?>
<p:tagLst xmlns:a="http://schemas.openxmlformats.org/drawingml/2006/main" xmlns:r="http://schemas.openxmlformats.org/officeDocument/2006/relationships" xmlns:p="http://schemas.openxmlformats.org/presentationml/2006/main">
  <p:tag name="SLIDO_ELEMENT" val="logo"/>
</p:tagLst>
</file>

<file path=ppt/tags/tag1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5.xml><?xml version="1.0" encoding="utf-8"?>
<p:tagLst xmlns:a="http://schemas.openxmlformats.org/drawingml/2006/main" xmlns:r="http://schemas.openxmlformats.org/officeDocument/2006/relationships" xmlns:p="http://schemas.openxmlformats.org/presentationml/2006/main">
  <p:tag name="SLIDO_ELEMENT" val="title"/>
</p:tagLst>
</file>

<file path=ppt/tags/tag16.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MTc2NzE3NzB9"/>
  <p:tag name="SLIDO_TYPE" val="SlidoPoll"/>
  <p:tag name="SLIDO_POLL_UUID" val="d91acb87-6105-4bb7-b908-fa6db8de9659"/>
  <p:tag name="SLIDO_TIMELINE" val="W3sicG9sbFF1ZXN0aW9uVXVpZCI6IjIxYzdiNGFmLTkwNDItNGQwMS04MzMxLWM2Yjk4NzhjYjRmY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logo"/>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Ranking"/>
</p:tagLst>
</file>

<file path=ppt/tags/tag5.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SLIDO_ELEMENT" val="footer"/>
</p:tagLst>
</file>

<file path=ppt/tags/tag7.xml><?xml version="1.0" encoding="utf-8"?>
<p:tagLst xmlns:a="http://schemas.openxmlformats.org/drawingml/2006/main" xmlns:r="http://schemas.openxmlformats.org/officeDocument/2006/relationships" xmlns:p="http://schemas.openxmlformats.org/presentationml/2006/main">
  <p:tag name="SLIDO_METADATA" val="eyJUaW1lc3RhbXAiOjE3MTc2NzE3NzF9"/>
  <p:tag name="SLIDO_TYPE" val="SlidoPoll"/>
  <p:tag name="SLIDO_POLL_UUID" val="84c60b7d-a8db-43eb-8e54-1797fc4596da"/>
  <p:tag name="SLIDO_TIMELINE" val="W3sicG9sbFF1ZXN0aW9uVXVpZCI6IjQxNjJiNWFjLWI1MmUtNDEzMy04NmFhLWYwNWVhYTAwOWU0NSIsInNob3dSZXN1bHRzIjp0cnVlLCJzaG93Q29ycmVjdEFuc3dlcnMiOmZhbHNlLCJ2b3RpbmdMb2NrZWQiOmZhbHNlfV0="/>
</p:tagLst>
</file>

<file path=ppt/tags/tag8.xml><?xml version="1.0" encoding="utf-8"?>
<p:tagLst xmlns:a="http://schemas.openxmlformats.org/drawingml/2006/main" xmlns:r="http://schemas.openxmlformats.org/officeDocument/2006/relationships" xmlns:p="http://schemas.openxmlformats.org/presentationml/2006/main">
  <p:tag name="SLIDO_ELEMENT" val="logo"/>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61338F78862B41AA4293D014E76AE2" ma:contentTypeVersion="18" ma:contentTypeDescription="Create a new document." ma:contentTypeScope="" ma:versionID="0d192674b8b6da9ac182b7bd380d00b9">
  <xsd:schema xmlns:xsd="http://www.w3.org/2001/XMLSchema" xmlns:xs="http://www.w3.org/2001/XMLSchema" xmlns:p="http://schemas.microsoft.com/office/2006/metadata/properties" xmlns:ns3="8452997d-5ef7-49ac-985f-55bae373b090" xmlns:ns4="5e996542-ac54-4216-85dd-97c216688211" targetNamespace="http://schemas.microsoft.com/office/2006/metadata/properties" ma:root="true" ma:fieldsID="2173e87d1eb3ea6bd008c2bcff049e1b" ns3:_="" ns4:_="">
    <xsd:import namespace="8452997d-5ef7-49ac-985f-55bae373b090"/>
    <xsd:import namespace="5e996542-ac54-4216-85dd-97c21668821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_activity"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52997d-5ef7-49ac-985f-55bae373b0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996542-ac54-4216-85dd-97c21668821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8452997d-5ef7-49ac-985f-55bae373b090" xsi:nil="true"/>
  </documentManagement>
</p:properties>
</file>

<file path=customXml/itemProps1.xml><?xml version="1.0" encoding="utf-8"?>
<ds:datastoreItem xmlns:ds="http://schemas.openxmlformats.org/officeDocument/2006/customXml" ds:itemID="{8ED5A94D-5454-4355-B597-7928E5312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52997d-5ef7-49ac-985f-55bae373b090"/>
    <ds:schemaRef ds:uri="5e996542-ac54-4216-85dd-97c2166882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86677E-9712-4418-8337-9E75D6B23945}">
  <ds:schemaRefs>
    <ds:schemaRef ds:uri="http://schemas.microsoft.com/sharepoint/v3/contenttype/forms"/>
  </ds:schemaRefs>
</ds:datastoreItem>
</file>

<file path=customXml/itemProps3.xml><?xml version="1.0" encoding="utf-8"?>
<ds:datastoreItem xmlns:ds="http://schemas.openxmlformats.org/officeDocument/2006/customXml" ds:itemID="{1DDF8D8A-F216-498A-AB64-683D9EE0BBE9}">
  <ds:schemaRefs>
    <ds:schemaRef ds:uri="5e996542-ac54-4216-85dd-97c2166882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452997d-5ef7-49ac-985f-55bae373b090"/>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6112</TotalTime>
  <Words>813</Words>
  <Application>Microsoft Office PowerPoint</Application>
  <PresentationFormat>Widescreen</PresentationFormat>
  <Paragraphs>84</Paragraphs>
  <Slides>15</Slides>
  <Notes>12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Fira Sans</vt:lpstr>
      <vt:lpstr>Panton</vt:lpstr>
      <vt:lpstr>Panton SemiBold</vt:lpstr>
      <vt:lpstr>Office Theme</vt:lpstr>
      <vt:lpstr>1_Office Theme</vt:lpstr>
      <vt:lpstr>PowerPoint Presentation</vt:lpstr>
      <vt:lpstr>PowerPoint Presentation</vt:lpstr>
      <vt:lpstr>Nature &amp; Wellbeing in the Northwest </vt:lpstr>
      <vt:lpstr>PowerPoint Presentation</vt:lpstr>
      <vt:lpstr>The 5 Ways to Wellbeing </vt:lpstr>
      <vt:lpstr>Why is Social Prescribing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Cooper</dc:creator>
  <cp:lastModifiedBy>Alex Blomfield</cp:lastModifiedBy>
  <cp:revision>79</cp:revision>
  <dcterms:created xsi:type="dcterms:W3CDTF">2023-09-07T12:02:45Z</dcterms:created>
  <dcterms:modified xsi:type="dcterms:W3CDTF">2024-06-07T13:50:51Z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0x0101005361338F78862B41AA4293D014E76AE2</vt:lpwstr>
  </property>
  <property fmtid="{D5CDD505-2E9C-101B-9397-08002B2CF9AE}" pid="4" name="SlidoAppVersion">
    <vt:lpwstr>1.10.0.5209</vt:lpwstr>
  </property>
</Properties>
</file>