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21"/>
  </p:notesMasterIdLst>
  <p:sldIdLst>
    <p:sldId id="348" r:id="rId5"/>
    <p:sldId id="271" r:id="rId6"/>
    <p:sldId id="356" r:id="rId7"/>
    <p:sldId id="357" r:id="rId8"/>
    <p:sldId id="363" r:id="rId9"/>
    <p:sldId id="364" r:id="rId10"/>
    <p:sldId id="371" r:id="rId11"/>
    <p:sldId id="372" r:id="rId12"/>
    <p:sldId id="365" r:id="rId13"/>
    <p:sldId id="366" r:id="rId14"/>
    <p:sldId id="367" r:id="rId15"/>
    <p:sldId id="376" r:id="rId16"/>
    <p:sldId id="373" r:id="rId17"/>
    <p:sldId id="374" r:id="rId18"/>
    <p:sldId id="377" r:id="rId19"/>
    <p:sldId id="35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a:srgbClr val="ABDDDF"/>
    <a:srgbClr val="CCFFFF"/>
    <a:srgbClr val="CCECFF"/>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6890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8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4" name="Google Shape;14;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5" name="Google Shape;15;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 name="Google Shape;20;p2"/>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ABDDDF"/>
        </a:solidFill>
        <a:effectLst/>
      </p:bgPr>
    </p:bg>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a:stretch/>
        </p:blipFill>
        <p:spPr>
          <a:xfrm>
            <a:off x="0" y="0"/>
            <a:ext cx="12192000" cy="6858000"/>
          </a:xfrm>
          <a:prstGeom prst="rect">
            <a:avLst/>
          </a:prstGeom>
          <a:solidFill>
            <a:srgbClr val="ABDDDF"/>
          </a:solidFill>
          <a:ln>
            <a:noFill/>
          </a:ln>
        </p:spPr>
      </p:pic>
      <p:pic>
        <p:nvPicPr>
          <p:cNvPr id="52" name="Google Shape;52;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53" name="Google Shape;53;p7"/>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7"/>
          <p:cNvPicPr preferRelativeResize="0"/>
          <p:nvPr/>
        </p:nvPicPr>
        <p:blipFill rotWithShape="1">
          <a:blip r:embed="rId4">
            <a:alphaModFix/>
          </a:blip>
          <a:srcRect/>
          <a:stretch/>
        </p:blipFill>
        <p:spPr>
          <a:xfrm rot="-9311719">
            <a:off x="10164502" y="1227960"/>
            <a:ext cx="1342276" cy="1285674"/>
          </a:xfrm>
          <a:prstGeom prst="rect">
            <a:avLst/>
          </a:prstGeom>
          <a:noFill/>
          <a:ln>
            <a:noFill/>
          </a:ln>
        </p:spPr>
      </p:pic>
      <p:pic>
        <p:nvPicPr>
          <p:cNvPr id="56" name="Google Shape;56;p7"/>
          <p:cNvPicPr preferRelativeResize="0"/>
          <p:nvPr/>
        </p:nvPicPr>
        <p:blipFill rotWithShape="1">
          <a:blip r:embed="rId5">
            <a:alphaModFix/>
          </a:blip>
          <a:srcRect l="8151" b="33143"/>
          <a:stretch/>
        </p:blipFill>
        <p:spPr>
          <a:xfrm>
            <a:off x="1" y="4480660"/>
            <a:ext cx="3091180" cy="2377341"/>
          </a:xfrm>
          <a:prstGeom prst="rect">
            <a:avLst/>
          </a:prstGeom>
          <a:noFill/>
          <a:ln>
            <a:noFill/>
          </a:ln>
        </p:spPr>
      </p:pic>
      <p:pic>
        <p:nvPicPr>
          <p:cNvPr id="57" name="Google Shape;57;p7"/>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69" name="Google Shape;69;p9"/>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70" name="Google Shape;70;p9"/>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71" name="Google Shape;71;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9"/>
          <p:cNvPicPr preferRelativeResize="0"/>
          <p:nvPr/>
        </p:nvPicPr>
        <p:blipFill rotWithShape="1">
          <a:blip r:embed="rId6">
            <a:alphaModFix/>
          </a:blip>
          <a:srcRect/>
          <a:stretch/>
        </p:blipFill>
        <p:spPr>
          <a:xfrm>
            <a:off x="402422" y="343231"/>
            <a:ext cx="3892160" cy="3889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6" name="Google Shape;76;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77" name="Google Shape;77;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78" name="Google Shape;78;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79" name="Google Shape;7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10"/>
          <p:cNvPicPr preferRelativeResize="0"/>
          <p:nvPr/>
        </p:nvPicPr>
        <p:blipFill rotWithShape="1">
          <a:blip r:embed="rId6">
            <a:alphaModFix/>
          </a:blip>
          <a:srcRect/>
          <a:stretch/>
        </p:blipFill>
        <p:spPr>
          <a:xfrm>
            <a:off x="402422" y="343373"/>
            <a:ext cx="3892160" cy="3886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tinyurl.com/5n7vr3f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dixon@liverpool.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Google Shape;87;p11">
            <a:extLst>
              <a:ext uri="{FF2B5EF4-FFF2-40B4-BE49-F238E27FC236}">
                <a16:creationId xmlns:a16="http://schemas.microsoft.com/office/drawing/2014/main" id="{92A656FD-D509-8DD8-8B05-F565816F1807}"/>
              </a:ext>
            </a:extLst>
          </p:cNvPr>
          <p:cNvSpPr txBox="1">
            <a:spLocks/>
          </p:cNvSpPr>
          <p:nvPr/>
        </p:nvSpPr>
        <p:spPr>
          <a:xfrm>
            <a:off x="840320" y="3600670"/>
            <a:ext cx="10018200" cy="952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4800" b="1" dirty="0">
                <a:latin typeface="+mn-lt"/>
                <a:ea typeface="Lato"/>
                <a:cs typeface="Lato"/>
                <a:sym typeface="Lato"/>
              </a:rPr>
              <a:t>Accident &amp; Emergency bypass pathway for people with special palliative care needs</a:t>
            </a:r>
          </a:p>
        </p:txBody>
      </p:sp>
      <p:sp>
        <p:nvSpPr>
          <p:cNvPr id="7" name="Google Shape;87;p11">
            <a:extLst>
              <a:ext uri="{FF2B5EF4-FFF2-40B4-BE49-F238E27FC236}">
                <a16:creationId xmlns:a16="http://schemas.microsoft.com/office/drawing/2014/main" id="{1F257D29-8D44-11BA-5579-08AE51CB7058}"/>
              </a:ext>
            </a:extLst>
          </p:cNvPr>
          <p:cNvSpPr txBox="1">
            <a:spLocks/>
          </p:cNvSpPr>
          <p:nvPr/>
        </p:nvSpPr>
        <p:spPr>
          <a:xfrm>
            <a:off x="2172286" y="5024378"/>
            <a:ext cx="7847427" cy="95280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800" dirty="0">
                <a:solidFill>
                  <a:schemeClr val="bg1"/>
                </a:solidFill>
                <a:latin typeface="+mn-lt"/>
                <a:ea typeface="Lato"/>
                <a:cs typeface="Lato"/>
                <a:sym typeface="Lato"/>
              </a:rPr>
              <a:t>Sandra Smith, Public Advisor Co-Lead of the Person-Centred Complex Care Theme</a:t>
            </a:r>
          </a:p>
        </p:txBody>
      </p:sp>
    </p:spTree>
    <p:extLst>
      <p:ext uri="{BB962C8B-B14F-4D97-AF65-F5344CB8AC3E}">
        <p14:creationId xmlns:p14="http://schemas.microsoft.com/office/powerpoint/2010/main" val="277348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Group discussion</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5016758"/>
          </a:xfrm>
          <a:prstGeom prst="rect">
            <a:avLst/>
          </a:prstGeom>
          <a:noFill/>
        </p:spPr>
        <p:txBody>
          <a:bodyPr wrap="square" lIns="91440" tIns="45720" rIns="91440" bIns="45720" anchor="t">
            <a:spAutoFit/>
          </a:bodyPr>
          <a:lstStyle/>
          <a:p>
            <a:pPr>
              <a:buClr>
                <a:srgbClr val="002060"/>
              </a:buClr>
            </a:pPr>
            <a:r>
              <a:rPr lang="en-GB" sz="3200" dirty="0">
                <a:solidFill>
                  <a:srgbClr val="002060"/>
                </a:solidFill>
                <a:latin typeface="Calibri"/>
                <a:ea typeface="Calibri" panose="020F0502020204030204" pitchFamily="34" charset="0"/>
              </a:rPr>
              <a:t>There are three scenarios printed on the sheets on your table. Discuss each of these in turn and consider the following questions:</a:t>
            </a:r>
          </a:p>
          <a:p>
            <a:pPr>
              <a:buClr>
                <a:srgbClr val="002060"/>
              </a:buClr>
            </a:pPr>
            <a:r>
              <a:rPr lang="en-GB" sz="3200" dirty="0">
                <a:solidFill>
                  <a:srgbClr val="002060"/>
                </a:solidFill>
                <a:latin typeface="Calibri"/>
                <a:ea typeface="Calibri" panose="020F0502020204030204" pitchFamily="34" charset="0"/>
              </a:rPr>
              <a:t>1. Where do you think patients should go instead? </a:t>
            </a:r>
          </a:p>
          <a:p>
            <a:pPr>
              <a:buClr>
                <a:srgbClr val="002060"/>
              </a:buClr>
            </a:pPr>
            <a:r>
              <a:rPr lang="en-GB" sz="3200" dirty="0">
                <a:solidFill>
                  <a:srgbClr val="002060"/>
                </a:solidFill>
                <a:latin typeface="Calibri"/>
                <a:ea typeface="Calibri" panose="020F0502020204030204" pitchFamily="34" charset="0"/>
              </a:rPr>
              <a:t>2. Where do you think they want to go? </a:t>
            </a:r>
          </a:p>
          <a:p>
            <a:pPr>
              <a:buClr>
                <a:srgbClr val="002060"/>
              </a:buClr>
            </a:pPr>
            <a:r>
              <a:rPr lang="en-GB" sz="3200" dirty="0">
                <a:solidFill>
                  <a:srgbClr val="002060"/>
                </a:solidFill>
                <a:latin typeface="Calibri"/>
                <a:ea typeface="Calibri" panose="020F0502020204030204" pitchFamily="34" charset="0"/>
              </a:rPr>
              <a:t>3. What do you think are the barriers preventing conveyance to a more appropriate setting?</a:t>
            </a:r>
          </a:p>
          <a:p>
            <a:pPr>
              <a:buClr>
                <a:srgbClr val="002060"/>
              </a:buClr>
            </a:pPr>
            <a:r>
              <a:rPr lang="en-GB" sz="3200" dirty="0">
                <a:solidFill>
                  <a:srgbClr val="002060"/>
                </a:solidFill>
                <a:latin typeface="Calibri"/>
                <a:ea typeface="Calibri" panose="020F0502020204030204" pitchFamily="34" charset="0"/>
              </a:rPr>
              <a:t> </a:t>
            </a:r>
          </a:p>
          <a:p>
            <a:pPr>
              <a:buClr>
                <a:srgbClr val="002060"/>
              </a:buClr>
            </a:pPr>
            <a:r>
              <a:rPr lang="en-GB" sz="3200" dirty="0">
                <a:solidFill>
                  <a:srgbClr val="002060"/>
                </a:solidFill>
                <a:latin typeface="Calibri"/>
                <a:ea typeface="Calibri" panose="020F0502020204030204" pitchFamily="34" charset="0"/>
              </a:rPr>
              <a:t>Write down your thoughts on the post-it notes, and we will collate these at the end. We will also ask for a few points from each table to wrap up the session.</a:t>
            </a:r>
          </a:p>
        </p:txBody>
      </p:sp>
    </p:spTree>
    <p:extLst>
      <p:ext uri="{BB962C8B-B14F-4D97-AF65-F5344CB8AC3E}">
        <p14:creationId xmlns:p14="http://schemas.microsoft.com/office/powerpoint/2010/main" val="29852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Padlet link</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2308927"/>
            <a:ext cx="11779381" cy="1015663"/>
          </a:xfrm>
          <a:prstGeom prst="rect">
            <a:avLst/>
          </a:prstGeom>
          <a:noFill/>
        </p:spPr>
        <p:txBody>
          <a:bodyPr wrap="square" lIns="91440" tIns="45720" rIns="91440" bIns="45720" anchor="t">
            <a:spAutoFit/>
          </a:bodyPr>
          <a:lstStyle/>
          <a:p>
            <a:pPr algn="ctr">
              <a:buClr>
                <a:srgbClr val="002060"/>
              </a:buClr>
            </a:pPr>
            <a:r>
              <a:rPr lang="en-GB" sz="6000" u="sng" dirty="0">
                <a:solidFill>
                  <a:srgbClr val="0070C0"/>
                </a:solidFill>
                <a:hlinkClick r:id="rId2">
                  <a:extLst>
                    <a:ext uri="{A12FA001-AC4F-418D-AE19-62706E023703}">
                      <ahyp:hlinkClr xmlns:ahyp="http://schemas.microsoft.com/office/drawing/2018/hyperlinkcolor" val="tx"/>
                    </a:ext>
                  </a:extLst>
                </a:hlinkClick>
              </a:rPr>
              <a:t>https://tinyurl.com/5n7vr3f3</a:t>
            </a:r>
            <a:endParaRPr lang="en-GB" sz="11500" dirty="0">
              <a:solidFill>
                <a:srgbClr val="0070C0"/>
              </a:solidFill>
              <a:latin typeface="Calibri"/>
              <a:ea typeface="Calibri" panose="020F0502020204030204" pitchFamily="34" charset="0"/>
            </a:endParaRPr>
          </a:p>
        </p:txBody>
      </p:sp>
      <p:pic>
        <p:nvPicPr>
          <p:cNvPr id="5" name="Picture 4" descr="A qr code on a white background&#10;&#10;Description automatically generated">
            <a:extLst>
              <a:ext uri="{FF2B5EF4-FFF2-40B4-BE49-F238E27FC236}">
                <a16:creationId xmlns:a16="http://schemas.microsoft.com/office/drawing/2014/main" id="{509BAA69-27C2-4878-E16F-B92F5F2C64AC}"/>
              </a:ext>
            </a:extLst>
          </p:cNvPr>
          <p:cNvPicPr>
            <a:picLocks noChangeAspect="1"/>
          </p:cNvPicPr>
          <p:nvPr/>
        </p:nvPicPr>
        <p:blipFill>
          <a:blip r:embed="rId3"/>
          <a:stretch>
            <a:fillRect/>
          </a:stretch>
        </p:blipFill>
        <p:spPr>
          <a:xfrm>
            <a:off x="4737670" y="3954905"/>
            <a:ext cx="2716658" cy="2716658"/>
          </a:xfrm>
          <a:prstGeom prst="rect">
            <a:avLst/>
          </a:prstGeom>
        </p:spPr>
      </p:pic>
    </p:spTree>
    <p:extLst>
      <p:ext uri="{BB962C8B-B14F-4D97-AF65-F5344CB8AC3E}">
        <p14:creationId xmlns:p14="http://schemas.microsoft.com/office/powerpoint/2010/main" val="305044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Scenario 1</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5016758"/>
          </a:xfrm>
          <a:prstGeom prst="rect">
            <a:avLst/>
          </a:prstGeom>
          <a:noFill/>
        </p:spPr>
        <p:txBody>
          <a:bodyPr wrap="square" lIns="91440" tIns="45720" rIns="91440" bIns="45720" anchor="t">
            <a:spAutoFit/>
          </a:bodyPr>
          <a:lstStyle/>
          <a:p>
            <a:pPr>
              <a:buClr>
                <a:srgbClr val="002060"/>
              </a:buClr>
            </a:pPr>
            <a:r>
              <a:rPr lang="en-GB" sz="3200" dirty="0">
                <a:solidFill>
                  <a:srgbClr val="002060"/>
                </a:solidFill>
                <a:latin typeface="Calibri"/>
                <a:ea typeface="Calibri" panose="020F0502020204030204" pitchFamily="34" charset="0"/>
              </a:rPr>
              <a:t>Mike is a 34 year old man diagnosed with incurable cancer with less than 3 months to live. He is under the Community Specialist Palliative Care Team. He is married with two children, aged 11 and 7, and lives in a rural location.</a:t>
            </a:r>
          </a:p>
          <a:p>
            <a:pPr>
              <a:buClr>
                <a:srgbClr val="002060"/>
              </a:buClr>
            </a:pPr>
            <a:r>
              <a:rPr lang="en-GB" sz="3200" dirty="0">
                <a:solidFill>
                  <a:srgbClr val="002060"/>
                </a:solidFill>
                <a:latin typeface="Calibri"/>
                <a:ea typeface="Calibri" panose="020F0502020204030204" pitchFamily="34" charset="0"/>
              </a:rPr>
              <a:t>On a Saturday night, around midnight, he tells his wife he is in excruciating pain. Instead of the wife calling the community speciality team she dials 999 for an ambulance, even though she is reluctant and afraid that Mike may pass away in hospital on a trolley in a corridor or side ward, as she believes A&amp;E will be busy due to the weekend.</a:t>
            </a:r>
          </a:p>
        </p:txBody>
      </p:sp>
    </p:spTree>
    <p:extLst>
      <p:ext uri="{BB962C8B-B14F-4D97-AF65-F5344CB8AC3E}">
        <p14:creationId xmlns:p14="http://schemas.microsoft.com/office/powerpoint/2010/main" val="24443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Scenario 2</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4524315"/>
          </a:xfrm>
          <a:prstGeom prst="rect">
            <a:avLst/>
          </a:prstGeom>
          <a:noFill/>
        </p:spPr>
        <p:txBody>
          <a:bodyPr wrap="square" lIns="91440" tIns="45720" rIns="91440" bIns="45720" anchor="t">
            <a:spAutoFit/>
          </a:bodyPr>
          <a:lstStyle/>
          <a:p>
            <a:pPr>
              <a:buClr>
                <a:srgbClr val="002060"/>
              </a:buClr>
            </a:pPr>
            <a:r>
              <a:rPr lang="en-GB" sz="3200" dirty="0">
                <a:solidFill>
                  <a:srgbClr val="002060"/>
                </a:solidFill>
                <a:latin typeface="Calibri"/>
                <a:ea typeface="Calibri" panose="020F0502020204030204" pitchFamily="34" charset="0"/>
              </a:rPr>
              <a:t>Mary is a 75 year old lady who lives alone, has no children and her nearest family live over two hours’ drive away. </a:t>
            </a:r>
          </a:p>
          <a:p>
            <a:pPr>
              <a:buClr>
                <a:srgbClr val="002060"/>
              </a:buClr>
            </a:pPr>
            <a:r>
              <a:rPr lang="en-GB" sz="3200" dirty="0">
                <a:solidFill>
                  <a:srgbClr val="002060"/>
                </a:solidFill>
                <a:latin typeface="Calibri"/>
                <a:ea typeface="Calibri" panose="020F0502020204030204" pitchFamily="34" charset="0"/>
              </a:rPr>
              <a:t> </a:t>
            </a:r>
          </a:p>
          <a:p>
            <a:pPr>
              <a:buClr>
                <a:srgbClr val="002060"/>
              </a:buClr>
            </a:pPr>
            <a:r>
              <a:rPr lang="en-GB" sz="3200" dirty="0">
                <a:solidFill>
                  <a:srgbClr val="002060"/>
                </a:solidFill>
                <a:latin typeface="Calibri"/>
                <a:ea typeface="Calibri" panose="020F0502020204030204" pitchFamily="34" charset="0"/>
              </a:rPr>
              <a:t>Mary is under the Community Specialist Palliative Care Team but in the night she tries to get up to go to the toilet and has a fall and breaks her hip. The carers find her the next morning on the floor and dials 999 for an ambulance. Even though Mary is reluctant and afraid to go to hospital and fears she will die on a trolley in A&amp;E she is aware that she has little choice due to her broken hip to go to hospital. </a:t>
            </a:r>
          </a:p>
        </p:txBody>
      </p:sp>
    </p:spTree>
    <p:extLst>
      <p:ext uri="{BB962C8B-B14F-4D97-AF65-F5344CB8AC3E}">
        <p14:creationId xmlns:p14="http://schemas.microsoft.com/office/powerpoint/2010/main" val="396511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Scenario 3</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3539430"/>
          </a:xfrm>
          <a:prstGeom prst="rect">
            <a:avLst/>
          </a:prstGeom>
          <a:noFill/>
        </p:spPr>
        <p:txBody>
          <a:bodyPr wrap="square" lIns="91440" tIns="45720" rIns="91440" bIns="45720" anchor="t">
            <a:spAutoFit/>
          </a:bodyPr>
          <a:lstStyle/>
          <a:p>
            <a:pPr>
              <a:buClr>
                <a:srgbClr val="002060"/>
              </a:buClr>
            </a:pPr>
            <a:r>
              <a:rPr lang="en-GB" sz="3200" dirty="0">
                <a:solidFill>
                  <a:srgbClr val="002060"/>
                </a:solidFill>
                <a:latin typeface="Calibri"/>
                <a:ea typeface="Calibri" panose="020F0502020204030204" pitchFamily="34" charset="0"/>
              </a:rPr>
              <a:t>Noah is a 33 year old man who lives with his partner. He was diagnosed with bulbar motor neurone disease (MND), a fast progressive form of MND. Although Noah is under both the MND multi-disciplinary team and the Community Specialist Palliative Care Team, he has breathing difficulties and has a non-invasive ventilation machine, which he uses up to 12 hours a day. Noah develops a cough and has difficulty breathing. His partner is at work, so Noah calls 999.  </a:t>
            </a:r>
          </a:p>
        </p:txBody>
      </p:sp>
    </p:spTree>
    <p:extLst>
      <p:ext uri="{BB962C8B-B14F-4D97-AF65-F5344CB8AC3E}">
        <p14:creationId xmlns:p14="http://schemas.microsoft.com/office/powerpoint/2010/main" val="243912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Next Steps</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2554545"/>
          </a:xfrm>
          <a:prstGeom prst="rect">
            <a:avLst/>
          </a:prstGeom>
          <a:noFill/>
        </p:spPr>
        <p:txBody>
          <a:bodyPr wrap="square" lIns="91440" tIns="45720" rIns="91440" bIns="45720" anchor="t">
            <a:spAutoFit/>
          </a:bodyPr>
          <a:lstStyle/>
          <a:p>
            <a:pPr>
              <a:buClr>
                <a:srgbClr val="002060"/>
              </a:buClr>
            </a:pPr>
            <a:r>
              <a:rPr lang="en-GB" sz="4000" dirty="0">
                <a:solidFill>
                  <a:srgbClr val="002060"/>
                </a:solidFill>
                <a:latin typeface="Calibri"/>
                <a:ea typeface="Calibri" panose="020F0502020204030204" pitchFamily="34" charset="0"/>
              </a:rPr>
              <a:t>Investigate challenges within services</a:t>
            </a:r>
          </a:p>
          <a:p>
            <a:pPr>
              <a:buClr>
                <a:srgbClr val="002060"/>
              </a:buClr>
            </a:pPr>
            <a:r>
              <a:rPr lang="en-GB" sz="4000" dirty="0">
                <a:solidFill>
                  <a:srgbClr val="002060"/>
                </a:solidFill>
                <a:latin typeface="Calibri"/>
                <a:ea typeface="Calibri" panose="020F0502020204030204" pitchFamily="34" charset="0"/>
              </a:rPr>
              <a:t>Patient Outcomes</a:t>
            </a:r>
          </a:p>
          <a:p>
            <a:pPr>
              <a:buClr>
                <a:srgbClr val="002060"/>
              </a:buClr>
            </a:pPr>
            <a:r>
              <a:rPr lang="en-GB" sz="4000" dirty="0">
                <a:solidFill>
                  <a:srgbClr val="002060"/>
                </a:solidFill>
                <a:latin typeface="Calibri"/>
                <a:ea typeface="Calibri" panose="020F0502020204030204" pitchFamily="34" charset="0"/>
              </a:rPr>
              <a:t>Service provider outcomes</a:t>
            </a:r>
          </a:p>
          <a:p>
            <a:pPr>
              <a:buClr>
                <a:srgbClr val="002060"/>
              </a:buClr>
            </a:pPr>
            <a:r>
              <a:rPr lang="en-GB" sz="4000" dirty="0">
                <a:solidFill>
                  <a:srgbClr val="002060"/>
                </a:solidFill>
                <a:latin typeface="Calibri"/>
                <a:ea typeface="Calibri" panose="020F0502020204030204" pitchFamily="34" charset="0"/>
              </a:rPr>
              <a:t>Barriers to change</a:t>
            </a:r>
          </a:p>
        </p:txBody>
      </p:sp>
    </p:spTree>
    <p:extLst>
      <p:ext uri="{BB962C8B-B14F-4D97-AF65-F5344CB8AC3E}">
        <p14:creationId xmlns:p14="http://schemas.microsoft.com/office/powerpoint/2010/main" val="34688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357022" y="4228885"/>
            <a:ext cx="11228453" cy="1325563"/>
          </a:xfrm>
          <a:noFill/>
        </p:spPr>
        <p:txBody>
          <a:bodyPr/>
          <a:lstStyle/>
          <a:p>
            <a:pPr algn="ctr"/>
            <a:r>
              <a:rPr lang="en-GB" sz="4400" dirty="0"/>
              <a:t>Thank you for listening.</a:t>
            </a:r>
            <a:br>
              <a:rPr lang="en-GB" sz="4400" dirty="0"/>
            </a:br>
            <a:br>
              <a:rPr lang="en-GB" sz="4400" dirty="0"/>
            </a:br>
            <a:br>
              <a:rPr lang="en-GB" sz="4400" dirty="0"/>
            </a:br>
            <a:br>
              <a:rPr lang="en-GB" sz="4400" dirty="0"/>
            </a:br>
            <a:r>
              <a:rPr lang="en-GB" sz="3600" dirty="0"/>
              <a:t>For further info and feedback, please email: </a:t>
            </a:r>
            <a:br>
              <a:rPr lang="en-GB" sz="3600" dirty="0"/>
            </a:br>
            <a:r>
              <a:rPr lang="en-GB" sz="3600" dirty="0">
                <a:solidFill>
                  <a:srgbClr val="FF0000"/>
                </a:solidFill>
                <a:hlinkClick r:id="rId2">
                  <a:extLst>
                    <a:ext uri="{A12FA001-AC4F-418D-AE19-62706E023703}">
                      <ahyp:hlinkClr xmlns:ahyp="http://schemas.microsoft.com/office/drawing/2018/hyperlinkcolor" val="tx"/>
                    </a:ext>
                  </a:extLst>
                </a:hlinkClick>
              </a:rPr>
              <a:t>p.dixon@liverpool.ac.uk</a:t>
            </a:r>
            <a:br>
              <a:rPr lang="en-GB" sz="3600" dirty="0">
                <a:solidFill>
                  <a:srgbClr val="FF0000"/>
                </a:solidFill>
              </a:rPr>
            </a:br>
            <a:r>
              <a:rPr lang="en-GB" sz="3600" dirty="0"/>
              <a:t>(Theme Manager for PCCC Theme)</a:t>
            </a:r>
            <a:br>
              <a:rPr lang="en-GB" sz="3600" dirty="0">
                <a:solidFill>
                  <a:srgbClr val="0070C0"/>
                </a:solidFill>
              </a:rPr>
            </a:br>
            <a:br>
              <a:rPr lang="en-GB" sz="4400" dirty="0"/>
            </a:br>
            <a:br>
              <a:rPr lang="en-GB" sz="4400" dirty="0"/>
            </a:br>
            <a:br>
              <a:rPr lang="en-GB" sz="4400" dirty="0"/>
            </a:br>
            <a:endParaRPr lang="en-GB" sz="4400" dirty="0"/>
          </a:p>
        </p:txBody>
      </p:sp>
    </p:spTree>
    <p:extLst>
      <p:ext uri="{BB962C8B-B14F-4D97-AF65-F5344CB8AC3E}">
        <p14:creationId xmlns:p14="http://schemas.microsoft.com/office/powerpoint/2010/main" val="163406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62496"/>
            <a:ext cx="12180407" cy="1325563"/>
          </a:xfrm>
          <a:noFill/>
        </p:spPr>
        <p:txBody>
          <a:bodyPr/>
          <a:lstStyle/>
          <a:p>
            <a:pPr algn="ctr"/>
            <a:r>
              <a:rPr lang="en-GB" sz="4400" dirty="0"/>
              <a:t>Overview</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2072998"/>
            <a:ext cx="11779381" cy="3539430"/>
          </a:xfrm>
          <a:prstGeom prst="rect">
            <a:avLst/>
          </a:prstGeom>
          <a:noFill/>
        </p:spPr>
        <p:txBody>
          <a:bodyPr wrap="square" lIns="91440" tIns="45720" rIns="91440" bIns="45720" anchor="t">
            <a:spAutoFit/>
          </a:bodyPr>
          <a:lstStyle/>
          <a:p>
            <a:pPr marL="342900" indent="-342900">
              <a:buClr>
                <a:srgbClr val="002060"/>
              </a:buClr>
              <a:buFont typeface="Wingdings" panose="05000000000000000000" pitchFamily="2" charset="2"/>
              <a:buChar char="§"/>
            </a:pPr>
            <a:r>
              <a:rPr lang="en-GB" sz="3200" dirty="0">
                <a:solidFill>
                  <a:srgbClr val="002060"/>
                </a:solidFill>
                <a:latin typeface="Calibri" panose="020F0502020204030204" pitchFamily="34" charset="0"/>
                <a:ea typeface="Calibri" panose="020F0502020204030204" pitchFamily="34" charset="0"/>
              </a:rPr>
              <a:t>What is Specialist Palliative Care?</a:t>
            </a:r>
          </a:p>
          <a:p>
            <a:pPr marL="342900" indent="-342900">
              <a:buClr>
                <a:srgbClr val="002060"/>
              </a:buClr>
              <a:buFont typeface="Wingdings" panose="05000000000000000000" pitchFamily="2" charset="2"/>
              <a:buChar char="§"/>
            </a:pPr>
            <a:r>
              <a:rPr lang="en-GB" sz="3200" dirty="0">
                <a:solidFill>
                  <a:srgbClr val="002060"/>
                </a:solidFill>
                <a:latin typeface="Calibri" panose="020F0502020204030204" pitchFamily="34" charset="0"/>
                <a:ea typeface="Calibri" panose="020F0502020204030204" pitchFamily="34" charset="0"/>
              </a:rPr>
              <a:t>Why this research project?</a:t>
            </a:r>
          </a:p>
          <a:p>
            <a:pPr marL="342900" indent="-342900">
              <a:buClr>
                <a:srgbClr val="002060"/>
              </a:buClr>
              <a:buFont typeface="Wingdings" panose="05000000000000000000" pitchFamily="2" charset="2"/>
              <a:buChar char="§"/>
            </a:pPr>
            <a:r>
              <a:rPr lang="en-GB" sz="3200" dirty="0">
                <a:solidFill>
                  <a:srgbClr val="002060"/>
                </a:solidFill>
                <a:latin typeface="Calibri" panose="020F0502020204030204" pitchFamily="34" charset="0"/>
                <a:ea typeface="Calibri" panose="020F0502020204030204" pitchFamily="34" charset="0"/>
              </a:rPr>
              <a:t>Aims of the potential project </a:t>
            </a:r>
          </a:p>
          <a:p>
            <a:pPr marL="342900" indent="-342900">
              <a:buClr>
                <a:srgbClr val="002060"/>
              </a:buClr>
              <a:buFont typeface="Wingdings" panose="05000000000000000000" pitchFamily="2" charset="2"/>
              <a:buChar char="§"/>
            </a:pPr>
            <a:r>
              <a:rPr lang="en-GB" sz="3200" dirty="0">
                <a:solidFill>
                  <a:srgbClr val="002060"/>
                </a:solidFill>
                <a:latin typeface="Calibri" panose="020F0502020204030204" pitchFamily="34" charset="0"/>
                <a:ea typeface="Calibri" panose="020F0502020204030204" pitchFamily="34" charset="0"/>
              </a:rPr>
              <a:t>Priorities</a:t>
            </a:r>
          </a:p>
          <a:p>
            <a:pPr marL="342900" indent="-342900">
              <a:buClr>
                <a:srgbClr val="002060"/>
              </a:buClr>
              <a:buFont typeface="Wingdings" panose="05000000000000000000" pitchFamily="2" charset="2"/>
              <a:buChar char="§"/>
            </a:pPr>
            <a:r>
              <a:rPr lang="en-GB" sz="3200" dirty="0">
                <a:solidFill>
                  <a:srgbClr val="002060"/>
                </a:solidFill>
                <a:latin typeface="Calibri" panose="020F0502020204030204" pitchFamily="34" charset="0"/>
                <a:ea typeface="Calibri" panose="020F0502020204030204" pitchFamily="34" charset="0"/>
              </a:rPr>
              <a:t>Statistics of A&amp;E admissions at End of Life</a:t>
            </a:r>
          </a:p>
          <a:p>
            <a:pPr marL="342900" indent="-342900">
              <a:buClr>
                <a:srgbClr val="002060"/>
              </a:buClr>
              <a:buFont typeface="Wingdings" panose="05000000000000000000" pitchFamily="2" charset="2"/>
              <a:buChar char="§"/>
            </a:pPr>
            <a:r>
              <a:rPr lang="en-GB" sz="3200" dirty="0">
                <a:solidFill>
                  <a:srgbClr val="002060"/>
                </a:solidFill>
                <a:latin typeface="Calibri"/>
                <a:ea typeface="Calibri" panose="020F0502020204030204" pitchFamily="34" charset="0"/>
              </a:rPr>
              <a:t>Views from the frontline – videos from Health Care Professionals </a:t>
            </a:r>
          </a:p>
          <a:p>
            <a:pPr marL="342900" indent="-342900">
              <a:buClr>
                <a:srgbClr val="002060"/>
              </a:buClr>
              <a:buFont typeface="Wingdings" panose="05000000000000000000" pitchFamily="2" charset="2"/>
              <a:buChar char="§"/>
            </a:pPr>
            <a:r>
              <a:rPr lang="en-GB" sz="3200" dirty="0">
                <a:solidFill>
                  <a:srgbClr val="002060"/>
                </a:solidFill>
                <a:latin typeface="Calibri"/>
                <a:ea typeface="Calibri" panose="020F0502020204030204" pitchFamily="34" charset="0"/>
              </a:rPr>
              <a:t>Group discussions based on three potential scenarios</a:t>
            </a:r>
          </a:p>
        </p:txBody>
      </p:sp>
    </p:spTree>
    <p:extLst>
      <p:ext uri="{BB962C8B-B14F-4D97-AF65-F5344CB8AC3E}">
        <p14:creationId xmlns:p14="http://schemas.microsoft.com/office/powerpoint/2010/main" val="16307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71733"/>
            <a:ext cx="12180407" cy="1325563"/>
          </a:xfrm>
          <a:noFill/>
        </p:spPr>
        <p:txBody>
          <a:bodyPr/>
          <a:lstStyle/>
          <a:p>
            <a:pPr algn="ctr"/>
            <a:r>
              <a:rPr lang="en-GB" sz="4400" dirty="0"/>
              <a:t>What is Specialist Palliative Care?</a:t>
            </a:r>
          </a:p>
        </p:txBody>
      </p:sp>
      <p:sp>
        <p:nvSpPr>
          <p:cNvPr id="3" name="TextBox 2">
            <a:extLst>
              <a:ext uri="{FF2B5EF4-FFF2-40B4-BE49-F238E27FC236}">
                <a16:creationId xmlns:a16="http://schemas.microsoft.com/office/drawing/2014/main" id="{80A5C2BC-6B03-3C4E-D255-C6D9F1FB0B64}"/>
              </a:ext>
            </a:extLst>
          </p:cNvPr>
          <p:cNvSpPr txBox="1"/>
          <p:nvPr/>
        </p:nvSpPr>
        <p:spPr>
          <a:xfrm>
            <a:off x="120073" y="1856874"/>
            <a:ext cx="11951854" cy="4524315"/>
          </a:xfrm>
          <a:prstGeom prst="rect">
            <a:avLst/>
          </a:prstGeom>
          <a:noFill/>
        </p:spPr>
        <p:txBody>
          <a:bodyPr wrap="square" lIns="91440" tIns="45720" rIns="91440" bIns="45720" anchor="t">
            <a:spAutoFit/>
          </a:bodyPr>
          <a:lstStyle/>
          <a:p>
            <a:pPr>
              <a:buClr>
                <a:srgbClr val="002060"/>
              </a:buClr>
            </a:pPr>
            <a:r>
              <a:rPr lang="en-GB" sz="3600" dirty="0">
                <a:solidFill>
                  <a:srgbClr val="002060"/>
                </a:solidFill>
                <a:latin typeface="Calibri" panose="020F0502020204030204" pitchFamily="34" charset="0"/>
                <a:ea typeface="Calibri" panose="020F0502020204030204" pitchFamily="34" charset="0"/>
              </a:rPr>
              <a:t>Specialist palliative care has been defined as the active, total care of patients with progressive, advanced disease and their families. Care is provided by a multi-professional team who have undergone recognised specialist palliative care training. The aim of the care is to provide physical, psychological, social and spiritual support.  Tebbit, National Council for Palliative Care, 1999.  (Commissioning Guidance for Specialist Palliative Care:  Helping to deliver commissioning objectives 2012). </a:t>
            </a:r>
            <a:endParaRPr lang="en-GB" sz="3600" dirty="0">
              <a:solidFill>
                <a:srgbClr val="002060"/>
              </a:solidFill>
              <a:latin typeface="Calibri"/>
              <a:ea typeface="Calibri" panose="020F0502020204030204" pitchFamily="34" charset="0"/>
            </a:endParaRPr>
          </a:p>
        </p:txBody>
      </p:sp>
    </p:spTree>
    <p:extLst>
      <p:ext uri="{BB962C8B-B14F-4D97-AF65-F5344CB8AC3E}">
        <p14:creationId xmlns:p14="http://schemas.microsoft.com/office/powerpoint/2010/main" val="19865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Aim of the project</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5016758"/>
          </a:xfrm>
          <a:prstGeom prst="rect">
            <a:avLst/>
          </a:prstGeom>
          <a:noFill/>
        </p:spPr>
        <p:txBody>
          <a:bodyPr wrap="square" lIns="91440" tIns="45720" rIns="91440" bIns="45720" anchor="t">
            <a:spAutoFit/>
          </a:bodyPr>
          <a:lstStyle/>
          <a:p>
            <a:pPr>
              <a:buClr>
                <a:srgbClr val="002060"/>
              </a:buClr>
            </a:pPr>
            <a:r>
              <a:rPr lang="en-GB" sz="3200" dirty="0">
                <a:solidFill>
                  <a:srgbClr val="002060"/>
                </a:solidFill>
                <a:latin typeface="Calibri"/>
                <a:ea typeface="Calibri" panose="020F0502020204030204" pitchFamily="34" charset="0"/>
              </a:rPr>
              <a:t>To look at service provision and issues around End-of-Life Pathways for adults at end-of-life needing special palliative care to bypass the accident and emergency department.</a:t>
            </a:r>
          </a:p>
          <a:p>
            <a:pPr>
              <a:buClr>
                <a:srgbClr val="002060"/>
              </a:buClr>
            </a:pPr>
            <a:endParaRPr lang="en-GB" sz="3200" dirty="0">
              <a:solidFill>
                <a:srgbClr val="002060"/>
              </a:solidFill>
              <a:latin typeface="Calibri"/>
              <a:ea typeface="Calibri" panose="020F0502020204030204" pitchFamily="34" charset="0"/>
            </a:endParaRPr>
          </a:p>
          <a:p>
            <a:pPr>
              <a:buClr>
                <a:srgbClr val="002060"/>
              </a:buClr>
            </a:pPr>
            <a:r>
              <a:rPr lang="en-GB" sz="3200" dirty="0">
                <a:solidFill>
                  <a:srgbClr val="002060"/>
                </a:solidFill>
                <a:latin typeface="Calibri"/>
                <a:ea typeface="Calibri" panose="020F0502020204030204" pitchFamily="34" charset="0"/>
              </a:rPr>
              <a:t>Investigate current and future demands on special palliative care services. Investigate both cost effectiveness and patient outcomes with regards to a pathway to prevent people under special palliative care being admitted to accident and emergency. Patients, their families, and carers, need to consistently be at the heart of everything. </a:t>
            </a:r>
          </a:p>
        </p:txBody>
      </p:sp>
    </p:spTree>
    <p:extLst>
      <p:ext uri="{BB962C8B-B14F-4D97-AF65-F5344CB8AC3E}">
        <p14:creationId xmlns:p14="http://schemas.microsoft.com/office/powerpoint/2010/main" val="377676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Priorities</a:t>
            </a:r>
          </a:p>
        </p:txBody>
      </p:sp>
      <p:sp>
        <p:nvSpPr>
          <p:cNvPr id="3" name="TextBox 2">
            <a:extLst>
              <a:ext uri="{FF2B5EF4-FFF2-40B4-BE49-F238E27FC236}">
                <a16:creationId xmlns:a16="http://schemas.microsoft.com/office/drawing/2014/main" id="{80A5C2BC-6B03-3C4E-D255-C6D9F1FB0B64}"/>
              </a:ext>
            </a:extLst>
          </p:cNvPr>
          <p:cNvSpPr txBox="1"/>
          <p:nvPr/>
        </p:nvSpPr>
        <p:spPr>
          <a:xfrm>
            <a:off x="206309" y="1749728"/>
            <a:ext cx="11779381" cy="5078313"/>
          </a:xfrm>
          <a:prstGeom prst="rect">
            <a:avLst/>
          </a:prstGeom>
          <a:noFill/>
        </p:spPr>
        <p:txBody>
          <a:bodyPr wrap="square" lIns="91440" tIns="45720" rIns="91440" bIns="45720" anchor="t">
            <a:spAutoFit/>
          </a:bodyPr>
          <a:lstStyle/>
          <a:p>
            <a:pPr marL="457200" indent="-457200">
              <a:buClr>
                <a:srgbClr val="002060"/>
              </a:buClr>
              <a:buFont typeface="Wingdings" panose="05000000000000000000" pitchFamily="2" charset="2"/>
              <a:buChar char="§"/>
            </a:pPr>
            <a:r>
              <a:rPr lang="en-GB" sz="3600" dirty="0">
                <a:solidFill>
                  <a:srgbClr val="002060"/>
                </a:solidFill>
                <a:latin typeface="Calibri"/>
                <a:ea typeface="Calibri" panose="020F0502020204030204" pitchFamily="34" charset="0"/>
              </a:rPr>
              <a:t>Responding to needs and resources within NHS </a:t>
            </a:r>
          </a:p>
          <a:p>
            <a:pPr marL="457200" indent="-457200">
              <a:buClr>
                <a:srgbClr val="002060"/>
              </a:buClr>
              <a:buFont typeface="Wingdings" panose="05000000000000000000" pitchFamily="2" charset="2"/>
              <a:buChar char="§"/>
            </a:pPr>
            <a:r>
              <a:rPr lang="en-GB" sz="3600" dirty="0">
                <a:solidFill>
                  <a:srgbClr val="002060"/>
                </a:solidFill>
                <a:latin typeface="Calibri"/>
                <a:ea typeface="Calibri" panose="020F0502020204030204" pitchFamily="34" charset="0"/>
              </a:rPr>
              <a:t>Changing patient preferences with regards to choice of place of death</a:t>
            </a:r>
          </a:p>
          <a:p>
            <a:pPr marL="457200" indent="-457200">
              <a:buClr>
                <a:srgbClr val="002060"/>
              </a:buClr>
              <a:buFont typeface="Wingdings" panose="05000000000000000000" pitchFamily="2" charset="2"/>
              <a:buChar char="§"/>
            </a:pPr>
            <a:r>
              <a:rPr lang="en-GB" sz="3600" dirty="0">
                <a:solidFill>
                  <a:srgbClr val="002060"/>
                </a:solidFill>
                <a:latin typeface="Calibri"/>
                <a:ea typeface="Calibri" panose="020F0502020204030204" pitchFamily="34" charset="0"/>
              </a:rPr>
              <a:t>Reducing A&amp;E admissions</a:t>
            </a:r>
          </a:p>
          <a:p>
            <a:pPr marL="457200" indent="-457200">
              <a:buClr>
                <a:srgbClr val="002060"/>
              </a:buClr>
              <a:buFont typeface="Wingdings" panose="05000000000000000000" pitchFamily="2" charset="2"/>
              <a:buChar char="§"/>
            </a:pPr>
            <a:r>
              <a:rPr lang="en-GB" sz="3600" dirty="0">
                <a:solidFill>
                  <a:srgbClr val="002060"/>
                </a:solidFill>
                <a:latin typeface="Calibri"/>
                <a:ea typeface="Calibri" panose="020F0502020204030204" pitchFamily="34" charset="0"/>
              </a:rPr>
              <a:t>Ensure seamless care is in place for patients at end of life, their families and carers</a:t>
            </a:r>
          </a:p>
          <a:p>
            <a:pPr marL="457200" indent="-457200">
              <a:buClr>
                <a:srgbClr val="002060"/>
              </a:buClr>
              <a:buFont typeface="Wingdings" panose="05000000000000000000" pitchFamily="2" charset="2"/>
              <a:buChar char="§"/>
            </a:pPr>
            <a:r>
              <a:rPr lang="en-GB" sz="3600" dirty="0">
                <a:solidFill>
                  <a:srgbClr val="002060"/>
                </a:solidFill>
                <a:latin typeface="Calibri"/>
                <a:ea typeface="Calibri" panose="020F0502020204030204" pitchFamily="34" charset="0"/>
              </a:rPr>
              <a:t>The access to care should be equitable, and that having the right equitable level of workforce capacity and capability is essential to meet the growing needs of the future </a:t>
            </a:r>
          </a:p>
        </p:txBody>
      </p:sp>
    </p:spTree>
    <p:extLst>
      <p:ext uri="{BB962C8B-B14F-4D97-AF65-F5344CB8AC3E}">
        <p14:creationId xmlns:p14="http://schemas.microsoft.com/office/powerpoint/2010/main" val="42270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Statistics</a:t>
            </a:r>
          </a:p>
        </p:txBody>
      </p:sp>
      <p:pic>
        <p:nvPicPr>
          <p:cNvPr id="4" name="Picture 3">
            <a:extLst>
              <a:ext uri="{FF2B5EF4-FFF2-40B4-BE49-F238E27FC236}">
                <a16:creationId xmlns:a16="http://schemas.microsoft.com/office/drawing/2014/main" id="{4C759D32-373C-193F-2577-4AEA1002D55C}"/>
              </a:ext>
            </a:extLst>
          </p:cNvPr>
          <p:cNvPicPr>
            <a:picLocks noChangeAspect="1"/>
          </p:cNvPicPr>
          <p:nvPr/>
        </p:nvPicPr>
        <p:blipFill rotWithShape="1">
          <a:blip r:embed="rId2"/>
          <a:srcRect t="3670" b="51274"/>
          <a:stretch/>
        </p:blipFill>
        <p:spPr>
          <a:xfrm>
            <a:off x="1381308" y="1489607"/>
            <a:ext cx="9429384" cy="5293982"/>
          </a:xfrm>
          <a:prstGeom prst="rect">
            <a:avLst/>
          </a:prstGeom>
        </p:spPr>
      </p:pic>
      <p:sp>
        <p:nvSpPr>
          <p:cNvPr id="5" name="Rectangle 4">
            <a:extLst>
              <a:ext uri="{FF2B5EF4-FFF2-40B4-BE49-F238E27FC236}">
                <a16:creationId xmlns:a16="http://schemas.microsoft.com/office/drawing/2014/main" id="{B1E16287-1424-F244-BA6D-1D84F2330BC0}"/>
              </a:ext>
            </a:extLst>
          </p:cNvPr>
          <p:cNvSpPr/>
          <p:nvPr/>
        </p:nvSpPr>
        <p:spPr>
          <a:xfrm>
            <a:off x="1746606" y="3554858"/>
            <a:ext cx="4349394" cy="544531"/>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CA986B9-CD7F-698B-635C-FB7E52883894}"/>
              </a:ext>
            </a:extLst>
          </p:cNvPr>
          <p:cNvSpPr/>
          <p:nvPr/>
        </p:nvSpPr>
        <p:spPr>
          <a:xfrm>
            <a:off x="6278648" y="3682639"/>
            <a:ext cx="4457845" cy="632507"/>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786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Statistics</a:t>
            </a:r>
          </a:p>
        </p:txBody>
      </p:sp>
      <p:grpSp>
        <p:nvGrpSpPr>
          <p:cNvPr id="7" name="Group 6">
            <a:extLst>
              <a:ext uri="{FF2B5EF4-FFF2-40B4-BE49-F238E27FC236}">
                <a16:creationId xmlns:a16="http://schemas.microsoft.com/office/drawing/2014/main" id="{C43F4437-CD25-D44C-6560-782DEBC4446C}"/>
              </a:ext>
            </a:extLst>
          </p:cNvPr>
          <p:cNvGrpSpPr/>
          <p:nvPr/>
        </p:nvGrpSpPr>
        <p:grpSpPr>
          <a:xfrm>
            <a:off x="380661" y="1660123"/>
            <a:ext cx="11430678" cy="5033640"/>
            <a:chOff x="380661" y="1660123"/>
            <a:chExt cx="11430678" cy="5033640"/>
          </a:xfrm>
        </p:grpSpPr>
        <p:pic>
          <p:nvPicPr>
            <p:cNvPr id="3" name="Picture 2">
              <a:extLst>
                <a:ext uri="{FF2B5EF4-FFF2-40B4-BE49-F238E27FC236}">
                  <a16:creationId xmlns:a16="http://schemas.microsoft.com/office/drawing/2014/main" id="{E97715F5-B7F9-E409-2DF6-60370E1E22A1}"/>
                </a:ext>
              </a:extLst>
            </p:cNvPr>
            <p:cNvPicPr>
              <a:picLocks noChangeAspect="1"/>
            </p:cNvPicPr>
            <p:nvPr/>
          </p:nvPicPr>
          <p:blipFill rotWithShape="1">
            <a:blip r:embed="rId2"/>
            <a:srcRect t="51521" b="13140"/>
            <a:stretch/>
          </p:blipFill>
          <p:spPr>
            <a:xfrm>
              <a:off x="380661" y="1660123"/>
              <a:ext cx="11430678" cy="5033640"/>
            </a:xfrm>
            <a:prstGeom prst="rect">
              <a:avLst/>
            </a:prstGeom>
          </p:spPr>
        </p:pic>
        <p:sp>
          <p:nvSpPr>
            <p:cNvPr id="5" name="Rectangle 4">
              <a:extLst>
                <a:ext uri="{FF2B5EF4-FFF2-40B4-BE49-F238E27FC236}">
                  <a16:creationId xmlns:a16="http://schemas.microsoft.com/office/drawing/2014/main" id="{DF0E3ECD-9439-1D31-750C-66C694BE98A2}"/>
                </a:ext>
              </a:extLst>
            </p:cNvPr>
            <p:cNvSpPr/>
            <p:nvPr/>
          </p:nvSpPr>
          <p:spPr>
            <a:xfrm>
              <a:off x="6096000" y="6276673"/>
              <a:ext cx="5462726" cy="417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Oval 3">
            <a:extLst>
              <a:ext uri="{FF2B5EF4-FFF2-40B4-BE49-F238E27FC236}">
                <a16:creationId xmlns:a16="http://schemas.microsoft.com/office/drawing/2014/main" id="{B9EDFB2B-8BB6-2209-C70C-709E91A9CF65}"/>
              </a:ext>
            </a:extLst>
          </p:cNvPr>
          <p:cNvSpPr/>
          <p:nvPr/>
        </p:nvSpPr>
        <p:spPr>
          <a:xfrm>
            <a:off x="471809" y="3749854"/>
            <a:ext cx="5459804" cy="1109823"/>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6F4236B-FF61-131B-F4CA-8C2132B07F37}"/>
              </a:ext>
            </a:extLst>
          </p:cNvPr>
          <p:cNvSpPr/>
          <p:nvPr/>
        </p:nvSpPr>
        <p:spPr>
          <a:xfrm>
            <a:off x="6141574" y="3622031"/>
            <a:ext cx="5459804" cy="1109823"/>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551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590205"/>
            <a:ext cx="12180407" cy="1325563"/>
          </a:xfrm>
          <a:noFill/>
        </p:spPr>
        <p:txBody>
          <a:bodyPr/>
          <a:lstStyle/>
          <a:p>
            <a:pPr algn="ctr"/>
            <a:r>
              <a:rPr lang="en-GB" sz="4400" dirty="0"/>
              <a:t>Statistics</a:t>
            </a:r>
          </a:p>
        </p:txBody>
      </p:sp>
      <p:pic>
        <p:nvPicPr>
          <p:cNvPr id="3" name="Picture 2">
            <a:extLst>
              <a:ext uri="{FF2B5EF4-FFF2-40B4-BE49-F238E27FC236}">
                <a16:creationId xmlns:a16="http://schemas.microsoft.com/office/drawing/2014/main" id="{44BB53AC-2E9B-7EF3-BB98-59D76A841AD0}"/>
              </a:ext>
            </a:extLst>
          </p:cNvPr>
          <p:cNvPicPr>
            <a:picLocks noChangeAspect="1"/>
          </p:cNvPicPr>
          <p:nvPr/>
        </p:nvPicPr>
        <p:blipFill rotWithShape="1">
          <a:blip r:embed="rId2"/>
          <a:srcRect t="42273" b="17016"/>
          <a:stretch/>
        </p:blipFill>
        <p:spPr>
          <a:xfrm>
            <a:off x="3207133" y="2137024"/>
            <a:ext cx="5777734" cy="4647531"/>
          </a:xfrm>
          <a:prstGeom prst="rect">
            <a:avLst/>
          </a:prstGeom>
        </p:spPr>
      </p:pic>
      <p:sp>
        <p:nvSpPr>
          <p:cNvPr id="5" name="TextBox 4">
            <a:extLst>
              <a:ext uri="{FF2B5EF4-FFF2-40B4-BE49-F238E27FC236}">
                <a16:creationId xmlns:a16="http://schemas.microsoft.com/office/drawing/2014/main" id="{6A53CDD3-ED8F-1AB4-A3C0-686202BA792E}"/>
              </a:ext>
            </a:extLst>
          </p:cNvPr>
          <p:cNvSpPr txBox="1"/>
          <p:nvPr/>
        </p:nvSpPr>
        <p:spPr>
          <a:xfrm>
            <a:off x="550416" y="1601915"/>
            <a:ext cx="11435274" cy="461665"/>
          </a:xfrm>
          <a:prstGeom prst="rect">
            <a:avLst/>
          </a:prstGeom>
          <a:noFill/>
        </p:spPr>
        <p:txBody>
          <a:bodyPr wrap="square" lIns="91440" tIns="45720" rIns="91440" bIns="45720" anchor="t">
            <a:spAutoFit/>
          </a:bodyPr>
          <a:lstStyle/>
          <a:p>
            <a:pPr algn="ctr">
              <a:buClr>
                <a:srgbClr val="002060"/>
              </a:buClr>
            </a:pPr>
            <a:r>
              <a:rPr lang="en-GB" sz="2400" dirty="0">
                <a:solidFill>
                  <a:srgbClr val="002060"/>
                </a:solidFill>
                <a:latin typeface="Calibri"/>
                <a:ea typeface="Calibri" panose="020F0502020204030204" pitchFamily="34" charset="0"/>
              </a:rPr>
              <a:t>A&amp;E dept. attendances in the final 12 months of life (England, 2020)</a:t>
            </a:r>
          </a:p>
        </p:txBody>
      </p:sp>
      <p:sp>
        <p:nvSpPr>
          <p:cNvPr id="7" name="TextBox 6">
            <a:extLst>
              <a:ext uri="{FF2B5EF4-FFF2-40B4-BE49-F238E27FC236}">
                <a16:creationId xmlns:a16="http://schemas.microsoft.com/office/drawing/2014/main" id="{2573758A-2170-B415-7360-F255AAEDB932}"/>
              </a:ext>
            </a:extLst>
          </p:cNvPr>
          <p:cNvSpPr txBox="1"/>
          <p:nvPr/>
        </p:nvSpPr>
        <p:spPr>
          <a:xfrm>
            <a:off x="9264482" y="5688449"/>
            <a:ext cx="3020723" cy="1169551"/>
          </a:xfrm>
          <a:prstGeom prst="rect">
            <a:avLst/>
          </a:prstGeom>
          <a:noFill/>
        </p:spPr>
        <p:txBody>
          <a:bodyPr wrap="square" lIns="91440" tIns="45720" rIns="91440" bIns="45720" anchor="t">
            <a:spAutoFit/>
          </a:bodyPr>
          <a:lstStyle/>
          <a:p>
            <a:pPr>
              <a:buClr>
                <a:srgbClr val="002060"/>
              </a:buClr>
            </a:pPr>
            <a:r>
              <a:rPr lang="en-GB" dirty="0">
                <a:solidFill>
                  <a:srgbClr val="002060"/>
                </a:solidFill>
                <a:latin typeface="Calibri"/>
                <a:ea typeface="Calibri" panose="020F0502020204030204" pitchFamily="34" charset="0"/>
              </a:rPr>
              <a:t>Source: Mind the gaps: understanding and improving out-of-hours care for people with advanced illness and their informal carers Research Report (Marie Curie charity)</a:t>
            </a:r>
          </a:p>
        </p:txBody>
      </p:sp>
    </p:spTree>
    <p:extLst>
      <p:ext uri="{BB962C8B-B14F-4D97-AF65-F5344CB8AC3E}">
        <p14:creationId xmlns:p14="http://schemas.microsoft.com/office/powerpoint/2010/main" val="117789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D4F86D-C9FA-A65A-1262-9FD26C4AEC47}"/>
              </a:ext>
            </a:extLst>
          </p:cNvPr>
          <p:cNvSpPr/>
          <p:nvPr/>
        </p:nvSpPr>
        <p:spPr>
          <a:xfrm>
            <a:off x="0" y="1051810"/>
            <a:ext cx="12192000" cy="5806190"/>
          </a:xfrm>
          <a:prstGeom prst="rect">
            <a:avLst/>
          </a:prstGeom>
          <a:solidFill>
            <a:srgbClr val="ABDD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4536EC-8953-7283-4A69-39333E675769}"/>
              </a:ext>
            </a:extLst>
          </p:cNvPr>
          <p:cNvSpPr>
            <a:spLocks noGrp="1"/>
          </p:cNvSpPr>
          <p:nvPr>
            <p:ph type="title"/>
          </p:nvPr>
        </p:nvSpPr>
        <p:spPr>
          <a:xfrm>
            <a:off x="11593" y="3225025"/>
            <a:ext cx="12180407" cy="1325563"/>
          </a:xfrm>
          <a:noFill/>
        </p:spPr>
        <p:txBody>
          <a:bodyPr/>
          <a:lstStyle/>
          <a:p>
            <a:pPr algn="ctr"/>
            <a:r>
              <a:rPr lang="en-GB" sz="4400" dirty="0"/>
              <a:t>Views from the frontline</a:t>
            </a:r>
            <a:br>
              <a:rPr lang="en-GB" sz="4400" dirty="0"/>
            </a:br>
            <a:r>
              <a:rPr lang="en-GB" sz="4400" dirty="0"/>
              <a:t>(videos from Health Care Professionals)</a:t>
            </a:r>
            <a:br>
              <a:rPr lang="en-GB" sz="4400" dirty="0"/>
            </a:br>
            <a:br>
              <a:rPr lang="en-GB" sz="4400" dirty="0"/>
            </a:br>
            <a:r>
              <a:rPr lang="en-GB" sz="2400" dirty="0"/>
              <a:t>Dr Paula Powell, Consultant in Palliative Medicine/ Executive Medical Director – Willowbrook Hospice</a:t>
            </a:r>
            <a:br>
              <a:rPr lang="en-GB" sz="2400" dirty="0"/>
            </a:br>
            <a:br>
              <a:rPr lang="en-GB" sz="2400" dirty="0"/>
            </a:br>
            <a:r>
              <a:rPr lang="en-GB" sz="2400" dirty="0"/>
              <a:t>Caroline Lees, Head of Transformation &amp; Partnerships (Acute &amp; Community) St Helens</a:t>
            </a:r>
            <a:endParaRPr lang="en-GB" sz="4400" dirty="0"/>
          </a:p>
        </p:txBody>
      </p:sp>
    </p:spTree>
    <p:extLst>
      <p:ext uri="{BB962C8B-B14F-4D97-AF65-F5344CB8AC3E}">
        <p14:creationId xmlns:p14="http://schemas.microsoft.com/office/powerpoint/2010/main" val="930547809"/>
      </p:ext>
    </p:extLst>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2CAF6E542F24C81FA91005B8E3536" ma:contentTypeVersion="13" ma:contentTypeDescription="Create a new document." ma:contentTypeScope="" ma:versionID="2b8430fef42f9dbb0dbead4083f479ff">
  <xsd:schema xmlns:xsd="http://www.w3.org/2001/XMLSchema" xmlns:xs="http://www.w3.org/2001/XMLSchema" xmlns:p="http://schemas.microsoft.com/office/2006/metadata/properties" xmlns:ns2="9fd3df63-af0f-4a89-bbaf-5fb920436bf8" xmlns:ns3="f8e51cdc-cc22-4ba6-a893-ac0651609322" targetNamespace="http://schemas.microsoft.com/office/2006/metadata/properties" ma:root="true" ma:fieldsID="6aac4b78499641289244890e544756dc" ns2:_="" ns3:_="">
    <xsd:import namespace="9fd3df63-af0f-4a89-bbaf-5fb920436bf8"/>
    <xsd:import namespace="f8e51cdc-cc22-4ba6-a893-ac06516093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3df63-af0f-4a89-bbaf-5fb920436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e51cdc-cc22-4ba6-a893-ac06516093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879d46-68d5-4112-9d8b-eb28fdf3a2c0}" ma:internalName="TaxCatchAll" ma:showField="CatchAllData" ma:web="f8e51cdc-cc22-4ba6-a893-ac065160932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d3df63-af0f-4a89-bbaf-5fb920436bf8">
      <Terms xmlns="http://schemas.microsoft.com/office/infopath/2007/PartnerControls"/>
    </lcf76f155ced4ddcb4097134ff3c332f>
    <TaxCatchAll xmlns="f8e51cdc-cc22-4ba6-a893-ac06516093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82B94-9FCA-43B3-98FE-D39F44AF8A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3df63-af0f-4a89-bbaf-5fb920436bf8"/>
    <ds:schemaRef ds:uri="f8e51cdc-cc22-4ba6-a893-ac0651609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179BA-7ABC-4F12-84F3-248777E3311B}">
  <ds:schemaRefs>
    <ds:schemaRef ds:uri="http://schemas.microsoft.com/office/2006/metadata/properties"/>
    <ds:schemaRef ds:uri="http://schemas.microsoft.com/office/infopath/2007/PartnerControls"/>
    <ds:schemaRef ds:uri="32044e9f-ceae-447a-8a42-a6cf98d4fc62"/>
    <ds:schemaRef ds:uri="2accdd14-8808-43e3-8953-662263701ae7"/>
    <ds:schemaRef ds:uri="9fd3df63-af0f-4a89-bbaf-5fb920436bf8"/>
    <ds:schemaRef ds:uri="f8e51cdc-cc22-4ba6-a893-ac0651609322"/>
  </ds:schemaRefs>
</ds:datastoreItem>
</file>

<file path=customXml/itemProps3.xml><?xml version="1.0" encoding="utf-8"?>
<ds:datastoreItem xmlns:ds="http://schemas.openxmlformats.org/officeDocument/2006/customXml" ds:itemID="{2AAAD177-9DEE-452C-934F-A5DA1C9780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1158</TotalTime>
  <Words>902</Words>
  <Application>Microsoft Office PowerPoint</Application>
  <PresentationFormat>Widescreen</PresentationFormat>
  <Paragraphs>52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Wingdings</vt:lpstr>
      <vt:lpstr>Custom Design</vt:lpstr>
      <vt:lpstr>PowerPoint Presentation</vt:lpstr>
      <vt:lpstr>Overview</vt:lpstr>
      <vt:lpstr>What is Specialist Palliative Care?</vt:lpstr>
      <vt:lpstr>Aim of the project</vt:lpstr>
      <vt:lpstr>Priorities</vt:lpstr>
      <vt:lpstr>Statistics</vt:lpstr>
      <vt:lpstr>Statistics</vt:lpstr>
      <vt:lpstr>Statistics</vt:lpstr>
      <vt:lpstr>Views from the frontline (videos from Health Care Professionals)  Dr Paula Powell, Consultant in Palliative Medicine/ Executive Medical Director – Willowbrook Hospice  Caroline Lees, Head of Transformation &amp; Partnerships (Acute &amp; Community) St Helens</vt:lpstr>
      <vt:lpstr>Group discussion</vt:lpstr>
      <vt:lpstr>Padlet link</vt:lpstr>
      <vt:lpstr>Scenario 1</vt:lpstr>
      <vt:lpstr>Scenario 2</vt:lpstr>
      <vt:lpstr>Scenario 3</vt:lpstr>
      <vt:lpstr>Next Steps</vt:lpstr>
      <vt:lpstr>Thank you for listening.    For further info and feedback, please email:  p.dixon@liverpool.ac.uk (Theme Manager for PCCC Theme)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ARCFEST!</dc:title>
  <dc:creator>Darren Charles</dc:creator>
  <cp:lastModifiedBy>Dixon, Pete</cp:lastModifiedBy>
  <cp:revision>104</cp:revision>
  <dcterms:modified xsi:type="dcterms:W3CDTF">2024-06-10T09:33:22Z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0x0101002132CAF6E542F24C81FA91005B8E3536</vt:lpwstr>
  </property>
  <property fmtid="{D5CDD505-2E9C-101B-9397-08002B2CF9AE}" pid="3" name="MediaServiceImageTags">
    <vt:lpwstr/>
  </property>
</Properties>
</file>