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Lst>
  <p:notesMasterIdLst>
    <p:notesMasterId r:id="rId49"/>
  </p:notesMasterIdLst>
  <p:sldIdLst>
    <p:sldId id="256" r:id="rId4"/>
    <p:sldId id="257" r:id="rId5"/>
    <p:sldId id="285" r:id="rId6"/>
    <p:sldId id="376" r:id="rId7"/>
    <p:sldId id="270" r:id="rId8"/>
    <p:sldId id="273" r:id="rId9"/>
    <p:sldId id="274" r:id="rId10"/>
    <p:sldId id="377" r:id="rId11"/>
    <p:sldId id="301" r:id="rId12"/>
    <p:sldId id="304" r:id="rId13"/>
    <p:sldId id="378" r:id="rId14"/>
    <p:sldId id="303" r:id="rId15"/>
    <p:sldId id="379" r:id="rId16"/>
    <p:sldId id="380" r:id="rId17"/>
    <p:sldId id="381" r:id="rId18"/>
    <p:sldId id="286" r:id="rId19"/>
    <p:sldId id="282" r:id="rId20"/>
    <p:sldId id="288" r:id="rId21"/>
    <p:sldId id="275" r:id="rId22"/>
    <p:sldId id="277" r:id="rId23"/>
    <p:sldId id="457" r:id="rId24"/>
    <p:sldId id="455" r:id="rId25"/>
    <p:sldId id="454" r:id="rId26"/>
    <p:sldId id="451" r:id="rId27"/>
    <p:sldId id="450" r:id="rId28"/>
    <p:sldId id="449" r:id="rId29"/>
    <p:sldId id="448" r:id="rId30"/>
    <p:sldId id="445" r:id="rId31"/>
    <p:sldId id="287" r:id="rId32"/>
    <p:sldId id="284" r:id="rId33"/>
    <p:sldId id="278" r:id="rId34"/>
    <p:sldId id="291" r:id="rId35"/>
    <p:sldId id="292" r:id="rId36"/>
    <p:sldId id="293" r:id="rId37"/>
    <p:sldId id="458" r:id="rId38"/>
    <p:sldId id="295" r:id="rId39"/>
    <p:sldId id="296" r:id="rId40"/>
    <p:sldId id="297" r:id="rId41"/>
    <p:sldId id="298" r:id="rId42"/>
    <p:sldId id="299" r:id="rId43"/>
    <p:sldId id="300" r:id="rId44"/>
    <p:sldId id="459" r:id="rId45"/>
    <p:sldId id="271" r:id="rId46"/>
    <p:sldId id="290" r:id="rId47"/>
    <p:sldId id="28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42" d="100"/>
          <a:sy n="42" d="100"/>
        </p:scale>
        <p:origin x="7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8A10D-9B13-4052-9EE1-D6A187F405A9}" type="datetimeFigureOut">
              <a:rPr lang="en-GB" smtClean="0"/>
              <a:t>14/03/2024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F3326-F3D2-4519-9938-77126E45B5A9}" type="slidenum">
              <a:rPr lang="en-GB" smtClean="0"/>
              <a:t>‹#›</a:t>
            </a:fld>
            <a:endParaRPr lang="en-GB"/>
          </a:p>
        </p:txBody>
      </p:sp>
    </p:spTree>
    <p:extLst>
      <p:ext uri="{BB962C8B-B14F-4D97-AF65-F5344CB8AC3E}">
        <p14:creationId xmlns:p14="http://schemas.microsoft.com/office/powerpoint/2010/main" val="1752584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149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226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828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477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2F04370-D917-4619-B5FF-E719CF5DB49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120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2F04370-D917-4619-B5FF-E719CF5DB49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3013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2F04370-D917-4619-B5FF-E719CF5DB49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1055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2F04370-D917-4619-B5FF-E719CF5DB49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93030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2F04370-D917-4619-B5FF-E719CF5DB49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1262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2F04370-D917-4619-B5FF-E719CF5DB49F}"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1612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6077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0220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7567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6430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2188BF6-E65B-4270-A7DE-49F3BD3D2F8A}"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6764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2188BF6-E65B-4270-A7DE-49F3BD3D2F8A}"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2002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1826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2772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3141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664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159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897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87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4433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601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566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8616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A47-3701-4D09-8B23-599303B24F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A7B70C-3DFD-4E34-AF7E-56C9CC0819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80372A-B757-4352-8582-CE31E1859DED}"/>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5" name="Footer Placeholder 4">
            <a:extLst>
              <a:ext uri="{FF2B5EF4-FFF2-40B4-BE49-F238E27FC236}">
                <a16:creationId xmlns:a16="http://schemas.microsoft.com/office/drawing/2014/main" id="{9D5052AE-2F9F-4DD1-A138-B522E20655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B3D392-689E-4C99-8F80-D5CCE08E6E7A}"/>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1781469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292F-BFD9-433D-887E-E08468D09E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D0FB4F-F995-4BE1-9A65-AC2953D594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DAB668-281F-4B82-B55D-184BB1C41F45}"/>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5" name="Footer Placeholder 4">
            <a:extLst>
              <a:ext uri="{FF2B5EF4-FFF2-40B4-BE49-F238E27FC236}">
                <a16:creationId xmlns:a16="http://schemas.microsoft.com/office/drawing/2014/main" id="{50D50C83-DC12-451F-88B4-8C9412F877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426ED3-7D3E-43E7-BF17-2F333BE64881}"/>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73130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2A6DA5-7118-421C-BD94-D64943916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91D88D-F79B-4A19-AEED-06AA294B56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E723F-47F4-4EB9-9714-FBE58733812B}"/>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5" name="Footer Placeholder 4">
            <a:extLst>
              <a:ext uri="{FF2B5EF4-FFF2-40B4-BE49-F238E27FC236}">
                <a16:creationId xmlns:a16="http://schemas.microsoft.com/office/drawing/2014/main" id="{25DDE9B7-CC0D-486A-A7F6-A6D92DD83F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C79AD9-A9F2-4F7A-B83F-419EEB7DAE75}"/>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2072672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0"/>
        <p:cNvGrpSpPr/>
        <p:nvPr/>
      </p:nvGrpSpPr>
      <p:grpSpPr>
        <a:xfrm>
          <a:off x="0" y="0"/>
          <a:ext cx="0" cy="0"/>
          <a:chOff x="0" y="0"/>
          <a:chExt cx="0" cy="0"/>
        </a:xfrm>
      </p:grpSpPr>
      <p:pic>
        <p:nvPicPr>
          <p:cNvPr id="51" name="Google Shape;51;p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2" name="Google Shape;52;p7"/>
          <p:cNvPicPr preferRelativeResize="0"/>
          <p:nvPr/>
        </p:nvPicPr>
        <p:blipFill rotWithShape="1">
          <a:blip r:embed="rId3">
            <a:alphaModFix/>
          </a:blip>
          <a:srcRect t="3" r="6600" b="-36684"/>
          <a:stretch/>
        </p:blipFill>
        <p:spPr>
          <a:xfrm>
            <a:off x="402422" y="868933"/>
            <a:ext cx="11387159" cy="45719"/>
          </a:xfrm>
          <a:prstGeom prst="rect">
            <a:avLst/>
          </a:prstGeom>
          <a:noFill/>
          <a:ln>
            <a:noFill/>
          </a:ln>
        </p:spPr>
      </p:pic>
      <p:sp>
        <p:nvSpPr>
          <p:cNvPr id="53" name="Google Shape;53;p7"/>
          <p:cNvSpPr txBox="1">
            <a:spLocks noGrp="1"/>
          </p:cNvSpPr>
          <p:nvPr>
            <p:ph type="title"/>
          </p:nvPr>
        </p:nvSpPr>
        <p:spPr>
          <a:xfrm>
            <a:off x="838200" y="2562303"/>
            <a:ext cx="915924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4800"/>
              <a:buFont typeface="Arial"/>
              <a:buNone/>
              <a:defRPr sz="48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5" name="Google Shape;55;p7"/>
          <p:cNvPicPr preferRelativeResize="0"/>
          <p:nvPr/>
        </p:nvPicPr>
        <p:blipFill rotWithShape="1">
          <a:blip r:embed="rId4">
            <a:alphaModFix/>
          </a:blip>
          <a:srcRect/>
          <a:stretch/>
        </p:blipFill>
        <p:spPr>
          <a:xfrm rot="-9311719">
            <a:off x="10164502" y="1227960"/>
            <a:ext cx="1342276" cy="1285674"/>
          </a:xfrm>
          <a:prstGeom prst="rect">
            <a:avLst/>
          </a:prstGeom>
          <a:noFill/>
          <a:ln>
            <a:noFill/>
          </a:ln>
        </p:spPr>
      </p:pic>
      <p:pic>
        <p:nvPicPr>
          <p:cNvPr id="56" name="Google Shape;56;p7"/>
          <p:cNvPicPr preferRelativeResize="0"/>
          <p:nvPr/>
        </p:nvPicPr>
        <p:blipFill rotWithShape="1">
          <a:blip r:embed="rId5">
            <a:alphaModFix/>
          </a:blip>
          <a:srcRect l="8151" b="33143"/>
          <a:stretch/>
        </p:blipFill>
        <p:spPr>
          <a:xfrm>
            <a:off x="1" y="4480660"/>
            <a:ext cx="3091180" cy="2377341"/>
          </a:xfrm>
          <a:prstGeom prst="rect">
            <a:avLst/>
          </a:prstGeom>
          <a:noFill/>
          <a:ln>
            <a:noFill/>
          </a:ln>
        </p:spPr>
      </p:pic>
      <p:pic>
        <p:nvPicPr>
          <p:cNvPr id="57" name="Google Shape;57;p7"/>
          <p:cNvPicPr preferRelativeResize="0"/>
          <p:nvPr/>
        </p:nvPicPr>
        <p:blipFill rotWithShape="1">
          <a:blip r:embed="rId6">
            <a:alphaModFix/>
          </a:blip>
          <a:srcRect/>
          <a:stretch/>
        </p:blipFill>
        <p:spPr>
          <a:xfrm>
            <a:off x="402422" y="343231"/>
            <a:ext cx="3892160" cy="388929"/>
          </a:xfrm>
          <a:prstGeom prst="rect">
            <a:avLst/>
          </a:prstGeom>
          <a:noFill/>
          <a:ln>
            <a:noFill/>
          </a:ln>
        </p:spPr>
      </p:pic>
    </p:spTree>
    <p:extLst>
      <p:ext uri="{BB962C8B-B14F-4D97-AF65-F5344CB8AC3E}">
        <p14:creationId xmlns:p14="http://schemas.microsoft.com/office/powerpoint/2010/main" val="3535685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4"/>
        <p:cNvGrpSpPr/>
        <p:nvPr/>
      </p:nvGrpSpPr>
      <p:grpSpPr>
        <a:xfrm>
          <a:off x="0" y="0"/>
          <a:ext cx="0" cy="0"/>
          <a:chOff x="0" y="0"/>
          <a:chExt cx="0" cy="0"/>
        </a:xfrm>
      </p:grpSpPr>
      <p:pic>
        <p:nvPicPr>
          <p:cNvPr id="75" name="Google Shape;75;p1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6" name="Google Shape;76;p10"/>
          <p:cNvPicPr preferRelativeResize="0"/>
          <p:nvPr/>
        </p:nvPicPr>
        <p:blipFill rotWithShape="1">
          <a:blip r:embed="rId3">
            <a:alphaModFix/>
          </a:blip>
          <a:srcRect t="3" r="6600" b="-36684"/>
          <a:stretch/>
        </p:blipFill>
        <p:spPr>
          <a:xfrm>
            <a:off x="436034" y="858109"/>
            <a:ext cx="11387159" cy="45719"/>
          </a:xfrm>
          <a:prstGeom prst="rect">
            <a:avLst/>
          </a:prstGeom>
          <a:noFill/>
          <a:ln>
            <a:noFill/>
          </a:ln>
        </p:spPr>
      </p:pic>
      <p:pic>
        <p:nvPicPr>
          <p:cNvPr id="77" name="Google Shape;77;p10"/>
          <p:cNvPicPr preferRelativeResize="0"/>
          <p:nvPr/>
        </p:nvPicPr>
        <p:blipFill rotWithShape="1">
          <a:blip r:embed="rId4">
            <a:alphaModFix/>
          </a:blip>
          <a:srcRect l="35446" b="23513"/>
          <a:stretch/>
        </p:blipFill>
        <p:spPr>
          <a:xfrm>
            <a:off x="0" y="4799507"/>
            <a:ext cx="1737360" cy="2058494"/>
          </a:xfrm>
          <a:prstGeom prst="rect">
            <a:avLst/>
          </a:prstGeom>
          <a:noFill/>
          <a:ln>
            <a:noFill/>
          </a:ln>
        </p:spPr>
      </p:pic>
      <p:pic>
        <p:nvPicPr>
          <p:cNvPr id="78" name="Google Shape;78;p10"/>
          <p:cNvPicPr preferRelativeResize="0"/>
          <p:nvPr/>
        </p:nvPicPr>
        <p:blipFill rotWithShape="1">
          <a:blip r:embed="rId5">
            <a:alphaModFix/>
          </a:blip>
          <a:srcRect/>
          <a:stretch/>
        </p:blipFill>
        <p:spPr>
          <a:xfrm rot="-5400000">
            <a:off x="10239223" y="1795994"/>
            <a:ext cx="1579199" cy="1184400"/>
          </a:xfrm>
          <a:prstGeom prst="rect">
            <a:avLst/>
          </a:prstGeom>
          <a:noFill/>
          <a:ln>
            <a:noFill/>
          </a:ln>
        </p:spPr>
      </p:pic>
      <p:sp>
        <p:nvSpPr>
          <p:cNvPr id="79" name="Google Shape;7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10"/>
          <p:cNvSpPr txBox="1"/>
          <p:nvPr/>
        </p:nvSpPr>
        <p:spPr>
          <a:xfrm>
            <a:off x="873760" y="-538480"/>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 name="Google Shape;81;p10"/>
          <p:cNvSpPr txBox="1">
            <a:spLocks noGrp="1"/>
          </p:cNvSpPr>
          <p:nvPr>
            <p:ph type="title"/>
          </p:nvPr>
        </p:nvSpPr>
        <p:spPr>
          <a:xfrm>
            <a:off x="838200" y="2488688"/>
            <a:ext cx="9403080" cy="11334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2" name="Google Shape;82;p10"/>
          <p:cNvPicPr preferRelativeResize="0"/>
          <p:nvPr/>
        </p:nvPicPr>
        <p:blipFill rotWithShape="1">
          <a:blip r:embed="rId6">
            <a:alphaModFix/>
          </a:blip>
          <a:srcRect/>
          <a:stretch/>
        </p:blipFill>
        <p:spPr>
          <a:xfrm>
            <a:off x="402422" y="343373"/>
            <a:ext cx="3892160" cy="388644"/>
          </a:xfrm>
          <a:prstGeom prst="rect">
            <a:avLst/>
          </a:prstGeom>
          <a:noFill/>
          <a:ln>
            <a:noFill/>
          </a:ln>
        </p:spPr>
      </p:pic>
    </p:spTree>
    <p:extLst>
      <p:ext uri="{BB962C8B-B14F-4D97-AF65-F5344CB8AC3E}">
        <p14:creationId xmlns:p14="http://schemas.microsoft.com/office/powerpoint/2010/main" val="3383946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 name="Google Shape;13;p2"/>
          <p:cNvPicPr preferRelativeResize="0"/>
          <p:nvPr/>
        </p:nvPicPr>
        <p:blipFill rotWithShape="1">
          <a:blip r:embed="rId3">
            <a:alphaModFix/>
          </a:blip>
          <a:srcRect t="3" r="6600" b="-36684"/>
          <a:stretch/>
        </p:blipFill>
        <p:spPr>
          <a:xfrm>
            <a:off x="436034" y="858109"/>
            <a:ext cx="11387159" cy="45719"/>
          </a:xfrm>
          <a:prstGeom prst="rect">
            <a:avLst/>
          </a:prstGeom>
          <a:noFill/>
          <a:ln>
            <a:noFill/>
          </a:ln>
        </p:spPr>
      </p:pic>
      <p:pic>
        <p:nvPicPr>
          <p:cNvPr id="14" name="Google Shape;14;p2"/>
          <p:cNvPicPr preferRelativeResize="0"/>
          <p:nvPr/>
        </p:nvPicPr>
        <p:blipFill rotWithShape="1">
          <a:blip r:embed="rId4">
            <a:alphaModFix/>
          </a:blip>
          <a:srcRect l="35446" b="23513"/>
          <a:stretch/>
        </p:blipFill>
        <p:spPr>
          <a:xfrm>
            <a:off x="0" y="4799507"/>
            <a:ext cx="1737360" cy="2058494"/>
          </a:xfrm>
          <a:prstGeom prst="rect">
            <a:avLst/>
          </a:prstGeom>
          <a:noFill/>
          <a:ln>
            <a:noFill/>
          </a:ln>
        </p:spPr>
      </p:pic>
      <p:pic>
        <p:nvPicPr>
          <p:cNvPr id="15" name="Google Shape;15;p2"/>
          <p:cNvPicPr preferRelativeResize="0"/>
          <p:nvPr/>
        </p:nvPicPr>
        <p:blipFill rotWithShape="1">
          <a:blip r:embed="rId5">
            <a:alphaModFix/>
          </a:blip>
          <a:srcRect/>
          <a:stretch/>
        </p:blipFill>
        <p:spPr>
          <a:xfrm rot="-5400000">
            <a:off x="10239223" y="1795994"/>
            <a:ext cx="1579199" cy="1184400"/>
          </a:xfrm>
          <a:prstGeom prst="rect">
            <a:avLst/>
          </a:prstGeom>
          <a:noFill/>
          <a:ln>
            <a:noFill/>
          </a:ln>
        </p:spPr>
      </p:pic>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986194"/>
            <a:ext cx="9144000" cy="1271606"/>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2"/>
          <p:cNvSpPr txBox="1"/>
          <p:nvPr/>
        </p:nvSpPr>
        <p:spPr>
          <a:xfrm>
            <a:off x="873760" y="-538480"/>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0" name="Google Shape;20;p2"/>
          <p:cNvPicPr preferRelativeResize="0"/>
          <p:nvPr/>
        </p:nvPicPr>
        <p:blipFill rotWithShape="1">
          <a:blip r:embed="rId6">
            <a:alphaModFix/>
          </a:blip>
          <a:srcRect/>
          <a:stretch/>
        </p:blipFill>
        <p:spPr>
          <a:xfrm>
            <a:off x="402422" y="343373"/>
            <a:ext cx="3892160" cy="388644"/>
          </a:xfrm>
          <a:prstGeom prst="rect">
            <a:avLst/>
          </a:prstGeom>
          <a:noFill/>
          <a:ln>
            <a:noFill/>
          </a:ln>
        </p:spPr>
      </p:pic>
    </p:spTree>
    <p:extLst>
      <p:ext uri="{BB962C8B-B14F-4D97-AF65-F5344CB8AC3E}">
        <p14:creationId xmlns:p14="http://schemas.microsoft.com/office/powerpoint/2010/main" val="3361690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95E53104-3232-4CF2-963E-5365265BC82F}" type="datetimeFigureOut">
              <a:rPr kumimoji="0" lang="en-GB" sz="1200" b="0" i="0" u="none" strike="noStrike" kern="0" cap="none" spc="0" normalizeH="0" baseline="0" noProof="0" smtClean="0">
                <a:ln>
                  <a:noFill/>
                </a:ln>
                <a:solidFill>
                  <a:srgbClr val="888888"/>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14/03/2024</a:t>
            </a:fld>
            <a:endParaRPr kumimoji="0" lang="en-GB" sz="1200" b="0" i="0" u="none" strike="noStrike" kern="0" cap="none" spc="0" normalizeH="0" baseline="0" noProof="0">
              <a:ln>
                <a:noFill/>
              </a:ln>
              <a:solidFill>
                <a:srgbClr val="888888"/>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GB" sz="1200" b="0" i="0" u="none" strike="noStrike" kern="0" cap="none" spc="0" normalizeH="0" baseline="0" noProof="0">
              <a:ln>
                <a:noFill/>
              </a:ln>
              <a:solidFill>
                <a:srgbClr val="888888"/>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2923CBE8-07EE-4C24-9178-2B3AFBDBEC16}" type="slidenum">
              <a:rPr kumimoji="0" lang="en-GB" sz="1200" b="0" i="0" u="none" strike="noStrike" kern="0" cap="none" spc="0" normalizeH="0" baseline="0" noProof="0" smtClean="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lang="en-GB"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51127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6"/>
        <p:cNvGrpSpPr/>
        <p:nvPr/>
      </p:nvGrpSpPr>
      <p:grpSpPr>
        <a:xfrm>
          <a:off x="0" y="0"/>
          <a:ext cx="0" cy="0"/>
          <a:chOff x="0" y="0"/>
          <a:chExt cx="0" cy="0"/>
        </a:xfrm>
      </p:grpSpPr>
      <p:pic>
        <p:nvPicPr>
          <p:cNvPr id="67" name="Google Shape;67;p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8" name="Google Shape;68;p9"/>
          <p:cNvPicPr preferRelativeResize="0"/>
          <p:nvPr/>
        </p:nvPicPr>
        <p:blipFill rotWithShape="1">
          <a:blip r:embed="rId3">
            <a:alphaModFix/>
          </a:blip>
          <a:srcRect t="3" r="6600" b="-36684"/>
          <a:stretch/>
        </p:blipFill>
        <p:spPr>
          <a:xfrm>
            <a:off x="402422" y="868933"/>
            <a:ext cx="11387159" cy="45719"/>
          </a:xfrm>
          <a:prstGeom prst="rect">
            <a:avLst/>
          </a:prstGeom>
          <a:noFill/>
          <a:ln>
            <a:noFill/>
          </a:ln>
        </p:spPr>
      </p:pic>
      <p:pic>
        <p:nvPicPr>
          <p:cNvPr id="69" name="Google Shape;69;p9"/>
          <p:cNvPicPr preferRelativeResize="0"/>
          <p:nvPr/>
        </p:nvPicPr>
        <p:blipFill rotWithShape="1">
          <a:blip r:embed="rId4">
            <a:alphaModFix/>
          </a:blip>
          <a:srcRect l="8151" b="33143"/>
          <a:stretch/>
        </p:blipFill>
        <p:spPr>
          <a:xfrm>
            <a:off x="1" y="4480660"/>
            <a:ext cx="3091180" cy="2377341"/>
          </a:xfrm>
          <a:prstGeom prst="rect">
            <a:avLst/>
          </a:prstGeom>
          <a:noFill/>
          <a:ln>
            <a:noFill/>
          </a:ln>
        </p:spPr>
      </p:pic>
      <p:pic>
        <p:nvPicPr>
          <p:cNvPr id="70" name="Google Shape;70;p9"/>
          <p:cNvPicPr preferRelativeResize="0"/>
          <p:nvPr/>
        </p:nvPicPr>
        <p:blipFill rotWithShape="1">
          <a:blip r:embed="rId5">
            <a:alphaModFix/>
          </a:blip>
          <a:srcRect/>
          <a:stretch/>
        </p:blipFill>
        <p:spPr>
          <a:xfrm>
            <a:off x="10445751" y="1519647"/>
            <a:ext cx="1155700" cy="927100"/>
          </a:xfrm>
          <a:prstGeom prst="rect">
            <a:avLst/>
          </a:prstGeom>
          <a:noFill/>
          <a:ln>
            <a:noFill/>
          </a:ln>
        </p:spPr>
      </p:pic>
      <p:sp>
        <p:nvSpPr>
          <p:cNvPr id="71" name="Google Shape;71;p9"/>
          <p:cNvSpPr txBox="1">
            <a:spLocks noGrp="1"/>
          </p:cNvSpPr>
          <p:nvPr>
            <p:ph type="title"/>
          </p:nvPr>
        </p:nvSpPr>
        <p:spPr>
          <a:xfrm>
            <a:off x="838200" y="2488688"/>
            <a:ext cx="9403080" cy="11334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93E72"/>
              </a:buClr>
              <a:buSzPts val="4800"/>
              <a:buFont typeface="Arial"/>
              <a:buNone/>
              <a:defRPr sz="48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193E7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193E72"/>
              </a:solidFill>
              <a:effectLst/>
              <a:uLnTx/>
              <a:uFillTx/>
              <a:latin typeface="Arial"/>
              <a:cs typeface="Arial"/>
              <a:sym typeface="Arial"/>
            </a:endParaRPr>
          </a:p>
        </p:txBody>
      </p:sp>
      <p:pic>
        <p:nvPicPr>
          <p:cNvPr id="73" name="Google Shape;73;p9"/>
          <p:cNvPicPr preferRelativeResize="0"/>
          <p:nvPr/>
        </p:nvPicPr>
        <p:blipFill rotWithShape="1">
          <a:blip r:embed="rId6">
            <a:alphaModFix/>
          </a:blip>
          <a:srcRect/>
          <a:stretch/>
        </p:blipFill>
        <p:spPr>
          <a:xfrm>
            <a:off x="402422" y="343231"/>
            <a:ext cx="3892160" cy="388929"/>
          </a:xfrm>
          <a:prstGeom prst="rect">
            <a:avLst/>
          </a:prstGeom>
          <a:noFill/>
          <a:ln>
            <a:noFill/>
          </a:ln>
        </p:spPr>
      </p:pic>
    </p:spTree>
    <p:extLst>
      <p:ext uri="{BB962C8B-B14F-4D97-AF65-F5344CB8AC3E}">
        <p14:creationId xmlns:p14="http://schemas.microsoft.com/office/powerpoint/2010/main" val="2152430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E30746-4F01-A19D-3F4F-BA14694C3EDF}"/>
              </a:ext>
            </a:extLst>
          </p:cNvPr>
          <p:cNvSpPr>
            <a:spLocks noGrp="1"/>
          </p:cNvSpPr>
          <p:nvPr>
            <p:ph type="dt" sz="half" idx="10"/>
          </p:nvPr>
        </p:nvSpPr>
        <p:spPr/>
        <p:txBody>
          <a:bodyPr/>
          <a:lstStyle/>
          <a:p>
            <a:fld id="{BCFCD288-8EF7-4574-94A8-CB01465B481C}" type="datetimeFigureOut">
              <a:rPr lang="en-GB" smtClean="0"/>
              <a:t>14/03/2024</a:t>
            </a:fld>
            <a:endParaRPr lang="en-GB"/>
          </a:p>
        </p:txBody>
      </p:sp>
      <p:sp>
        <p:nvSpPr>
          <p:cNvPr id="3" name="Footer Placeholder 2">
            <a:extLst>
              <a:ext uri="{FF2B5EF4-FFF2-40B4-BE49-F238E27FC236}">
                <a16:creationId xmlns:a16="http://schemas.microsoft.com/office/drawing/2014/main" id="{FDFE3EA6-8804-0523-CC19-64A0376025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E10387-F46B-158A-B2DD-3228B6C49E81}"/>
              </a:ext>
            </a:extLst>
          </p:cNvPr>
          <p:cNvSpPr>
            <a:spLocks noGrp="1"/>
          </p:cNvSpPr>
          <p:nvPr>
            <p:ph type="sldNum" sz="quarter" idx="12"/>
          </p:nvPr>
        </p:nvSpPr>
        <p:spPr/>
        <p:txBody>
          <a:bodyPr/>
          <a:lstStyle/>
          <a:p>
            <a:fld id="{46465C0C-7294-4989-9E5F-0070336765E7}" type="slidenum">
              <a:rPr lang="en-GB" smtClean="0"/>
              <a:t>‹#›</a:t>
            </a:fld>
            <a:endParaRPr lang="en-GB"/>
          </a:p>
        </p:txBody>
      </p:sp>
    </p:spTree>
    <p:extLst>
      <p:ext uri="{BB962C8B-B14F-4D97-AF65-F5344CB8AC3E}">
        <p14:creationId xmlns:p14="http://schemas.microsoft.com/office/powerpoint/2010/main" val="1689072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36CB-D94B-48D4-AFA4-EDA188BF3C5E}"/>
              </a:ext>
            </a:extLst>
          </p:cNvPr>
          <p:cNvSpPr>
            <a:spLocks noGrp="1"/>
          </p:cNvSpPr>
          <p:nvPr>
            <p:ph type="ctrTitle"/>
          </p:nvPr>
        </p:nvSpPr>
        <p:spPr>
          <a:xfrm>
            <a:off x="1031966" y="1690776"/>
            <a:ext cx="10354903" cy="1819187"/>
          </a:xfrm>
        </p:spPr>
        <p:txBody>
          <a:bodyPr anchor="b"/>
          <a:lstStyle>
            <a:lvl1pPr algn="ctr">
              <a:defRPr sz="6000" b="1"/>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36D89B1-64CE-4B05-AAE5-074032DE03F9}"/>
              </a:ext>
            </a:extLst>
          </p:cNvPr>
          <p:cNvSpPr>
            <a:spLocks noGrp="1"/>
          </p:cNvSpPr>
          <p:nvPr>
            <p:ph type="subTitle" idx="1"/>
          </p:nvPr>
        </p:nvSpPr>
        <p:spPr>
          <a:xfrm>
            <a:off x="1031966" y="3602037"/>
            <a:ext cx="10354901"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D72C7923-AD00-4B40-943F-2DB19FF68D4C}"/>
              </a:ext>
            </a:extLst>
          </p:cNvPr>
          <p:cNvSpPr>
            <a:spLocks noGrp="1"/>
          </p:cNvSpPr>
          <p:nvPr>
            <p:ph type="dt" sz="half" idx="10"/>
          </p:nvPr>
        </p:nvSpPr>
        <p:spPr/>
        <p:txBody>
          <a:bodyPr/>
          <a:lstStyle/>
          <a:p>
            <a:fld id="{C4627B31-A628-4475-9BE1-02A1520BA257}" type="datetime1">
              <a:rPr lang="en-GB" smtClean="0"/>
              <a:t>14/03/2024</a:t>
            </a:fld>
            <a:endParaRPr lang="en-GB" dirty="0"/>
          </a:p>
        </p:txBody>
      </p:sp>
      <p:sp>
        <p:nvSpPr>
          <p:cNvPr id="5" name="Footer Placeholder 4">
            <a:extLst>
              <a:ext uri="{FF2B5EF4-FFF2-40B4-BE49-F238E27FC236}">
                <a16:creationId xmlns:a16="http://schemas.microsoft.com/office/drawing/2014/main" id="{D6A7A2AF-C284-41F5-855B-FB958ECC85C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9EA1312-A56F-4107-AF60-2CEC1108FDD6}"/>
              </a:ext>
            </a:extLst>
          </p:cNvPr>
          <p:cNvSpPr>
            <a:spLocks noGrp="1"/>
          </p:cNvSpPr>
          <p:nvPr>
            <p:ph type="sldNum" sz="quarter" idx="12"/>
          </p:nvPr>
        </p:nvSpPr>
        <p:spPr/>
        <p:txBody>
          <a:bodyPr/>
          <a:lstStyle/>
          <a:p>
            <a:fld id="{507B77E4-D16E-4E80-BECE-B10ACE50DA11}" type="slidenum">
              <a:rPr lang="en-GB" smtClean="0"/>
              <a:t>‹#›</a:t>
            </a:fld>
            <a:endParaRPr lang="en-GB" dirty="0"/>
          </a:p>
        </p:txBody>
      </p:sp>
    </p:spTree>
    <p:extLst>
      <p:ext uri="{BB962C8B-B14F-4D97-AF65-F5344CB8AC3E}">
        <p14:creationId xmlns:p14="http://schemas.microsoft.com/office/powerpoint/2010/main" val="114470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5714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0FBB-6D43-49A0-8AC0-B7D0A414CE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C07620-B6E6-46EB-8BA7-8DB2E93A821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A3E115-BEBA-40DD-AC47-0FF302A9F15A}"/>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5" name="Footer Placeholder 4">
            <a:extLst>
              <a:ext uri="{FF2B5EF4-FFF2-40B4-BE49-F238E27FC236}">
                <a16:creationId xmlns:a16="http://schemas.microsoft.com/office/drawing/2014/main" id="{40AA4F80-E658-4770-A4F4-7AC37E03FB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92DF8E-2069-488F-9064-A8ED612DE87A}"/>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1718439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6A18-12F3-4947-ACD7-65A702B040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0C6C60-288D-41B5-9CA3-594211F48C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7E4C09C-D6D1-4DAA-8A01-DEE37CAF1F92}"/>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5" name="Footer Placeholder 4">
            <a:extLst>
              <a:ext uri="{FF2B5EF4-FFF2-40B4-BE49-F238E27FC236}">
                <a16:creationId xmlns:a16="http://schemas.microsoft.com/office/drawing/2014/main" id="{1970C1D1-D4D3-46AE-BAEF-77A5B4979B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0105A3-3FDC-4026-85B0-1B82D95D8B90}"/>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664417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A696-58AC-491E-8C18-3F7E804D42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89E159-3952-4D1B-9C34-F49E7B86B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0A5F2E-D2F6-449B-8C65-4E4CC5651E7A}"/>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5" name="Footer Placeholder 4">
            <a:extLst>
              <a:ext uri="{FF2B5EF4-FFF2-40B4-BE49-F238E27FC236}">
                <a16:creationId xmlns:a16="http://schemas.microsoft.com/office/drawing/2014/main" id="{90E86E81-6093-4075-9490-58213DA08E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7A2E7C-6BDB-4940-A54C-B3B670951CEF}"/>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1729823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823FB-EE2E-47CB-8DF5-BC078613B5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8EB402-E81B-49A3-8DD4-A9C7E0EA85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9DAE-BE32-4F00-AF5E-81EDC012F1CA}"/>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5" name="Footer Placeholder 4">
            <a:extLst>
              <a:ext uri="{FF2B5EF4-FFF2-40B4-BE49-F238E27FC236}">
                <a16:creationId xmlns:a16="http://schemas.microsoft.com/office/drawing/2014/main" id="{495CAF67-EF25-4783-BE8B-18B5E428BA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3716DF-50C7-45B9-81C5-08B12A0F8881}"/>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324843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0BDC2-16A0-44CF-8D38-78E21FEFA2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62E6DB-7669-4CCF-B89E-AE9B57DB8A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65C047-B371-45AB-92B8-0CF6B2684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8D4550D-0AAF-44E3-8AD1-45B93D6E9655}"/>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6" name="Footer Placeholder 5">
            <a:extLst>
              <a:ext uri="{FF2B5EF4-FFF2-40B4-BE49-F238E27FC236}">
                <a16:creationId xmlns:a16="http://schemas.microsoft.com/office/drawing/2014/main" id="{5AB08C9A-4CCD-48F6-A164-50F31A96F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901FF5-AED1-4C9C-BAEE-8D7E588540A4}"/>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331648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82E47-701D-48DF-A2DA-78B8BD6947E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259868-E2A4-445B-9C4B-B648AD6DA9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48339C-19B7-4B93-8E51-5917F0E953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EC1AB8-A038-4729-AD1F-23E76DC25E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DF7E7-2A62-416D-B1A3-17BD17319B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7C98C5-1314-4C95-A421-75E05D224A2C}"/>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8" name="Footer Placeholder 7">
            <a:extLst>
              <a:ext uri="{FF2B5EF4-FFF2-40B4-BE49-F238E27FC236}">
                <a16:creationId xmlns:a16="http://schemas.microsoft.com/office/drawing/2014/main" id="{65EE1BBA-F77A-45D4-903B-36D7C22862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9A0F2E-F738-4522-8A91-2BA431A836FC}"/>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1595506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1381-22D2-4667-B99E-B53E6470D6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07F4EE-C0A0-4EAF-B928-F426371EAE84}"/>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4" name="Footer Placeholder 3">
            <a:extLst>
              <a:ext uri="{FF2B5EF4-FFF2-40B4-BE49-F238E27FC236}">
                <a16:creationId xmlns:a16="http://schemas.microsoft.com/office/drawing/2014/main" id="{84BDC4D9-169F-4B38-AD95-B384D7FA0C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B60CD1-B605-4F88-8593-9F5C6461B2A8}"/>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3797553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CE11E-3B81-4125-B2EC-1975E28A41B8}"/>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3" name="Footer Placeholder 2">
            <a:extLst>
              <a:ext uri="{FF2B5EF4-FFF2-40B4-BE49-F238E27FC236}">
                <a16:creationId xmlns:a16="http://schemas.microsoft.com/office/drawing/2014/main" id="{2587FD0B-2650-4BF4-B22E-141342DB31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A67C93-AAE1-4614-BC36-DFA7F2E3F929}"/>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1837748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2931B-2BC3-4F54-8EA5-9A27316F5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B37633-9451-4C90-8ECF-22F94E4220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48FFD2-6102-42C6-9C7D-38DE3B1EB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313E1-2BAB-45F0-9E47-11DB5C8287E3}"/>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6" name="Footer Placeholder 5">
            <a:extLst>
              <a:ext uri="{FF2B5EF4-FFF2-40B4-BE49-F238E27FC236}">
                <a16:creationId xmlns:a16="http://schemas.microsoft.com/office/drawing/2014/main" id="{A7BEA5AA-3784-4E40-B678-C3753CAB6C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C5B671-5428-428C-BF4C-77EDBEDF218D}"/>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2409369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998B-03E2-4CE7-9C11-5B93702D9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5E2E358-D839-45F2-9F23-C191CF4564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087C9D-52FE-4DEF-8668-7ADF7402B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CFBEEC-BEB1-456B-9885-09B74585152A}"/>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6" name="Footer Placeholder 5">
            <a:extLst>
              <a:ext uri="{FF2B5EF4-FFF2-40B4-BE49-F238E27FC236}">
                <a16:creationId xmlns:a16="http://schemas.microsoft.com/office/drawing/2014/main" id="{3CC0936C-E8FF-4EF4-8D21-0EB37B6F30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D523C2-565B-4225-B694-D9DC0FB46BF0}"/>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3205413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EFCA-21CF-47DA-A08B-111D10DDF6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CD36C5-B7FA-4A9E-9EE8-E24C276521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F29085-E8F1-4CBC-B95B-2CF0B43189FE}"/>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5" name="Footer Placeholder 4">
            <a:extLst>
              <a:ext uri="{FF2B5EF4-FFF2-40B4-BE49-F238E27FC236}">
                <a16:creationId xmlns:a16="http://schemas.microsoft.com/office/drawing/2014/main" id="{1F77E5F4-1487-4EF6-9869-C23E8FC92E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3B7C57-5A99-4BE9-9571-DAD490F916BA}"/>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828815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184D-FA34-408C-9B48-58CB623E64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F48BB7-7912-4A9D-9E73-3518D65675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737DD4-2A2F-43F8-90A8-1EFD9D0B830C}"/>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5" name="Footer Placeholder 4">
            <a:extLst>
              <a:ext uri="{FF2B5EF4-FFF2-40B4-BE49-F238E27FC236}">
                <a16:creationId xmlns:a16="http://schemas.microsoft.com/office/drawing/2014/main" id="{8E034A0F-5673-4DEC-9F36-A0579F16AB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EDE009-0367-41A3-9735-0D3515A61290}"/>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436112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9E5E8B-019A-40E0-BEAD-8971A44FD1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B78889-0D58-4460-912D-CAC146887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CE35B2-BE2E-4B8D-BDAA-2C2192C96810}"/>
              </a:ext>
            </a:extLst>
          </p:cNvPr>
          <p:cNvSpPr>
            <a:spLocks noGrp="1"/>
          </p:cNvSpPr>
          <p:nvPr>
            <p:ph type="dt" sz="half" idx="10"/>
          </p:nvPr>
        </p:nvSpPr>
        <p:spPr/>
        <p:txBody>
          <a:bodyPr/>
          <a:lstStyle/>
          <a:p>
            <a:fld id="{45B9705A-168F-4B05-B4DE-68F8FB3B5F72}" type="datetimeFigureOut">
              <a:rPr lang="en-GB" smtClean="0"/>
              <a:t>14/03/2024</a:t>
            </a:fld>
            <a:endParaRPr lang="en-GB"/>
          </a:p>
        </p:txBody>
      </p:sp>
      <p:sp>
        <p:nvSpPr>
          <p:cNvPr id="5" name="Footer Placeholder 4">
            <a:extLst>
              <a:ext uri="{FF2B5EF4-FFF2-40B4-BE49-F238E27FC236}">
                <a16:creationId xmlns:a16="http://schemas.microsoft.com/office/drawing/2014/main" id="{AC0561C8-4205-4B2C-B6DE-777A386132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E855B-9069-4A25-A38A-257B06E4E8EA}"/>
              </a:ext>
            </a:extLst>
          </p:cNvPr>
          <p:cNvSpPr>
            <a:spLocks noGrp="1"/>
          </p:cNvSpPr>
          <p:nvPr>
            <p:ph type="sldNum" sz="quarter" idx="12"/>
          </p:nvPr>
        </p:nvSpPr>
        <p:spPr/>
        <p:txBody>
          <a:bodyPr/>
          <a:lstStyle/>
          <a:p>
            <a:fld id="{D9DD391C-B6A5-4F2C-A5BD-F61FE7722806}" type="slidenum">
              <a:rPr lang="en-GB" smtClean="0"/>
              <a:t>‹#›</a:t>
            </a:fld>
            <a:endParaRPr lang="en-GB"/>
          </a:p>
        </p:txBody>
      </p:sp>
    </p:spTree>
    <p:extLst>
      <p:ext uri="{BB962C8B-B14F-4D97-AF65-F5344CB8AC3E}">
        <p14:creationId xmlns:p14="http://schemas.microsoft.com/office/powerpoint/2010/main" val="237067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851C-FABC-4676-BB17-2890E58CA9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F449CD-7404-462F-A081-D846A90432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FDD383-49D0-4F60-876B-B984849BB4C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7118C5-8C82-490E-82F3-E0B0A31812A2}"/>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6" name="Footer Placeholder 5">
            <a:extLst>
              <a:ext uri="{FF2B5EF4-FFF2-40B4-BE49-F238E27FC236}">
                <a16:creationId xmlns:a16="http://schemas.microsoft.com/office/drawing/2014/main" id="{11C2AFED-4465-4F7A-8B9A-96C936DC0B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E9F7A5-FD0B-4D42-B374-46CDBBA3AA13}"/>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2414425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5DB82-1D1E-4263-97D0-1606EDE4AE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D5AA5A-F4FD-438C-8E9D-2256E242A5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52814D-3E85-4CC2-8A18-FA4F2A073D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79C2F9-4656-46C9-ACCC-0698F05DD0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0D45AA-6450-42E0-97BC-BD874A2A2C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18ED47-EE79-4C79-B117-473CEE210334}"/>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8" name="Footer Placeholder 7">
            <a:extLst>
              <a:ext uri="{FF2B5EF4-FFF2-40B4-BE49-F238E27FC236}">
                <a16:creationId xmlns:a16="http://schemas.microsoft.com/office/drawing/2014/main" id="{F6A1F8C5-7A8F-4C16-B744-9121EA4A6E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141556-7016-42DA-8531-D4F3DD220E7F}"/>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281883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B21D-22F0-434C-A96C-D792C488CB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CF5A01-C39D-4EEC-81E4-A287F468F909}"/>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4" name="Footer Placeholder 3">
            <a:extLst>
              <a:ext uri="{FF2B5EF4-FFF2-40B4-BE49-F238E27FC236}">
                <a16:creationId xmlns:a16="http://schemas.microsoft.com/office/drawing/2014/main" id="{2A346AB5-3852-49BD-86B0-1C95EC112E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F88F71-B93D-41BF-ADC6-69BF2884E87D}"/>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1083019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8D55A3-A371-4A7E-9B5D-773842064288}"/>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3" name="Footer Placeholder 2">
            <a:extLst>
              <a:ext uri="{FF2B5EF4-FFF2-40B4-BE49-F238E27FC236}">
                <a16:creationId xmlns:a16="http://schemas.microsoft.com/office/drawing/2014/main" id="{F9B2D338-EB21-450A-A1C0-62B1CF3AE9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1FEB56-0BBA-457B-A645-BE80F26C81DE}"/>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319254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A569-1428-4C8A-8513-06066DAF1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09D47A-BD90-4FB1-B281-487D90A3A6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4D4BA5-2830-4EE2-B78A-BD0D482E7C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04A537-5257-49D4-81CB-20629CE0F291}"/>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6" name="Footer Placeholder 5">
            <a:extLst>
              <a:ext uri="{FF2B5EF4-FFF2-40B4-BE49-F238E27FC236}">
                <a16:creationId xmlns:a16="http://schemas.microsoft.com/office/drawing/2014/main" id="{C587924A-F47F-4227-8233-4E3BA9CBD9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C3B02D-90AE-4A38-93F2-E8849C427423}"/>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312106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2F5B-7A8C-485A-BF8B-478019BE4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2B8636-5C9F-4B4B-9BDE-0413C70B76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6965BB-2F0D-4AEB-8AD1-EB56E93B0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B058F6-A19A-4E69-AB8C-6F3B0FEC442B}"/>
              </a:ext>
            </a:extLst>
          </p:cNvPr>
          <p:cNvSpPr>
            <a:spLocks noGrp="1"/>
          </p:cNvSpPr>
          <p:nvPr>
            <p:ph type="dt" sz="half" idx="10"/>
          </p:nvPr>
        </p:nvSpPr>
        <p:spPr/>
        <p:txBody>
          <a:bodyPr/>
          <a:lstStyle/>
          <a:p>
            <a:fld id="{B4EBDC1F-EDC9-4037-B2B9-CC3CE860535D}" type="datetimeFigureOut">
              <a:rPr lang="en-GB" smtClean="0"/>
              <a:t>14/03/2024</a:t>
            </a:fld>
            <a:endParaRPr lang="en-GB"/>
          </a:p>
        </p:txBody>
      </p:sp>
      <p:sp>
        <p:nvSpPr>
          <p:cNvPr id="6" name="Footer Placeholder 5">
            <a:extLst>
              <a:ext uri="{FF2B5EF4-FFF2-40B4-BE49-F238E27FC236}">
                <a16:creationId xmlns:a16="http://schemas.microsoft.com/office/drawing/2014/main" id="{C3536AE8-E135-4A3E-AA36-61558E9F86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10B211-C0D0-4DFA-96B9-F98B29099F11}"/>
              </a:ext>
            </a:extLst>
          </p:cNvPr>
          <p:cNvSpPr>
            <a:spLocks noGrp="1"/>
          </p:cNvSpPr>
          <p:nvPr>
            <p:ph type="sldNum" sz="quarter" idx="12"/>
          </p:nvPr>
        </p:nvSpPr>
        <p:spPr/>
        <p:txBody>
          <a:bodyPr/>
          <a:lstStyle/>
          <a:p>
            <a:fld id="{504EB48C-3097-4C5A-8604-C2C7295CCC38}" type="slidenum">
              <a:rPr lang="en-GB" smtClean="0"/>
              <a:t>‹#›</a:t>
            </a:fld>
            <a:endParaRPr lang="en-GB"/>
          </a:p>
        </p:txBody>
      </p:sp>
    </p:spTree>
    <p:extLst>
      <p:ext uri="{BB962C8B-B14F-4D97-AF65-F5344CB8AC3E}">
        <p14:creationId xmlns:p14="http://schemas.microsoft.com/office/powerpoint/2010/main" val="229092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B32FF-809F-4A29-9F04-32E075329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826356-25E0-4D60-AC77-465E22072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38D1D-B6C1-41EB-8BEE-A687A9954D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BDC1F-EDC9-4037-B2B9-CC3CE860535D}" type="datetimeFigureOut">
              <a:rPr lang="en-GB" smtClean="0"/>
              <a:t>14/03/2024</a:t>
            </a:fld>
            <a:endParaRPr lang="en-GB"/>
          </a:p>
        </p:txBody>
      </p:sp>
      <p:sp>
        <p:nvSpPr>
          <p:cNvPr id="5" name="Footer Placeholder 4">
            <a:extLst>
              <a:ext uri="{FF2B5EF4-FFF2-40B4-BE49-F238E27FC236}">
                <a16:creationId xmlns:a16="http://schemas.microsoft.com/office/drawing/2014/main" id="{D862370F-7EF7-472B-83A9-B479F8E66F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CC13C08-DE06-45EB-A027-4AB4707F1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4EB48C-3097-4C5A-8604-C2C7295CCC38}" type="slidenum">
              <a:rPr lang="en-GB" smtClean="0"/>
              <a:t>‹#›</a:t>
            </a:fld>
            <a:endParaRPr lang="en-GB"/>
          </a:p>
        </p:txBody>
      </p:sp>
    </p:spTree>
    <p:extLst>
      <p:ext uri="{BB962C8B-B14F-4D97-AF65-F5344CB8AC3E}">
        <p14:creationId xmlns:p14="http://schemas.microsoft.com/office/powerpoint/2010/main" val="2225778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227173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38EB1-3E25-4B97-862B-8A9DF4538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7BF570-38C1-4454-8365-7B0EBD210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32282E-7F20-4A26-8A14-FE1E8FF002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9705A-168F-4B05-B4DE-68F8FB3B5F72}" type="datetimeFigureOut">
              <a:rPr lang="en-GB" smtClean="0"/>
              <a:t>14/03/2024</a:t>
            </a:fld>
            <a:endParaRPr lang="en-GB"/>
          </a:p>
        </p:txBody>
      </p:sp>
      <p:sp>
        <p:nvSpPr>
          <p:cNvPr id="5" name="Footer Placeholder 4">
            <a:extLst>
              <a:ext uri="{FF2B5EF4-FFF2-40B4-BE49-F238E27FC236}">
                <a16:creationId xmlns:a16="http://schemas.microsoft.com/office/drawing/2014/main" id="{A3CA17D3-4997-4F7D-B9EE-2FA231EB8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046BE0-BBD3-458B-AD66-57E3F86B4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D391C-B6A5-4F2C-A5BD-F61FE7722806}" type="slidenum">
              <a:rPr lang="en-GB" smtClean="0"/>
              <a:t>‹#›</a:t>
            </a:fld>
            <a:endParaRPr lang="en-GB"/>
          </a:p>
        </p:txBody>
      </p:sp>
    </p:spTree>
    <p:extLst>
      <p:ext uri="{BB962C8B-B14F-4D97-AF65-F5344CB8AC3E}">
        <p14:creationId xmlns:p14="http://schemas.microsoft.com/office/powerpoint/2010/main" val="3814296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1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hyperlink" Target="https://arc-nwc.nihr.ac.uk/impact/impact-internships-2/research-project-internships/" TargetMode="External"/><Relationship Id="rId4" Type="http://schemas.openxmlformats.org/officeDocument/2006/relationships/hyperlink" Target="https://arc-nwc.nihr.ac.uk/impact/impact-internships-2/races-internship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jla.nihr.ac.uk/priority-setting-partnerships/adult-social-work/top-10-priorities.htm" TargetMode="External"/><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assets.publishing.service.gov.uk/government/uploads/system/uploads/attachment_data/file/1141532/Independent_review_of_children_s_social_care_-_Final_report.pdf" TargetMode="External"/><Relationship Id="rId5" Type="http://schemas.openxmlformats.org/officeDocument/2006/relationships/hyperlink" Target="https://www.sscr.nihr.ac.uk/wp-content/uploads/NETSCC-Research-priorities_Report.pdf" TargetMode="External"/><Relationship Id="rId4" Type="http://schemas.openxmlformats.org/officeDocument/2006/relationships/hyperlink" Target="https://doi.org/10.18742/pub01-07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0.xml"/><Relationship Id="rId1" Type="http://schemas.openxmlformats.org/officeDocument/2006/relationships/tags" Target="../tags/tag2.xml"/><Relationship Id="rId5" Type="http://schemas.openxmlformats.org/officeDocument/2006/relationships/image" Target="../media/image37.sv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50.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9.svg"/><Relationship Id="rId11" Type="http://schemas.openxmlformats.org/officeDocument/2006/relationships/image" Target="../media/image48.jpeg"/><Relationship Id="rId5" Type="http://schemas.openxmlformats.org/officeDocument/2006/relationships/image" Target="../media/image38.png"/><Relationship Id="rId15" Type="http://schemas.openxmlformats.org/officeDocument/2006/relationships/image" Target="../media/image52.jpeg"/><Relationship Id="rId10" Type="http://schemas.openxmlformats.org/officeDocument/2006/relationships/image" Target="../media/image47.svg"/><Relationship Id="rId4" Type="http://schemas.openxmlformats.org/officeDocument/2006/relationships/image" Target="../media/image37.svg"/><Relationship Id="rId9" Type="http://schemas.openxmlformats.org/officeDocument/2006/relationships/image" Target="../media/image46.png"/><Relationship Id="rId14" Type="http://schemas.openxmlformats.org/officeDocument/2006/relationships/image" Target="../media/image51.jpeg"/></Relationships>
</file>

<file path=ppt/slides/_rels/slide3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54.sv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9.svg"/><Relationship Id="rId11" Type="http://schemas.openxmlformats.org/officeDocument/2006/relationships/image" Target="../media/image53.png"/><Relationship Id="rId5" Type="http://schemas.openxmlformats.org/officeDocument/2006/relationships/image" Target="../media/image38.png"/><Relationship Id="rId10" Type="http://schemas.openxmlformats.org/officeDocument/2006/relationships/image" Target="../media/image47.svg"/><Relationship Id="rId4" Type="http://schemas.openxmlformats.org/officeDocument/2006/relationships/image" Target="../media/image37.sv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3389/fenvh.2024.1352580" TargetMode="External"/><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6.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D291-1372-43DC-A700-0DE5AE8BFB0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9531B94-34F6-465F-9B22-3EDFFA58D118}"/>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634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806A-5A19-47A6-A191-211445DD7C9F}"/>
              </a:ext>
            </a:extLst>
          </p:cNvPr>
          <p:cNvSpPr>
            <a:spLocks noGrp="1"/>
          </p:cNvSpPr>
          <p:nvPr>
            <p:ph type="title"/>
          </p:nvPr>
        </p:nvSpPr>
        <p:spPr/>
        <p:txBody>
          <a:bodyPr/>
          <a:lstStyle/>
          <a:p>
            <a:endParaRPr lang="en-GB"/>
          </a:p>
        </p:txBody>
      </p:sp>
      <p:sp>
        <p:nvSpPr>
          <p:cNvPr id="3" name="Rectangle 2">
            <a:extLst>
              <a:ext uri="{FF2B5EF4-FFF2-40B4-BE49-F238E27FC236}">
                <a16:creationId xmlns:a16="http://schemas.microsoft.com/office/drawing/2014/main" id="{1C689C6F-1823-46CF-B680-7838AB953905}"/>
              </a:ext>
            </a:extLst>
          </p:cNvPr>
          <p:cNvSpPr/>
          <p:nvPr/>
        </p:nvSpPr>
        <p:spPr>
          <a:xfrm>
            <a:off x="0" y="0"/>
            <a:ext cx="12192000" cy="6858000"/>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0230AE7-1B34-4391-BCF0-FC4251B08E71}"/>
              </a:ext>
            </a:extLst>
          </p:cNvPr>
          <p:cNvSpPr txBox="1"/>
          <p:nvPr/>
        </p:nvSpPr>
        <p:spPr>
          <a:xfrm>
            <a:off x="182012" y="3823120"/>
            <a:ext cx="48065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cs typeface="Arial"/>
                <a:sym typeface="Arial"/>
              </a:rPr>
              <a:t>20 H&amp;SC research internships on dementia inequalities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cs typeface="Arial"/>
                <a:sym typeface="Arial"/>
              </a:rPr>
              <a:t>(2025-2029)</a:t>
            </a:r>
          </a:p>
        </p:txBody>
      </p:sp>
      <p:pic>
        <p:nvPicPr>
          <p:cNvPr id="5" name="Picture 2" descr="1 to 1 Care Home Staff - Alcedo Care">
            <a:extLst>
              <a:ext uri="{FF2B5EF4-FFF2-40B4-BE49-F238E27FC236}">
                <a16:creationId xmlns:a16="http://schemas.microsoft.com/office/drawing/2014/main" id="{21697A6C-19EC-47BF-8B5D-35312867A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383" y="477520"/>
            <a:ext cx="8517979" cy="59029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56A12A-A37B-4C3D-91C0-8F5B024FCD2A}"/>
              </a:ext>
            </a:extLst>
          </p:cNvPr>
          <p:cNvSpPr txBox="1"/>
          <p:nvPr/>
        </p:nvSpPr>
        <p:spPr>
          <a:xfrm>
            <a:off x="44418" y="1938823"/>
            <a:ext cx="48065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FFFFF"/>
                </a:solidFill>
                <a:effectLst/>
                <a:uLnTx/>
                <a:uFillTx/>
                <a:latin typeface="Arial"/>
                <a:cs typeface="Arial"/>
                <a:sym typeface="Arial"/>
              </a:rPr>
              <a:t>SOON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FFFFFF"/>
                </a:solidFill>
                <a:effectLst/>
                <a:uLnTx/>
                <a:uFillTx/>
                <a:latin typeface="Arial"/>
                <a:cs typeface="Arial"/>
                <a:sym typeface="Arial"/>
              </a:rPr>
              <a:t>[full details to follow shortly]</a:t>
            </a:r>
          </a:p>
        </p:txBody>
      </p:sp>
      <p:pic>
        <p:nvPicPr>
          <p:cNvPr id="7" name="Picture 6">
            <a:extLst>
              <a:ext uri="{FF2B5EF4-FFF2-40B4-BE49-F238E27FC236}">
                <a16:creationId xmlns:a16="http://schemas.microsoft.com/office/drawing/2014/main" id="{5B0FBDAC-41D3-419A-A25A-967D046F0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 y="6370701"/>
            <a:ext cx="2247900" cy="313944"/>
          </a:xfrm>
          <a:prstGeom prst="rect">
            <a:avLst/>
          </a:prstGeom>
        </p:spPr>
      </p:pic>
    </p:spTree>
    <p:extLst>
      <p:ext uri="{BB962C8B-B14F-4D97-AF65-F5344CB8AC3E}">
        <p14:creationId xmlns:p14="http://schemas.microsoft.com/office/powerpoint/2010/main" val="319009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BE7B61-8E5F-4C01-92B7-F0D76E9D4E37}"/>
              </a:ext>
            </a:extLst>
          </p:cNvPr>
          <p:cNvSpPr/>
          <p:nvPr/>
        </p:nvSpPr>
        <p:spPr>
          <a:xfrm>
            <a:off x="0" y="0"/>
            <a:ext cx="2936240" cy="6858000"/>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BE84461E-2C85-4380-8D12-B0543C5656A3}"/>
              </a:ext>
            </a:extLst>
          </p:cNvPr>
          <p:cNvSpPr>
            <a:spLocks noGrp="1"/>
          </p:cNvSpPr>
          <p:nvPr>
            <p:ph type="title"/>
          </p:nvPr>
        </p:nvSpPr>
        <p:spPr>
          <a:xfrm>
            <a:off x="116840" y="2392362"/>
            <a:ext cx="2819400" cy="2073275"/>
          </a:xfrm>
        </p:spPr>
        <p:txBody>
          <a:bodyPr>
            <a:normAutofit fontScale="90000"/>
          </a:bodyPr>
          <a:lstStyle/>
          <a:p>
            <a:r>
              <a:rPr lang="en-GB" b="1" dirty="0">
                <a:solidFill>
                  <a:schemeClr val="bg1"/>
                </a:solidFill>
              </a:rPr>
              <a:t>The NWC Living Lab in Ageing &amp; Dementia</a:t>
            </a:r>
          </a:p>
        </p:txBody>
      </p:sp>
      <p:pic>
        <p:nvPicPr>
          <p:cNvPr id="4" name="Picture 2" descr="Top 10 Tips For Caring For Older Adults">
            <a:extLst>
              <a:ext uri="{FF2B5EF4-FFF2-40B4-BE49-F238E27FC236}">
                <a16:creationId xmlns:a16="http://schemas.microsoft.com/office/drawing/2014/main" id="{A996D206-B36C-4F5F-BD60-54F9AAD1C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
            <a:ext cx="109321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02556F9-64E1-4B01-8CAF-5B84A19D4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 y="6370701"/>
            <a:ext cx="2247900" cy="313944"/>
          </a:xfrm>
          <a:prstGeom prst="rect">
            <a:avLst/>
          </a:prstGeom>
        </p:spPr>
      </p:pic>
    </p:spTree>
    <p:extLst>
      <p:ext uri="{BB962C8B-B14F-4D97-AF65-F5344CB8AC3E}">
        <p14:creationId xmlns:p14="http://schemas.microsoft.com/office/powerpoint/2010/main" val="736393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C0141F-F4B6-454F-9DA8-5D3173D85CA1}"/>
              </a:ext>
            </a:extLst>
          </p:cNvPr>
          <p:cNvSpPr/>
          <p:nvPr/>
        </p:nvSpPr>
        <p:spPr>
          <a:xfrm>
            <a:off x="0" y="0"/>
            <a:ext cx="12192000" cy="6858000"/>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2384E38C-AE92-410F-A468-832CCC568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 y="6370701"/>
            <a:ext cx="2247900" cy="313944"/>
          </a:xfrm>
          <a:prstGeom prst="rect">
            <a:avLst/>
          </a:prstGeom>
        </p:spPr>
      </p:pic>
      <p:pic>
        <p:nvPicPr>
          <p:cNvPr id="6" name="Graphic 5" descr="Connections">
            <a:extLst>
              <a:ext uri="{FF2B5EF4-FFF2-40B4-BE49-F238E27FC236}">
                <a16:creationId xmlns:a16="http://schemas.microsoft.com/office/drawing/2014/main" id="{B3810437-0FE7-4184-ADA2-9E17EB7A64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400" y="1112520"/>
            <a:ext cx="3942080" cy="3942080"/>
          </a:xfrm>
          <a:prstGeom prst="rect">
            <a:avLst/>
          </a:prstGeom>
        </p:spPr>
      </p:pic>
      <p:pic>
        <p:nvPicPr>
          <p:cNvPr id="8" name="Graphic 7" descr="House">
            <a:extLst>
              <a:ext uri="{FF2B5EF4-FFF2-40B4-BE49-F238E27FC236}">
                <a16:creationId xmlns:a16="http://schemas.microsoft.com/office/drawing/2014/main" id="{6DD67533-9C61-4C57-8FAD-E719372D63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6560" y="1661158"/>
            <a:ext cx="1442722" cy="1442722"/>
          </a:xfrm>
          <a:prstGeom prst="rect">
            <a:avLst/>
          </a:prstGeom>
        </p:spPr>
      </p:pic>
      <p:sp>
        <p:nvSpPr>
          <p:cNvPr id="9" name="TextBox 8">
            <a:extLst>
              <a:ext uri="{FF2B5EF4-FFF2-40B4-BE49-F238E27FC236}">
                <a16:creationId xmlns:a16="http://schemas.microsoft.com/office/drawing/2014/main" id="{7196ACDC-1D92-471E-ADB2-B429BC495123}"/>
              </a:ext>
            </a:extLst>
          </p:cNvPr>
          <p:cNvSpPr txBox="1"/>
          <p:nvPr/>
        </p:nvSpPr>
        <p:spPr>
          <a:xfrm>
            <a:off x="8188960" y="3179355"/>
            <a:ext cx="31191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Day care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Home care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Respite care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Residential care</a:t>
            </a:r>
          </a:p>
        </p:txBody>
      </p:sp>
      <p:sp>
        <p:nvSpPr>
          <p:cNvPr id="2" name="TextBox 1">
            <a:extLst>
              <a:ext uri="{FF2B5EF4-FFF2-40B4-BE49-F238E27FC236}">
                <a16:creationId xmlns:a16="http://schemas.microsoft.com/office/drawing/2014/main" id="{52240793-8CD5-4CCA-BE8C-F74D6D5C8BDE}"/>
              </a:ext>
            </a:extLst>
          </p:cNvPr>
          <p:cNvSpPr txBox="1"/>
          <p:nvPr/>
        </p:nvSpPr>
        <p:spPr>
          <a:xfrm>
            <a:off x="1518920" y="5039360"/>
            <a:ext cx="3241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FFFFFF"/>
                </a:solidFill>
                <a:effectLst/>
                <a:uLnTx/>
                <a:uFillTx/>
                <a:latin typeface="Arial"/>
                <a:cs typeface="Arial"/>
                <a:sym typeface="Arial"/>
              </a:rPr>
              <a:t>Researchers &amp; Social Care staff</a:t>
            </a:r>
          </a:p>
        </p:txBody>
      </p:sp>
    </p:spTree>
    <p:extLst>
      <p:ext uri="{BB962C8B-B14F-4D97-AF65-F5344CB8AC3E}">
        <p14:creationId xmlns:p14="http://schemas.microsoft.com/office/powerpoint/2010/main" val="15755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8A658-9FFB-4335-A6DF-2F34C9DA74CC}"/>
              </a:ext>
            </a:extLst>
          </p:cNvPr>
          <p:cNvSpPr/>
          <p:nvPr/>
        </p:nvSpPr>
        <p:spPr>
          <a:xfrm>
            <a:off x="0" y="0"/>
            <a:ext cx="12192000" cy="6858000"/>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6B8A4A1F-8437-4519-952D-753D9C3AF5C2}"/>
              </a:ext>
            </a:extLst>
          </p:cNvPr>
          <p:cNvSpPr>
            <a:spLocks noGrp="1"/>
          </p:cNvSpPr>
          <p:nvPr>
            <p:ph type="title"/>
          </p:nvPr>
        </p:nvSpPr>
        <p:spPr>
          <a:xfrm>
            <a:off x="533400" y="306324"/>
            <a:ext cx="10515600" cy="1325563"/>
          </a:xfrm>
        </p:spPr>
        <p:txBody>
          <a:bodyPr/>
          <a:lstStyle/>
          <a:p>
            <a:r>
              <a:rPr lang="en-GB" b="1" dirty="0">
                <a:solidFill>
                  <a:schemeClr val="bg1"/>
                </a:solidFill>
              </a:rPr>
              <a:t>Aims of our NWC Living Lab</a:t>
            </a:r>
          </a:p>
        </p:txBody>
      </p:sp>
      <p:sp>
        <p:nvSpPr>
          <p:cNvPr id="3" name="Content Placeholder 2">
            <a:extLst>
              <a:ext uri="{FF2B5EF4-FFF2-40B4-BE49-F238E27FC236}">
                <a16:creationId xmlns:a16="http://schemas.microsoft.com/office/drawing/2014/main" id="{08D0C373-9D61-4CAA-B25B-E0CEF45963D0}"/>
              </a:ext>
            </a:extLst>
          </p:cNvPr>
          <p:cNvSpPr>
            <a:spLocks noGrp="1"/>
          </p:cNvSpPr>
          <p:nvPr>
            <p:ph idx="1"/>
          </p:nvPr>
        </p:nvSpPr>
        <p:spPr>
          <a:xfrm>
            <a:off x="674300" y="1438592"/>
            <a:ext cx="5421700" cy="4351338"/>
          </a:xfrm>
        </p:spPr>
        <p:txBody>
          <a:bodyPr/>
          <a:lstStyle/>
          <a:p>
            <a:r>
              <a:rPr lang="en-GB" dirty="0">
                <a:solidFill>
                  <a:schemeClr val="bg1"/>
                </a:solidFill>
              </a:rPr>
              <a:t>Improve collaboration between researchers and social care practitioners</a:t>
            </a:r>
          </a:p>
          <a:p>
            <a:r>
              <a:rPr lang="en-GB" dirty="0">
                <a:solidFill>
                  <a:schemeClr val="bg1"/>
                </a:solidFill>
              </a:rPr>
              <a:t>Improve knowledge and capacity in social care practitioners and academics</a:t>
            </a:r>
          </a:p>
          <a:p>
            <a:r>
              <a:rPr lang="en-GB" dirty="0">
                <a:solidFill>
                  <a:schemeClr val="bg1"/>
                </a:solidFill>
              </a:rPr>
              <a:t>Understand the various issues facing social care organisations</a:t>
            </a:r>
          </a:p>
          <a:p>
            <a:r>
              <a:rPr lang="en-GB" dirty="0">
                <a:solidFill>
                  <a:schemeClr val="bg1"/>
                </a:solidFill>
              </a:rPr>
              <a:t>Develop joint ideas for research and implementation</a:t>
            </a:r>
          </a:p>
        </p:txBody>
      </p:sp>
      <p:pic>
        <p:nvPicPr>
          <p:cNvPr id="4" name="Picture 3">
            <a:extLst>
              <a:ext uri="{FF2B5EF4-FFF2-40B4-BE49-F238E27FC236}">
                <a16:creationId xmlns:a16="http://schemas.microsoft.com/office/drawing/2014/main" id="{B782FC60-9F45-4793-8034-A96CFAE3B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 y="6370701"/>
            <a:ext cx="2247900" cy="313944"/>
          </a:xfrm>
          <a:prstGeom prst="rect">
            <a:avLst/>
          </a:prstGeom>
        </p:spPr>
      </p:pic>
      <p:pic>
        <p:nvPicPr>
          <p:cNvPr id="4100" name="Picture 4" descr="Aging in Place: Growing Older at Home | National Institute on Aging">
            <a:extLst>
              <a:ext uri="{FF2B5EF4-FFF2-40B4-BE49-F238E27FC236}">
                <a16:creationId xmlns:a16="http://schemas.microsoft.com/office/drawing/2014/main" id="{CE13F274-3900-4C4D-B07B-4138692B9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13865"/>
            <a:ext cx="7225475" cy="409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168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65B0D7-312C-4FD3-8730-EAD308D2770F}"/>
              </a:ext>
            </a:extLst>
          </p:cNvPr>
          <p:cNvSpPr/>
          <p:nvPr/>
        </p:nvSpPr>
        <p:spPr>
          <a:xfrm>
            <a:off x="0" y="0"/>
            <a:ext cx="12192000" cy="6858000"/>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B0DC0D6F-CEFB-40EF-B2A0-C3ADDC8EDF72}"/>
              </a:ext>
            </a:extLst>
          </p:cNvPr>
          <p:cNvSpPr>
            <a:spLocks noGrp="1"/>
          </p:cNvSpPr>
          <p:nvPr>
            <p:ph type="title"/>
          </p:nvPr>
        </p:nvSpPr>
        <p:spPr/>
        <p:txBody>
          <a:bodyPr/>
          <a:lstStyle/>
          <a:p>
            <a:r>
              <a:rPr lang="en-GB" b="1" dirty="0">
                <a:solidFill>
                  <a:schemeClr val="bg1"/>
                </a:solidFill>
              </a:rPr>
              <a:t>What’s offered</a:t>
            </a:r>
          </a:p>
        </p:txBody>
      </p:sp>
      <p:sp>
        <p:nvSpPr>
          <p:cNvPr id="3" name="Content Placeholder 2">
            <a:extLst>
              <a:ext uri="{FF2B5EF4-FFF2-40B4-BE49-F238E27FC236}">
                <a16:creationId xmlns:a16="http://schemas.microsoft.com/office/drawing/2014/main" id="{704E8316-8481-4E7E-BF1F-D3DE8932B189}"/>
              </a:ext>
            </a:extLst>
          </p:cNvPr>
          <p:cNvSpPr>
            <a:spLocks noGrp="1"/>
          </p:cNvSpPr>
          <p:nvPr>
            <p:ph idx="1"/>
          </p:nvPr>
        </p:nvSpPr>
        <p:spPr>
          <a:xfrm>
            <a:off x="979100" y="1690688"/>
            <a:ext cx="10233800" cy="4351338"/>
          </a:xfrm>
        </p:spPr>
        <p:txBody>
          <a:bodyPr/>
          <a:lstStyle/>
          <a:p>
            <a:r>
              <a:rPr lang="en-GB" dirty="0">
                <a:solidFill>
                  <a:schemeClr val="bg1"/>
                </a:solidFill>
              </a:rPr>
              <a:t>1 Linking Pin (researcher) to be linked up with a social care organisation, based some times at a desk at the organisation</a:t>
            </a:r>
          </a:p>
          <a:p>
            <a:r>
              <a:rPr lang="en-GB" dirty="0">
                <a:solidFill>
                  <a:schemeClr val="bg1"/>
                </a:solidFill>
              </a:rPr>
              <a:t>Joining wider network of the Living Lab and connecting with other organisations (including internationally)</a:t>
            </a:r>
          </a:p>
          <a:p>
            <a:r>
              <a:rPr lang="en-GB" dirty="0">
                <a:solidFill>
                  <a:schemeClr val="bg1"/>
                </a:solidFill>
              </a:rPr>
              <a:t>Annual in-person members meeting (organisations, researchers)</a:t>
            </a:r>
          </a:p>
          <a:p>
            <a:r>
              <a:rPr lang="en-GB" dirty="0">
                <a:solidFill>
                  <a:schemeClr val="bg1"/>
                </a:solidFill>
              </a:rPr>
              <a:t>Opportunity to increase knowledge in workforce</a:t>
            </a:r>
          </a:p>
        </p:txBody>
      </p:sp>
      <p:pic>
        <p:nvPicPr>
          <p:cNvPr id="4" name="Picture 3">
            <a:extLst>
              <a:ext uri="{FF2B5EF4-FFF2-40B4-BE49-F238E27FC236}">
                <a16:creationId xmlns:a16="http://schemas.microsoft.com/office/drawing/2014/main" id="{B48C6C54-8370-417C-BFE0-459685344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 y="6370701"/>
            <a:ext cx="2247900" cy="313944"/>
          </a:xfrm>
          <a:prstGeom prst="rect">
            <a:avLst/>
          </a:prstGeom>
        </p:spPr>
      </p:pic>
    </p:spTree>
    <p:extLst>
      <p:ext uri="{BB962C8B-B14F-4D97-AF65-F5344CB8AC3E}">
        <p14:creationId xmlns:p14="http://schemas.microsoft.com/office/powerpoint/2010/main" val="2722940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EDC0-AED7-4F47-B327-134F37F26EE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BA76E81-E0B5-49A9-877D-E62FCE450EB3}"/>
              </a:ext>
            </a:extLst>
          </p:cNvPr>
          <p:cNvSpPr>
            <a:spLocks noGrp="1"/>
          </p:cNvSpPr>
          <p:nvPr>
            <p:ph idx="1"/>
          </p:nvPr>
        </p:nvSpPr>
        <p:spPr/>
        <p:txBody>
          <a:bodyPr/>
          <a:lstStyle/>
          <a:p>
            <a:endParaRPr lang="en-GB"/>
          </a:p>
        </p:txBody>
      </p:sp>
      <p:pic>
        <p:nvPicPr>
          <p:cNvPr id="1026" name="Picture 2" descr="Learning from social care volunteering with older people - WCVA">
            <a:extLst>
              <a:ext uri="{FF2B5EF4-FFF2-40B4-BE49-F238E27FC236}">
                <a16:creationId xmlns:a16="http://schemas.microsoft.com/office/drawing/2014/main" id="{E174E833-C5E4-44C6-BD17-87D273002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121"/>
            <a:ext cx="12263120" cy="817667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A34EA19-C5D7-4262-83C2-14B0AAF48AE2}"/>
              </a:ext>
            </a:extLst>
          </p:cNvPr>
          <p:cNvSpPr/>
          <p:nvPr/>
        </p:nvSpPr>
        <p:spPr>
          <a:xfrm>
            <a:off x="8204200" y="176056"/>
            <a:ext cx="3423920" cy="3220720"/>
          </a:xfrm>
          <a:prstGeom prst="ellipse">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mn-cs"/>
                <a:sym typeface="Arial"/>
              </a:rPr>
              <a:t>Improving staff knowledge and skills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mn-cs"/>
                <a:sym typeface="Arial"/>
              </a:rPr>
              <a:t>Improving care for people living with dementia &amp; older adults </a:t>
            </a:r>
          </a:p>
        </p:txBody>
      </p:sp>
      <p:sp>
        <p:nvSpPr>
          <p:cNvPr id="5" name="Arrow: Down 4">
            <a:extLst>
              <a:ext uri="{FF2B5EF4-FFF2-40B4-BE49-F238E27FC236}">
                <a16:creationId xmlns:a16="http://schemas.microsoft.com/office/drawing/2014/main" id="{1E908F90-5F52-41C5-AC5C-6B293A38F197}"/>
              </a:ext>
            </a:extLst>
          </p:cNvPr>
          <p:cNvSpPr/>
          <p:nvPr/>
        </p:nvSpPr>
        <p:spPr>
          <a:xfrm>
            <a:off x="9789160" y="1567893"/>
            <a:ext cx="254000" cy="268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1ED10A42-7CA0-4669-8CAC-973163100A4D}"/>
              </a:ext>
            </a:extLst>
          </p:cNvPr>
          <p:cNvSpPr/>
          <p:nvPr/>
        </p:nvSpPr>
        <p:spPr>
          <a:xfrm>
            <a:off x="416560" y="6022338"/>
            <a:ext cx="3738880" cy="579120"/>
          </a:xfrm>
          <a:prstGeom prst="round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mn-cs"/>
                <a:sym typeface="Arial"/>
              </a:rPr>
              <a:t>Contact: </a:t>
            </a:r>
            <a:r>
              <a:rPr kumimoji="0" lang="en-GB" sz="1400" b="0" i="0" u="none" strike="noStrike" kern="0" cap="none" spc="0" normalizeH="0" baseline="0" noProof="0" dirty="0">
                <a:ln>
                  <a:noFill/>
                </a:ln>
                <a:solidFill>
                  <a:srgbClr val="FFFFFF"/>
                </a:solidFill>
                <a:effectLst/>
                <a:uLnTx/>
                <a:uFillTx/>
                <a:latin typeface="Arial"/>
                <a:ea typeface="+mn-ea"/>
                <a:cs typeface="+mn-cs"/>
                <a:sym typeface="Arial"/>
              </a:rPr>
              <a:t>Clarissa.giebel@liverpool.ac.uk</a:t>
            </a:r>
          </a:p>
        </p:txBody>
      </p:sp>
    </p:spTree>
    <p:extLst>
      <p:ext uri="{BB962C8B-B14F-4D97-AF65-F5344CB8AC3E}">
        <p14:creationId xmlns:p14="http://schemas.microsoft.com/office/powerpoint/2010/main" val="406565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 name="Title 4">
            <a:extLst>
              <a:ext uri="{FF2B5EF4-FFF2-40B4-BE49-F238E27FC236}">
                <a16:creationId xmlns:a16="http://schemas.microsoft.com/office/drawing/2014/main" id="{7035B03C-5928-242F-45B6-7CBE70D71140}"/>
              </a:ext>
            </a:extLst>
          </p:cNvPr>
          <p:cNvSpPr>
            <a:spLocks noGrp="1"/>
          </p:cNvSpPr>
          <p:nvPr>
            <p:ph type="title"/>
          </p:nvPr>
        </p:nvSpPr>
        <p:spPr>
          <a:xfrm>
            <a:off x="304046" y="2765380"/>
            <a:ext cx="9159240" cy="1325563"/>
          </a:xfrm>
        </p:spPr>
        <p:txBody>
          <a:bodyPr>
            <a:normAutofit fontScale="90000"/>
          </a:bodyPr>
          <a:lstStyle/>
          <a:p>
            <a:r>
              <a:rPr lang="en-GB" b="1" dirty="0">
                <a:solidFill>
                  <a:srgbClr val="002060"/>
                </a:solidFill>
              </a:rPr>
              <a:t>Professor Mark Gabbay</a:t>
            </a:r>
            <a:br>
              <a:rPr lang="en-GB" b="1" dirty="0">
                <a:solidFill>
                  <a:srgbClr val="002060"/>
                </a:solidFill>
              </a:rPr>
            </a:br>
            <a:r>
              <a:rPr lang="en-GB" b="1" dirty="0">
                <a:solidFill>
                  <a:srgbClr val="002060"/>
                </a:solidFill>
              </a:rPr>
              <a:t>Director, ARC NWC</a:t>
            </a:r>
            <a:br>
              <a:rPr lang="en-GB" dirty="0">
                <a:solidFill>
                  <a:srgbClr val="002060"/>
                </a:solidFill>
              </a:rPr>
            </a:br>
            <a:br>
              <a:rPr lang="en-GB" dirty="0">
                <a:solidFill>
                  <a:srgbClr val="002060"/>
                </a:solidFill>
              </a:rPr>
            </a:br>
            <a:br>
              <a:rPr lang="en-GB" dirty="0"/>
            </a:br>
            <a:br>
              <a:rPr lang="en-GB" dirty="0"/>
            </a:br>
            <a:endParaRPr lang="en-GB" dirty="0"/>
          </a:p>
        </p:txBody>
      </p:sp>
      <p:pic>
        <p:nvPicPr>
          <p:cNvPr id="3" name="Picture 2">
            <a:extLst>
              <a:ext uri="{FF2B5EF4-FFF2-40B4-BE49-F238E27FC236}">
                <a16:creationId xmlns:a16="http://schemas.microsoft.com/office/drawing/2014/main" id="{5185F086-E405-7213-28FA-8AA9FAEC76C6}"/>
              </a:ext>
            </a:extLst>
          </p:cNvPr>
          <p:cNvPicPr>
            <a:picLocks noChangeAspect="1"/>
          </p:cNvPicPr>
          <p:nvPr/>
        </p:nvPicPr>
        <p:blipFill>
          <a:blip r:embed="rId3"/>
          <a:stretch>
            <a:fillRect/>
          </a:stretch>
        </p:blipFill>
        <p:spPr>
          <a:xfrm>
            <a:off x="6851965" y="1729211"/>
            <a:ext cx="3194177" cy="4258902"/>
          </a:xfrm>
          <a:prstGeom prst="rect">
            <a:avLst/>
          </a:prstGeom>
          <a:ln w="12700">
            <a:solidFill>
              <a:schemeClr val="tx1"/>
            </a:solidFill>
          </a:ln>
        </p:spPr>
      </p:pic>
    </p:spTree>
    <p:extLst>
      <p:ext uri="{BB962C8B-B14F-4D97-AF65-F5344CB8AC3E}">
        <p14:creationId xmlns:p14="http://schemas.microsoft.com/office/powerpoint/2010/main" val="1584027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Title 4"/>
          <p:cNvSpPr>
            <a:spLocks noGrp="1"/>
          </p:cNvSpPr>
          <p:nvPr>
            <p:ph type="ctrTitle" idx="4294967295"/>
          </p:nvPr>
        </p:nvSpPr>
        <p:spPr>
          <a:xfrm>
            <a:off x="2065652" y="3255108"/>
            <a:ext cx="9656956" cy="2387600"/>
          </a:xfrm>
        </p:spPr>
        <p:txBody>
          <a:bodyPr>
            <a:normAutofit fontScale="90000"/>
          </a:bodyPr>
          <a:lstStyle/>
          <a:p>
            <a:r>
              <a:rPr lang="en-US" b="1" dirty="0">
                <a:solidFill>
                  <a:srgbClr val="002060"/>
                </a:solidFill>
              </a:rPr>
              <a:t>Discussion </a:t>
            </a:r>
            <a:br>
              <a:rPr lang="en-US" b="1" dirty="0">
                <a:solidFill>
                  <a:srgbClr val="002060"/>
                </a:solidFill>
              </a:rPr>
            </a:br>
            <a:br>
              <a:rPr lang="en-US" sz="3600" b="1" dirty="0">
                <a:solidFill>
                  <a:srgbClr val="002060"/>
                </a:solidFill>
              </a:rPr>
            </a:br>
            <a:r>
              <a:rPr lang="en-US" sz="3600" b="1" i="1" dirty="0">
                <a:solidFill>
                  <a:srgbClr val="002060"/>
                </a:solidFill>
              </a:rPr>
              <a:t>What gaps currently exist in social care provision in North West Coast where </a:t>
            </a:r>
            <a:r>
              <a:rPr lang="en-US" sz="3600" b="1" i="1" u="sng" dirty="0">
                <a:solidFill>
                  <a:srgbClr val="002060"/>
                </a:solidFill>
              </a:rPr>
              <a:t>training / mentoring / capacity building</a:t>
            </a:r>
            <a:r>
              <a:rPr lang="en-US" sz="3600" b="1" i="1" dirty="0">
                <a:solidFill>
                  <a:srgbClr val="002060"/>
                </a:solidFill>
              </a:rPr>
              <a:t> is most needed and could be targeted via Communities of Practice? </a:t>
            </a:r>
            <a:br>
              <a:rPr lang="en-US" sz="3600" b="1" i="1" dirty="0">
                <a:solidFill>
                  <a:srgbClr val="002060"/>
                </a:solidFill>
              </a:rPr>
            </a:br>
            <a:br>
              <a:rPr lang="en-US" sz="3600" b="1" dirty="0">
                <a:solidFill>
                  <a:srgbClr val="002060"/>
                </a:solidFill>
              </a:rPr>
            </a:br>
            <a:r>
              <a:rPr lang="en-US" sz="3600" b="1" dirty="0">
                <a:solidFill>
                  <a:srgbClr val="002060"/>
                </a:solidFill>
              </a:rPr>
              <a:t>Discuss on table then add individual comments </a:t>
            </a:r>
            <a:br>
              <a:rPr lang="en-US" sz="3600" b="1" dirty="0">
                <a:solidFill>
                  <a:srgbClr val="002060"/>
                </a:solidFill>
              </a:rPr>
            </a:br>
            <a:r>
              <a:rPr lang="en-US" sz="3600" b="1" dirty="0">
                <a:solidFill>
                  <a:srgbClr val="002060"/>
                </a:solidFill>
              </a:rPr>
              <a:t>/ ideas to the titled posters on the </a:t>
            </a:r>
            <a:br>
              <a:rPr lang="en-US" sz="3600" b="1" dirty="0">
                <a:solidFill>
                  <a:srgbClr val="002060"/>
                </a:solidFill>
              </a:rPr>
            </a:br>
            <a:r>
              <a:rPr lang="en-US" sz="3600" b="1" dirty="0">
                <a:solidFill>
                  <a:srgbClr val="002060"/>
                </a:solidFill>
              </a:rPr>
              <a:t>wall? Please return to tables. </a:t>
            </a:r>
            <a:br>
              <a:rPr lang="en-US" sz="3600" b="1" dirty="0">
                <a:solidFill>
                  <a:srgbClr val="002060"/>
                </a:solidFill>
              </a:rPr>
            </a:br>
            <a:br>
              <a:rPr lang="en-US" sz="3600" b="1" dirty="0">
                <a:solidFill>
                  <a:srgbClr val="002060"/>
                </a:solidFill>
              </a:rPr>
            </a:br>
            <a:br>
              <a:rPr lang="en-US" b="1" dirty="0">
                <a:solidFill>
                  <a:srgbClr val="002060"/>
                </a:solidFill>
              </a:rPr>
            </a:br>
            <a:endParaRPr lang="en-GB" b="1" dirty="0">
              <a:solidFill>
                <a:srgbClr val="002060"/>
              </a:solidFill>
            </a:endParaRPr>
          </a:p>
        </p:txBody>
      </p:sp>
      <p:pic>
        <p:nvPicPr>
          <p:cNvPr id="2" name="Picture 1">
            <a:extLst>
              <a:ext uri="{FF2B5EF4-FFF2-40B4-BE49-F238E27FC236}">
                <a16:creationId xmlns:a16="http://schemas.microsoft.com/office/drawing/2014/main" id="{205A6B6D-09AC-5313-9823-572ACFFED7F2}"/>
              </a:ext>
            </a:extLst>
          </p:cNvPr>
          <p:cNvPicPr>
            <a:picLocks noChangeAspect="1"/>
          </p:cNvPicPr>
          <p:nvPr/>
        </p:nvPicPr>
        <p:blipFill>
          <a:blip r:embed="rId3"/>
          <a:stretch>
            <a:fillRect/>
          </a:stretch>
        </p:blipFill>
        <p:spPr>
          <a:xfrm>
            <a:off x="9320639" y="4945640"/>
            <a:ext cx="2871361" cy="1912360"/>
          </a:xfrm>
          <a:prstGeom prst="rect">
            <a:avLst/>
          </a:prstGeom>
        </p:spPr>
      </p:pic>
    </p:spTree>
    <p:extLst>
      <p:ext uri="{BB962C8B-B14F-4D97-AF65-F5344CB8AC3E}">
        <p14:creationId xmlns:p14="http://schemas.microsoft.com/office/powerpoint/2010/main" val="378874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Title 4"/>
          <p:cNvSpPr>
            <a:spLocks noGrp="1"/>
          </p:cNvSpPr>
          <p:nvPr>
            <p:ph type="ctrTitle" idx="4294967295"/>
          </p:nvPr>
        </p:nvSpPr>
        <p:spPr>
          <a:xfrm>
            <a:off x="1836086" y="3575148"/>
            <a:ext cx="9283018" cy="2387600"/>
          </a:xfrm>
        </p:spPr>
        <p:txBody>
          <a:bodyPr>
            <a:normAutofit fontScale="90000"/>
          </a:bodyPr>
          <a:lstStyle/>
          <a:p>
            <a:br>
              <a:rPr lang="en-US" b="1" dirty="0">
                <a:solidFill>
                  <a:srgbClr val="002060"/>
                </a:solidFill>
              </a:rPr>
            </a:br>
            <a:br>
              <a:rPr lang="en-US" b="1" dirty="0">
                <a:solidFill>
                  <a:srgbClr val="002060"/>
                </a:solidFill>
              </a:rPr>
            </a:br>
            <a:r>
              <a:rPr lang="en-US" b="1" dirty="0">
                <a:solidFill>
                  <a:srgbClr val="002060"/>
                </a:solidFill>
              </a:rPr>
              <a:t>Getting involved with delivery</a:t>
            </a:r>
            <a:br>
              <a:rPr lang="en-US" b="1" dirty="0">
                <a:solidFill>
                  <a:srgbClr val="002060"/>
                </a:solidFill>
              </a:rPr>
            </a:br>
            <a:br>
              <a:rPr lang="en-US" b="1" dirty="0">
                <a:solidFill>
                  <a:srgbClr val="002060"/>
                </a:solidFill>
              </a:rPr>
            </a:br>
            <a:r>
              <a:rPr lang="en-US" sz="3600" b="1" dirty="0">
                <a:solidFill>
                  <a:srgbClr val="002060"/>
                </a:solidFill>
              </a:rPr>
              <a:t>- Round Table</a:t>
            </a:r>
            <a:br>
              <a:rPr lang="en-US" b="1" dirty="0">
                <a:solidFill>
                  <a:srgbClr val="002060"/>
                </a:solidFill>
              </a:rPr>
            </a:br>
            <a:br>
              <a:rPr lang="en-US" b="1" dirty="0">
                <a:solidFill>
                  <a:srgbClr val="002060"/>
                </a:solidFill>
              </a:rPr>
            </a:br>
            <a:r>
              <a:rPr lang="en-US" b="1" dirty="0">
                <a:solidFill>
                  <a:srgbClr val="002060"/>
                </a:solidFill>
              </a:rPr>
              <a:t>- </a:t>
            </a:r>
            <a:r>
              <a:rPr lang="en-US" sz="3600" b="1" dirty="0">
                <a:solidFill>
                  <a:srgbClr val="002060"/>
                </a:solidFill>
              </a:rPr>
              <a:t>Establishing social care research and implementation champions</a:t>
            </a:r>
            <a:br>
              <a:rPr lang="en-US" sz="3600" b="1" dirty="0">
                <a:solidFill>
                  <a:srgbClr val="002060"/>
                </a:solidFill>
              </a:rPr>
            </a:br>
            <a:br>
              <a:rPr lang="en-US" sz="3600" b="1" dirty="0">
                <a:solidFill>
                  <a:srgbClr val="002060"/>
                </a:solidFill>
              </a:rPr>
            </a:br>
            <a:r>
              <a:rPr lang="en-US" sz="3600" b="1" dirty="0">
                <a:solidFill>
                  <a:srgbClr val="002060"/>
                </a:solidFill>
              </a:rPr>
              <a:t>- Accessing national resources (from other ARCs) to help deliver and disseminate </a:t>
            </a:r>
            <a:br>
              <a:rPr lang="en-US" sz="3600" b="1" dirty="0">
                <a:solidFill>
                  <a:srgbClr val="002060"/>
                </a:solidFill>
              </a:rPr>
            </a:br>
            <a:r>
              <a:rPr lang="en-US" sz="3600" b="1" dirty="0">
                <a:solidFill>
                  <a:srgbClr val="002060"/>
                </a:solidFill>
              </a:rPr>
              <a:t> </a:t>
            </a:r>
            <a:br>
              <a:rPr lang="en-US" sz="3600" b="1" dirty="0">
                <a:solidFill>
                  <a:srgbClr val="002060"/>
                </a:solidFill>
              </a:rPr>
            </a:br>
            <a:br>
              <a:rPr lang="en-US" sz="3600" b="1" dirty="0">
                <a:solidFill>
                  <a:srgbClr val="002060"/>
                </a:solidFill>
              </a:rPr>
            </a:br>
            <a:br>
              <a:rPr lang="en-US" sz="2800" b="1" dirty="0">
                <a:solidFill>
                  <a:srgbClr val="002060"/>
                </a:solidFill>
              </a:rPr>
            </a:br>
            <a:br>
              <a:rPr lang="en-US" sz="3600" b="1" dirty="0">
                <a:solidFill>
                  <a:srgbClr val="002060"/>
                </a:solidFill>
              </a:rPr>
            </a:br>
            <a:br>
              <a:rPr lang="en-US" sz="3600" b="1" dirty="0">
                <a:solidFill>
                  <a:srgbClr val="002060"/>
                </a:solidFill>
              </a:rPr>
            </a:br>
            <a:br>
              <a:rPr lang="en-US" sz="3600" b="1" dirty="0">
                <a:solidFill>
                  <a:srgbClr val="002060"/>
                </a:solidFill>
              </a:rPr>
            </a:br>
            <a:br>
              <a:rPr lang="en-US" sz="3600" b="1" dirty="0">
                <a:solidFill>
                  <a:srgbClr val="002060"/>
                </a:solidFill>
              </a:rPr>
            </a:br>
            <a:br>
              <a:rPr lang="en-US" b="1" dirty="0">
                <a:solidFill>
                  <a:srgbClr val="002060"/>
                </a:solidFill>
              </a:rPr>
            </a:br>
            <a:endParaRPr lang="en-GB" b="1" dirty="0">
              <a:solidFill>
                <a:srgbClr val="002060"/>
              </a:solidFill>
            </a:endParaRPr>
          </a:p>
        </p:txBody>
      </p:sp>
    </p:spTree>
    <p:extLst>
      <p:ext uri="{BB962C8B-B14F-4D97-AF65-F5344CB8AC3E}">
        <p14:creationId xmlns:p14="http://schemas.microsoft.com/office/powerpoint/2010/main" val="4062806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Title 4"/>
          <p:cNvSpPr>
            <a:spLocks noGrp="1"/>
          </p:cNvSpPr>
          <p:nvPr>
            <p:ph type="ctrTitle" idx="4294967295"/>
          </p:nvPr>
        </p:nvSpPr>
        <p:spPr>
          <a:xfrm>
            <a:off x="1806231" y="1979168"/>
            <a:ext cx="9660345" cy="2387600"/>
          </a:xfrm>
        </p:spPr>
        <p:txBody>
          <a:bodyPr>
            <a:normAutofit fontScale="90000"/>
          </a:bodyPr>
          <a:lstStyle/>
          <a:p>
            <a:br>
              <a:rPr lang="en-US" b="1" dirty="0">
                <a:solidFill>
                  <a:srgbClr val="002060"/>
                </a:solidFill>
              </a:rPr>
            </a:br>
            <a:br>
              <a:rPr lang="en-US" b="1" dirty="0">
                <a:solidFill>
                  <a:srgbClr val="002060"/>
                </a:solidFill>
              </a:rPr>
            </a:br>
            <a:br>
              <a:rPr lang="en-US" b="1" dirty="0">
                <a:solidFill>
                  <a:srgbClr val="002060"/>
                </a:solidFill>
              </a:rPr>
            </a:br>
            <a:br>
              <a:rPr lang="en-US" b="1" dirty="0">
                <a:solidFill>
                  <a:srgbClr val="002060"/>
                </a:solidFill>
              </a:rPr>
            </a:br>
            <a:r>
              <a:rPr lang="en-US" sz="3100" b="1" i="1" dirty="0">
                <a:solidFill>
                  <a:srgbClr val="002060"/>
                </a:solidFill>
              </a:rPr>
              <a:t>How can we </a:t>
            </a:r>
            <a:r>
              <a:rPr lang="en-GB" sz="3100" b="1" i="1" dirty="0">
                <a:solidFill>
                  <a:srgbClr val="002060"/>
                </a:solidFill>
                <a:latin typeface="Arial" panose="020B0604020202020204" pitchFamily="34" charset="0"/>
              </a:rPr>
              <a:t>e</a:t>
            </a:r>
            <a:r>
              <a:rPr lang="en-GB" sz="3100" b="1" i="1" dirty="0">
                <a:solidFill>
                  <a:srgbClr val="002060"/>
                </a:solidFill>
                <a:effectLst/>
                <a:latin typeface="Arial" panose="020B0604020202020204" pitchFamily="34" charset="0"/>
                <a:ea typeface="Times New Roman" panose="02020603050405020304" pitchFamily="18" charset="0"/>
              </a:rPr>
              <a:t>stablish and support a community of practice for Social Care champions, within member organisations, for research and its implementation?</a:t>
            </a:r>
            <a:br>
              <a:rPr lang="en-GB" sz="3100" b="1" i="1" dirty="0">
                <a:solidFill>
                  <a:srgbClr val="002060"/>
                </a:solidFill>
                <a:effectLst/>
                <a:latin typeface="Arial" panose="020B0604020202020204" pitchFamily="34" charset="0"/>
                <a:ea typeface="Times New Roman" panose="02020603050405020304" pitchFamily="18" charset="0"/>
              </a:rPr>
            </a:br>
            <a:br>
              <a:rPr lang="en-GB" sz="3100" b="1" dirty="0">
                <a:solidFill>
                  <a:srgbClr val="002060"/>
                </a:solidFill>
                <a:effectLst/>
                <a:latin typeface="Arial" panose="020B0604020202020204" pitchFamily="34" charset="0"/>
                <a:ea typeface="Times New Roman" panose="02020603050405020304" pitchFamily="18" charset="0"/>
              </a:rPr>
            </a:br>
            <a:r>
              <a:rPr lang="en-GB" sz="2700" b="1" dirty="0">
                <a:solidFill>
                  <a:srgbClr val="002060"/>
                </a:solidFill>
                <a:effectLst/>
                <a:latin typeface="Arial" panose="020B0604020202020204" pitchFamily="34" charset="0"/>
                <a:ea typeface="Times New Roman" panose="02020603050405020304" pitchFamily="18" charset="0"/>
              </a:rPr>
              <a:t>Feedback to us on the blank sheet: </a:t>
            </a:r>
            <a:br>
              <a:rPr lang="en-GB" sz="2700" b="1" dirty="0">
                <a:solidFill>
                  <a:srgbClr val="002060"/>
                </a:solidFill>
                <a:effectLst/>
                <a:latin typeface="Arial" panose="020B0604020202020204" pitchFamily="34" charset="0"/>
                <a:ea typeface="Times New Roman" panose="02020603050405020304" pitchFamily="18" charset="0"/>
              </a:rPr>
            </a:br>
            <a:br>
              <a:rPr lang="en-GB" sz="2700" b="1" dirty="0">
                <a:solidFill>
                  <a:srgbClr val="002060"/>
                </a:solidFill>
                <a:effectLst/>
                <a:latin typeface="Arial" panose="020B0604020202020204" pitchFamily="34" charset="0"/>
                <a:ea typeface="Times New Roman" panose="02020603050405020304" pitchFamily="18" charset="0"/>
              </a:rPr>
            </a:br>
            <a:r>
              <a:rPr lang="en-GB" sz="2700" b="1" dirty="0">
                <a:solidFill>
                  <a:srgbClr val="002060"/>
                </a:solidFill>
                <a:effectLst/>
                <a:latin typeface="Arial" panose="020B0604020202020204" pitchFamily="34" charset="0"/>
                <a:ea typeface="Times New Roman" panose="02020603050405020304" pitchFamily="18" charset="0"/>
              </a:rPr>
              <a:t>- Name / organisation if </a:t>
            </a:r>
            <a:r>
              <a:rPr lang="en-GB" sz="2700" b="1" dirty="0">
                <a:solidFill>
                  <a:srgbClr val="002060"/>
                </a:solidFill>
                <a:latin typeface="Arial" panose="020B0604020202020204" pitchFamily="34" charset="0"/>
                <a:ea typeface="Times New Roman" panose="02020603050405020304" pitchFamily="18" charset="0"/>
              </a:rPr>
              <a:t>you w</a:t>
            </a:r>
            <a:r>
              <a:rPr lang="en-GB" sz="2700" b="1" dirty="0">
                <a:solidFill>
                  <a:srgbClr val="002060"/>
                </a:solidFill>
                <a:effectLst/>
                <a:latin typeface="Arial" panose="020B0604020202020204" pitchFamily="34" charset="0"/>
                <a:ea typeface="Times New Roman" panose="02020603050405020304" pitchFamily="18" charset="0"/>
              </a:rPr>
              <a:t>ould you like to be involved? </a:t>
            </a:r>
            <a:br>
              <a:rPr lang="en-GB" sz="2700" b="1" dirty="0">
                <a:solidFill>
                  <a:srgbClr val="002060"/>
                </a:solidFill>
                <a:effectLst/>
                <a:latin typeface="Arial" panose="020B0604020202020204" pitchFamily="34" charset="0"/>
                <a:ea typeface="Times New Roman" panose="02020603050405020304" pitchFamily="18" charset="0"/>
              </a:rPr>
            </a:br>
            <a:r>
              <a:rPr lang="en-GB" sz="2700" b="1" dirty="0">
                <a:solidFill>
                  <a:srgbClr val="002060"/>
                </a:solidFill>
                <a:effectLst/>
                <a:latin typeface="Arial" panose="020B0604020202020204" pitchFamily="34" charset="0"/>
                <a:ea typeface="Times New Roman" panose="02020603050405020304" pitchFamily="18" charset="0"/>
              </a:rPr>
              <a:t>- How can you help deliver and enhance value of this network? </a:t>
            </a:r>
            <a:br>
              <a:rPr lang="en-GB" sz="2700" b="1" dirty="0">
                <a:solidFill>
                  <a:srgbClr val="002060"/>
                </a:solidFill>
                <a:effectLst/>
                <a:latin typeface="Arial" panose="020B0604020202020204" pitchFamily="34" charset="0"/>
                <a:ea typeface="Times New Roman" panose="02020603050405020304" pitchFamily="18" charset="0"/>
              </a:rPr>
            </a:br>
            <a:r>
              <a:rPr lang="en-GB" sz="2700" b="1" dirty="0">
                <a:solidFill>
                  <a:srgbClr val="002060"/>
                </a:solidFill>
                <a:effectLst/>
                <a:latin typeface="Arial" panose="020B0604020202020204" pitchFamily="34" charset="0"/>
                <a:ea typeface="Times New Roman" panose="02020603050405020304" pitchFamily="18" charset="0"/>
              </a:rPr>
              <a:t>- Tell us your preferred engagement methods for delivery in your organisation.</a:t>
            </a:r>
            <a:br>
              <a:rPr lang="en-GB" sz="4400" dirty="0">
                <a:effectLst/>
                <a:latin typeface="Times New Roman" panose="02020603050405020304" pitchFamily="18" charset="0"/>
                <a:ea typeface="Times New Roman" panose="02020603050405020304" pitchFamily="18" charset="0"/>
              </a:rPr>
            </a:br>
            <a:endParaRPr lang="en-GB" b="1" dirty="0">
              <a:solidFill>
                <a:srgbClr val="002060"/>
              </a:solidFill>
            </a:endParaRPr>
          </a:p>
        </p:txBody>
      </p:sp>
      <p:sp>
        <p:nvSpPr>
          <p:cNvPr id="3" name="TextBox 2">
            <a:extLst>
              <a:ext uri="{FF2B5EF4-FFF2-40B4-BE49-F238E27FC236}">
                <a16:creationId xmlns:a16="http://schemas.microsoft.com/office/drawing/2014/main" id="{3F27AA83-0EF7-9575-A237-825A9D674C9E}"/>
              </a:ext>
            </a:extLst>
          </p:cNvPr>
          <p:cNvSpPr txBox="1"/>
          <p:nvPr/>
        </p:nvSpPr>
        <p:spPr>
          <a:xfrm>
            <a:off x="1806231" y="1090445"/>
            <a:ext cx="107418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2060"/>
                </a:solidFill>
                <a:effectLst/>
                <a:uLnTx/>
                <a:uFillTx/>
                <a:latin typeface="Arial"/>
                <a:cs typeface="Arial"/>
                <a:sym typeface="Arial"/>
              </a:rPr>
              <a:t>Table exercise / discussion</a:t>
            </a:r>
            <a:endParaRPr kumimoji="0" lang="en-GB"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88944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1"/>
          <p:cNvSpPr txBox="1">
            <a:spLocks noGrp="1"/>
          </p:cNvSpPr>
          <p:nvPr>
            <p:ph type="ctrTitle"/>
          </p:nvPr>
        </p:nvSpPr>
        <p:spPr>
          <a:xfrm>
            <a:off x="1187484" y="3781306"/>
            <a:ext cx="10018200" cy="952800"/>
          </a:xfrm>
          <a:prstGeom prst="rect">
            <a:avLst/>
          </a:prstGeom>
          <a:noFill/>
          <a:ln>
            <a:noFill/>
          </a:ln>
        </p:spPr>
        <p:txBody>
          <a:bodyPr spcFirstLastPara="1" wrap="square" lIns="91425" tIns="45700" rIns="91425" bIns="45700" anchor="b" anchorCtr="0">
            <a:noAutofit/>
          </a:bodyPr>
          <a:lstStyle/>
          <a:p>
            <a:r>
              <a:rPr lang="en-GB" sz="5400" b="1" dirty="0">
                <a:effectLst/>
                <a:latin typeface="Arial" panose="020B0604020202020204" pitchFamily="34" charset="0"/>
                <a:ea typeface="Arial" panose="020B0604020202020204" pitchFamily="34" charset="0"/>
              </a:rPr>
              <a:t>Social Care Research Capacity Building</a:t>
            </a:r>
            <a:br>
              <a:rPr lang="en-GB" sz="5400" dirty="0">
                <a:effectLst/>
                <a:latin typeface="Arial" panose="020B0604020202020204" pitchFamily="34" charset="0"/>
                <a:ea typeface="Arial" panose="020B0604020202020204" pitchFamily="34" charset="0"/>
              </a:rPr>
            </a:br>
            <a:endParaRPr sz="5400" b="1" dirty="0">
              <a:latin typeface="+mn-lt"/>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7" name="TextBox 6">
            <a:extLst>
              <a:ext uri="{FF2B5EF4-FFF2-40B4-BE49-F238E27FC236}">
                <a16:creationId xmlns:a16="http://schemas.microsoft.com/office/drawing/2014/main" id="{E8865E38-4B9A-1F33-72DD-E051CFCB3F55}"/>
              </a:ext>
            </a:extLst>
          </p:cNvPr>
          <p:cNvSpPr txBox="1"/>
          <p:nvPr/>
        </p:nvSpPr>
        <p:spPr>
          <a:xfrm>
            <a:off x="395478" y="1208568"/>
            <a:ext cx="9434322"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1" u="none" strike="noStrike" kern="0" cap="none" spc="0" normalizeH="0" baseline="0" noProof="0" dirty="0">
                <a:ln>
                  <a:noFill/>
                </a:ln>
                <a:solidFill>
                  <a:srgbClr val="002060"/>
                </a:solidFill>
                <a:effectLst/>
                <a:uLnTx/>
                <a:uFillTx/>
                <a:latin typeface="Arial"/>
                <a:cs typeface="Arial"/>
                <a:sym typeface="Arial"/>
              </a:rPr>
              <a:t>Knowledge Mobilisation Internships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0" b="1"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Arial"/>
                <a:cs typeface="Arial"/>
                <a:sym typeface="Arial"/>
              </a:rPr>
              <a:t>Dr Kathryn </a:t>
            </a:r>
            <a:r>
              <a:rPr kumimoji="0" lang="en-GB" sz="3200" b="0" i="0" u="none" strike="noStrike" kern="0" cap="none" spc="0" normalizeH="0" baseline="0" noProof="0" dirty="0" err="1">
                <a:ln>
                  <a:noFill/>
                </a:ln>
                <a:solidFill>
                  <a:srgbClr val="002060"/>
                </a:solidFill>
                <a:effectLst/>
                <a:uLnTx/>
                <a:uFillTx/>
                <a:latin typeface="Arial"/>
                <a:cs typeface="Arial"/>
                <a:sym typeface="Arial"/>
              </a:rPr>
              <a:t>Berzins</a:t>
            </a:r>
            <a:r>
              <a:rPr kumimoji="0" lang="en-GB" sz="3200" b="0" i="0" u="none" strike="noStrike" kern="0" cap="none" spc="0" normalizeH="0" baseline="0" noProof="0" dirty="0">
                <a:ln>
                  <a:noFill/>
                </a:ln>
                <a:solidFill>
                  <a:srgbClr val="00206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Arial"/>
                <a:cs typeface="Arial"/>
                <a:sym typeface="Arial"/>
              </a:rPr>
              <a:t>Senior Research Fellow, </a:t>
            </a:r>
            <a:r>
              <a:rPr kumimoji="0" lang="en-GB" sz="3200" b="0" i="0" u="none" strike="noStrike" kern="0" cap="none" spc="0" normalizeH="0" baseline="0" noProof="0" dirty="0" err="1">
                <a:ln>
                  <a:noFill/>
                </a:ln>
                <a:solidFill>
                  <a:srgbClr val="002060"/>
                </a:solidFill>
                <a:effectLst/>
                <a:uLnTx/>
                <a:uFillTx/>
                <a:latin typeface="Arial"/>
                <a:cs typeface="Arial"/>
                <a:sym typeface="Arial"/>
              </a:rPr>
              <a:t>IMPaCT</a:t>
            </a:r>
            <a:r>
              <a:rPr kumimoji="0" lang="en-GB" sz="3200" b="0" i="0" u="none" strike="noStrike" kern="0" cap="none" spc="0" normalizeH="0" baseline="0" noProof="0" dirty="0">
                <a:ln>
                  <a:noFill/>
                </a:ln>
                <a:solidFill>
                  <a:srgbClr val="002060"/>
                </a:solidFill>
                <a:effectLst/>
                <a:uLnTx/>
                <a:uFillTx/>
                <a:latin typeface="Arial"/>
                <a:cs typeface="Arial"/>
                <a:sym typeface="Arial"/>
              </a:rPr>
              <a:t> / University of Central Lancashire</a:t>
            </a:r>
          </a:p>
        </p:txBody>
      </p:sp>
      <p:pic>
        <p:nvPicPr>
          <p:cNvPr id="8" name="Picture 7">
            <a:extLst>
              <a:ext uri="{FF2B5EF4-FFF2-40B4-BE49-F238E27FC236}">
                <a16:creationId xmlns:a16="http://schemas.microsoft.com/office/drawing/2014/main" id="{847CB117-A91F-0F02-9401-10492B3F1AA7}"/>
              </a:ext>
            </a:extLst>
          </p:cNvPr>
          <p:cNvPicPr>
            <a:picLocks noChangeAspect="1"/>
          </p:cNvPicPr>
          <p:nvPr/>
        </p:nvPicPr>
        <p:blipFill rotWithShape="1">
          <a:blip r:embed="rId3"/>
          <a:srcRect t="20250"/>
          <a:stretch/>
        </p:blipFill>
        <p:spPr>
          <a:xfrm>
            <a:off x="9829800" y="1102733"/>
            <a:ext cx="1966722" cy="2326267"/>
          </a:xfrm>
          <a:prstGeom prst="rect">
            <a:avLst/>
          </a:prstGeom>
        </p:spPr>
      </p:pic>
    </p:spTree>
    <p:extLst>
      <p:ext uri="{BB962C8B-B14F-4D97-AF65-F5344CB8AC3E}">
        <p14:creationId xmlns:p14="http://schemas.microsoft.com/office/powerpoint/2010/main" val="1741819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AAF3594-E1FF-8357-6F1E-6A4A92BFFD49}"/>
              </a:ext>
            </a:extLst>
          </p:cNvPr>
          <p:cNvSpPr txBox="1">
            <a:spLocks/>
          </p:cNvSpPr>
          <p:nvPr/>
        </p:nvSpPr>
        <p:spPr>
          <a:xfrm>
            <a:off x="2483507" y="3948191"/>
            <a:ext cx="9843247" cy="42564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67" b="1" i="0" u="none" strike="noStrike" kern="0" cap="none" spc="0" normalizeH="0" baseline="0" noProof="0" dirty="0">
                <a:ln>
                  <a:noFill/>
                </a:ln>
                <a:solidFill>
                  <a:srgbClr val="002060"/>
                </a:solidFill>
                <a:effectLst/>
                <a:uLnTx/>
                <a:uFillTx/>
                <a:latin typeface="Arial"/>
                <a:cs typeface="Arial"/>
                <a:sym typeface="Arial"/>
              </a:rPr>
              <a:t>Research internships:</a:t>
            </a:r>
            <a:br>
              <a:rPr kumimoji="0" lang="en-GB" sz="8000" b="0" i="0" u="none" strike="noStrike" kern="0" cap="none" spc="0" normalizeH="0" baseline="0" noProof="0" dirty="0">
                <a:ln>
                  <a:noFill/>
                </a:ln>
                <a:solidFill>
                  <a:srgbClr val="002060"/>
                </a:solidFill>
                <a:effectLst/>
                <a:uLnTx/>
                <a:uFillTx/>
                <a:latin typeface="Arial"/>
                <a:cs typeface="Arial"/>
                <a:sym typeface="Arial"/>
              </a:rPr>
            </a:br>
            <a:r>
              <a:rPr kumimoji="0" lang="en-GB" sz="2400" b="0" i="0" u="none" strike="noStrike" kern="0" cap="none" spc="0" normalizeH="0" baseline="0" noProof="0" dirty="0">
                <a:ln>
                  <a:noFill/>
                </a:ln>
                <a:solidFill>
                  <a:srgbClr val="002060"/>
                </a:solidFill>
                <a:effectLst/>
                <a:uLnTx/>
                <a:uFillTx/>
                <a:latin typeface="Arial"/>
                <a:cs typeface="Arial"/>
                <a:sym typeface="Arial"/>
              </a:rPr>
              <a:t>Scheme to support increasing research capacity in the health and social care workforce.</a:t>
            </a:r>
            <a:br>
              <a:rPr kumimoji="0" lang="en-GB" sz="2400" b="0" i="0" u="none" strike="noStrike" kern="0" cap="none" spc="0" normalizeH="0" baseline="0" noProof="0" dirty="0">
                <a:ln>
                  <a:noFill/>
                </a:ln>
                <a:solidFill>
                  <a:srgbClr val="002060"/>
                </a:solidFill>
                <a:effectLst/>
                <a:uLnTx/>
                <a:uFillTx/>
                <a:latin typeface="Arial"/>
                <a:cs typeface="Arial"/>
                <a:sym typeface="Arial"/>
              </a:rPr>
            </a:br>
            <a:br>
              <a:rPr kumimoji="0" lang="en-GB" sz="2400" b="0" i="0" u="none" strike="noStrike" kern="0" cap="none" spc="0" normalizeH="0" baseline="0" noProof="0" dirty="0">
                <a:ln>
                  <a:noFill/>
                </a:ln>
                <a:solidFill>
                  <a:srgbClr val="002060"/>
                </a:solidFill>
                <a:effectLst/>
                <a:uLnTx/>
                <a:uFillTx/>
                <a:latin typeface="Arial"/>
                <a:cs typeface="Arial"/>
                <a:sym typeface="Arial"/>
              </a:rPr>
            </a:br>
            <a:r>
              <a:rPr kumimoji="0" lang="en-GB" sz="2400" b="0" i="0" u="none" strike="noStrike" kern="0" cap="none" spc="0" normalizeH="0" baseline="0" noProof="0" dirty="0">
                <a:ln>
                  <a:noFill/>
                </a:ln>
                <a:solidFill>
                  <a:srgbClr val="002060"/>
                </a:solidFill>
                <a:effectLst/>
                <a:uLnTx/>
                <a:uFillTx/>
                <a:latin typeface="Arial"/>
                <a:cs typeface="Arial"/>
                <a:sym typeface="Arial"/>
              </a:rPr>
              <a:t>(Not open to university staff.)</a:t>
            </a:r>
            <a:endParaRPr kumimoji="0" lang="en-GB" sz="2400" b="0" i="0" u="none" strike="noStrike" kern="0" cap="none" spc="0" normalizeH="0" baseline="0" noProof="0" dirty="0">
              <a:ln>
                <a:noFill/>
              </a:ln>
              <a:solidFill>
                <a:srgbClr val="193E72"/>
              </a:solidFill>
              <a:effectLst/>
              <a:uLnTx/>
              <a:uFillTx/>
              <a:latin typeface="Arial"/>
              <a:cs typeface="Arial"/>
              <a:sym typeface="Arial"/>
            </a:endParaRPr>
          </a:p>
        </p:txBody>
      </p:sp>
      <p:sp>
        <p:nvSpPr>
          <p:cNvPr id="3" name="Title 1">
            <a:extLst>
              <a:ext uri="{FF2B5EF4-FFF2-40B4-BE49-F238E27FC236}">
                <a16:creationId xmlns:a16="http://schemas.microsoft.com/office/drawing/2014/main" id="{C51C3C09-8921-AA7C-509B-7EFBFF06D004}"/>
              </a:ext>
            </a:extLst>
          </p:cNvPr>
          <p:cNvSpPr>
            <a:spLocks noGrp="1"/>
          </p:cNvSpPr>
          <p:nvPr>
            <p:ph type="title"/>
          </p:nvPr>
        </p:nvSpPr>
        <p:spPr>
          <a:xfrm>
            <a:off x="2483507" y="2783440"/>
            <a:ext cx="10515600" cy="86546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br>
              <a:rPr lang="en-GB" sz="3200" b="1" dirty="0">
                <a:solidFill>
                  <a:srgbClr val="193E72"/>
                </a:solidFill>
              </a:rPr>
            </a:br>
            <a:br>
              <a:rPr lang="en-GB" sz="3200" b="1" dirty="0">
                <a:solidFill>
                  <a:srgbClr val="193E72"/>
                </a:solidFill>
              </a:rPr>
            </a:br>
            <a:br>
              <a:rPr lang="en-GB" sz="3200" b="1" dirty="0">
                <a:solidFill>
                  <a:srgbClr val="193E72"/>
                </a:solidFill>
              </a:rPr>
            </a:br>
            <a:br>
              <a:rPr lang="en-GB" sz="3200" b="1" dirty="0">
                <a:solidFill>
                  <a:srgbClr val="193E72"/>
                </a:solidFill>
              </a:rPr>
            </a:br>
            <a:r>
              <a:rPr lang="en-GB" sz="3200" b="1" dirty="0">
                <a:solidFill>
                  <a:srgbClr val="002060"/>
                </a:solidFill>
              </a:rPr>
              <a:t>Research capacity building - Putting this into practice</a:t>
            </a:r>
          </a:p>
        </p:txBody>
      </p:sp>
      <p:pic>
        <p:nvPicPr>
          <p:cNvPr id="4" name="Picture 3" descr="Text&#10;&#10;Description automatically generated with medium confidence">
            <a:extLst>
              <a:ext uri="{FF2B5EF4-FFF2-40B4-BE49-F238E27FC236}">
                <a16:creationId xmlns:a16="http://schemas.microsoft.com/office/drawing/2014/main" id="{B064FA1E-24A9-37CB-35D1-22A631356EEF}"/>
              </a:ext>
            </a:extLst>
          </p:cNvPr>
          <p:cNvPicPr>
            <a:picLocks noChangeAspect="1"/>
          </p:cNvPicPr>
          <p:nvPr/>
        </p:nvPicPr>
        <p:blipFill>
          <a:blip r:embed="rId3"/>
          <a:stretch>
            <a:fillRect/>
          </a:stretch>
        </p:blipFill>
        <p:spPr>
          <a:xfrm>
            <a:off x="8593376" y="6360189"/>
            <a:ext cx="3598624" cy="497811"/>
          </a:xfrm>
          <a:prstGeom prst="rect">
            <a:avLst/>
          </a:prstGeom>
        </p:spPr>
      </p:pic>
      <p:sp>
        <p:nvSpPr>
          <p:cNvPr id="5" name="TextBox 4">
            <a:extLst>
              <a:ext uri="{FF2B5EF4-FFF2-40B4-BE49-F238E27FC236}">
                <a16:creationId xmlns:a16="http://schemas.microsoft.com/office/drawing/2014/main" id="{F2C64168-3BD3-DCC8-D213-05580406C678}"/>
              </a:ext>
            </a:extLst>
          </p:cNvPr>
          <p:cNvSpPr txBox="1"/>
          <p:nvPr/>
        </p:nvSpPr>
        <p:spPr>
          <a:xfrm>
            <a:off x="550204" y="1094153"/>
            <a:ext cx="92784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ARC NWC - Implementation and Capacity Building Team (IMPaCT)</a:t>
            </a:r>
            <a:endParaRPr kumimoji="0" lang="en-GB" sz="1867"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4195033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C6E3FD-6438-742B-FCF4-AAF2B76A4F28}"/>
              </a:ext>
            </a:extLst>
          </p:cNvPr>
          <p:cNvSpPr>
            <a:spLocks noGrp="1"/>
          </p:cNvSpPr>
          <p:nvPr>
            <p:ph type="title"/>
          </p:nvPr>
        </p:nvSpPr>
        <p:spPr>
          <a:xfrm>
            <a:off x="413657" y="1602557"/>
            <a:ext cx="10515600" cy="51573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GB" sz="3200" b="1">
                <a:solidFill>
                  <a:srgbClr val="002060"/>
                </a:solidFill>
              </a:rPr>
              <a:t>Eligibility</a:t>
            </a:r>
          </a:p>
        </p:txBody>
      </p:sp>
      <p:sp>
        <p:nvSpPr>
          <p:cNvPr id="5" name="Content Placeholder 2">
            <a:extLst>
              <a:ext uri="{FF2B5EF4-FFF2-40B4-BE49-F238E27FC236}">
                <a16:creationId xmlns:a16="http://schemas.microsoft.com/office/drawing/2014/main" id="{007172A4-8D05-D086-44B4-A3F06B4AB65E}"/>
              </a:ext>
            </a:extLst>
          </p:cNvPr>
          <p:cNvSpPr txBox="1">
            <a:spLocks/>
          </p:cNvSpPr>
          <p:nvPr/>
        </p:nvSpPr>
        <p:spPr>
          <a:xfrm>
            <a:off x="1811831" y="2632504"/>
            <a:ext cx="10515600" cy="42564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93E72"/>
                </a:solidFill>
                <a:effectLst/>
                <a:uLnTx/>
                <a:uFillTx/>
                <a:latin typeface="Arial"/>
                <a:cs typeface="Arial"/>
                <a:sym typeface="Arial"/>
              </a:rPr>
              <a:t>Any staff member from an ARC NWC member organisation – any grade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93E72"/>
                </a:solidFill>
                <a:effectLst/>
                <a:uLnTx/>
                <a:uFillTx/>
                <a:latin typeface="Arial"/>
                <a:cs typeface="Arial"/>
                <a:sym typeface="Arial"/>
              </a:rPr>
              <a:t>Do </a:t>
            </a:r>
            <a:r>
              <a:rPr kumimoji="0" lang="en-GB" sz="2400" b="1" i="0" u="none" strike="noStrike" kern="0" cap="none" spc="0" normalizeH="0" baseline="0" noProof="0">
                <a:ln>
                  <a:noFill/>
                </a:ln>
                <a:solidFill>
                  <a:srgbClr val="193E72"/>
                </a:solidFill>
                <a:effectLst/>
                <a:uLnTx/>
                <a:uFillTx/>
                <a:latin typeface="Arial"/>
                <a:cs typeface="Arial"/>
                <a:sym typeface="Arial"/>
              </a:rPr>
              <a:t>not </a:t>
            </a:r>
            <a:r>
              <a:rPr kumimoji="0" lang="en-GB" sz="2400" b="0" i="0" u="none" strike="noStrike" kern="0" cap="none" spc="0" normalizeH="0" baseline="0" noProof="0">
                <a:ln>
                  <a:noFill/>
                </a:ln>
                <a:solidFill>
                  <a:srgbClr val="193E72"/>
                </a:solidFill>
                <a:effectLst/>
                <a:uLnTx/>
                <a:uFillTx/>
                <a:latin typeface="Arial"/>
                <a:cs typeface="Arial"/>
                <a:sym typeface="Arial"/>
              </a:rPr>
              <a:t>need</a:t>
            </a:r>
            <a:r>
              <a:rPr kumimoji="0" lang="en-GB" sz="2400" b="1" i="0" u="none" strike="noStrike" kern="0" cap="none" spc="0" normalizeH="0" baseline="0" noProof="0">
                <a:ln>
                  <a:noFill/>
                </a:ln>
                <a:solidFill>
                  <a:srgbClr val="193E72"/>
                </a:solidFill>
                <a:effectLst/>
                <a:uLnTx/>
                <a:uFillTx/>
                <a:latin typeface="Arial"/>
                <a:cs typeface="Arial"/>
                <a:sym typeface="Arial"/>
              </a:rPr>
              <a:t> </a:t>
            </a:r>
            <a:r>
              <a:rPr kumimoji="0" lang="en-GB" sz="2400" b="0" i="0" u="none" strike="noStrike" kern="0" cap="none" spc="0" normalizeH="0" baseline="0" noProof="0">
                <a:ln>
                  <a:noFill/>
                </a:ln>
                <a:solidFill>
                  <a:srgbClr val="193E72"/>
                </a:solidFill>
                <a:effectLst/>
                <a:uLnTx/>
                <a:uFillTx/>
                <a:latin typeface="Arial"/>
                <a:cs typeface="Arial"/>
                <a:sym typeface="Arial"/>
              </a:rPr>
              <a:t>previous research training or experience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93E72"/>
                </a:solidFill>
                <a:effectLst/>
                <a:uLnTx/>
                <a:uFillTx/>
                <a:latin typeface="Arial"/>
                <a:cs typeface="Arial"/>
                <a:sym typeface="Arial"/>
              </a:rPr>
              <a:t>Require management support to be released one day a week for 12 months (including to attend university training sessions)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193E72"/>
                </a:solidFill>
                <a:effectLst/>
                <a:uLnTx/>
                <a:uFillTx/>
                <a:latin typeface="Arial"/>
                <a:cs typeface="Arial"/>
                <a:sym typeface="Arial"/>
              </a:rPr>
              <a:t>Application process: </a:t>
            </a:r>
            <a:r>
              <a:rPr kumimoji="0" lang="en-GB" sz="2400" b="0" i="0" u="none" strike="noStrike" kern="0" cap="none" spc="0" normalizeH="0" baseline="0" noProof="0">
                <a:ln>
                  <a:noFill/>
                </a:ln>
                <a:solidFill>
                  <a:srgbClr val="193E72"/>
                </a:solidFill>
                <a:effectLst/>
                <a:uLnTx/>
                <a:uFillTx/>
                <a:latin typeface="Arial"/>
                <a:cs typeface="Arial"/>
                <a:sym typeface="Arial"/>
              </a:rPr>
              <a:t>form, then interview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193E72"/>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93E72"/>
                </a:solidFill>
                <a:effectLst/>
                <a:uLnTx/>
                <a:uFillTx/>
                <a:latin typeface="Arial"/>
                <a:cs typeface="Arial"/>
                <a:sym typeface="Arial"/>
              </a:rPr>
              <a:t>£6k backfill to the home organisation</a:t>
            </a:r>
          </a:p>
        </p:txBody>
      </p:sp>
      <p:pic>
        <p:nvPicPr>
          <p:cNvPr id="2" name="Picture 1" descr="Text&#10;&#10;Description automatically generated with medium confidence">
            <a:extLst>
              <a:ext uri="{FF2B5EF4-FFF2-40B4-BE49-F238E27FC236}">
                <a16:creationId xmlns:a16="http://schemas.microsoft.com/office/drawing/2014/main" id="{F85CBC0F-5835-D681-EDBB-74109701871D}"/>
              </a:ext>
            </a:extLst>
          </p:cNvPr>
          <p:cNvPicPr>
            <a:picLocks noChangeAspect="1"/>
          </p:cNvPicPr>
          <p:nvPr/>
        </p:nvPicPr>
        <p:blipFill>
          <a:blip r:embed="rId3"/>
          <a:stretch>
            <a:fillRect/>
          </a:stretch>
        </p:blipFill>
        <p:spPr>
          <a:xfrm>
            <a:off x="8593376" y="6360189"/>
            <a:ext cx="3598624" cy="497811"/>
          </a:xfrm>
          <a:prstGeom prst="rect">
            <a:avLst/>
          </a:prstGeom>
        </p:spPr>
      </p:pic>
    </p:spTree>
    <p:extLst>
      <p:ext uri="{BB962C8B-B14F-4D97-AF65-F5344CB8AC3E}">
        <p14:creationId xmlns:p14="http://schemas.microsoft.com/office/powerpoint/2010/main" val="56207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F242-5039-8F22-108B-BBADC75774E3}"/>
              </a:ext>
            </a:extLst>
          </p:cNvPr>
          <p:cNvSpPr>
            <a:spLocks noGrp="1"/>
          </p:cNvSpPr>
          <p:nvPr>
            <p:ph type="title"/>
          </p:nvPr>
        </p:nvSpPr>
        <p:spPr>
          <a:xfrm>
            <a:off x="1946132" y="2117259"/>
            <a:ext cx="9403080" cy="113347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GB" sz="3200" b="1" dirty="0">
                <a:solidFill>
                  <a:srgbClr val="002060"/>
                </a:solidFill>
              </a:rPr>
              <a:t>All interns receive:</a:t>
            </a:r>
            <a:br>
              <a:rPr lang="en-GB" sz="3200" b="1" dirty="0">
                <a:solidFill>
                  <a:srgbClr val="002060"/>
                </a:solidFill>
              </a:rPr>
            </a:br>
            <a:r>
              <a:rPr lang="en-GB" sz="3200" b="1" dirty="0">
                <a:solidFill>
                  <a:srgbClr val="002060"/>
                </a:solidFill>
              </a:rPr>
              <a:t> </a:t>
            </a:r>
            <a:br>
              <a:rPr lang="en-GB" sz="3200" b="1" dirty="0">
                <a:solidFill>
                  <a:srgbClr val="002060"/>
                </a:solidFill>
              </a:rPr>
            </a:br>
            <a:r>
              <a:rPr lang="en-GB" sz="2400" dirty="0">
                <a:solidFill>
                  <a:srgbClr val="002060"/>
                </a:solidFill>
              </a:rPr>
              <a:t>Academic supervision, </a:t>
            </a:r>
            <a:br>
              <a:rPr lang="en-GB" sz="2400" dirty="0">
                <a:solidFill>
                  <a:srgbClr val="002060"/>
                </a:solidFill>
              </a:rPr>
            </a:br>
            <a:r>
              <a:rPr lang="en-GB" sz="2400" dirty="0">
                <a:solidFill>
                  <a:srgbClr val="002060"/>
                </a:solidFill>
              </a:rPr>
              <a:t>Peer support within their cohort</a:t>
            </a:r>
            <a:br>
              <a:rPr lang="en-GB" sz="2400" dirty="0">
                <a:solidFill>
                  <a:srgbClr val="002060"/>
                </a:solidFill>
              </a:rPr>
            </a:br>
            <a:r>
              <a:rPr lang="en-GB" sz="2400" dirty="0">
                <a:solidFill>
                  <a:srgbClr val="002060"/>
                </a:solidFill>
              </a:rPr>
              <a:t>Research Methods or Implementation Science training</a:t>
            </a:r>
            <a:endParaRPr lang="en-GB" dirty="0">
              <a:solidFill>
                <a:srgbClr val="002060"/>
              </a:solidFill>
            </a:endParaRPr>
          </a:p>
        </p:txBody>
      </p:sp>
      <p:pic>
        <p:nvPicPr>
          <p:cNvPr id="3" name="Picture 2" descr="Text&#10;&#10;Description automatically generated with medium confidence">
            <a:extLst>
              <a:ext uri="{FF2B5EF4-FFF2-40B4-BE49-F238E27FC236}">
                <a16:creationId xmlns:a16="http://schemas.microsoft.com/office/drawing/2014/main" id="{0129029D-40A9-CF1A-E8B1-131B454D48BB}"/>
              </a:ext>
            </a:extLst>
          </p:cNvPr>
          <p:cNvPicPr>
            <a:picLocks noChangeAspect="1"/>
          </p:cNvPicPr>
          <p:nvPr/>
        </p:nvPicPr>
        <p:blipFill>
          <a:blip r:embed="rId2"/>
          <a:stretch>
            <a:fillRect/>
          </a:stretch>
        </p:blipFill>
        <p:spPr>
          <a:xfrm>
            <a:off x="8593376" y="6339965"/>
            <a:ext cx="3598624" cy="497811"/>
          </a:xfrm>
          <a:prstGeom prst="rect">
            <a:avLst/>
          </a:prstGeom>
        </p:spPr>
      </p:pic>
      <p:sp>
        <p:nvSpPr>
          <p:cNvPr id="4" name="Content Placeholder 2">
            <a:extLst>
              <a:ext uri="{FF2B5EF4-FFF2-40B4-BE49-F238E27FC236}">
                <a16:creationId xmlns:a16="http://schemas.microsoft.com/office/drawing/2014/main" id="{27F519E6-8BC6-11B5-DE59-A187F1C972A3}"/>
              </a:ext>
            </a:extLst>
          </p:cNvPr>
          <p:cNvSpPr txBox="1">
            <a:spLocks/>
          </p:cNvSpPr>
          <p:nvPr/>
        </p:nvSpPr>
        <p:spPr>
          <a:xfrm>
            <a:off x="1883610" y="3250736"/>
            <a:ext cx="11478820" cy="2463875"/>
          </a:xfrm>
          <a:prstGeom prst="rect">
            <a:avLst/>
          </a:prstGeom>
          <a:solidFill>
            <a:srgbClr val="FBDFDC"/>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193E72"/>
                </a:solidFill>
                <a:effectLst/>
                <a:uLnTx/>
                <a:uFillTx/>
                <a:latin typeface="Arial"/>
                <a:cs typeface="Arial"/>
                <a:sym typeface="Arial"/>
              </a:rPr>
              <a:t>Further benefits: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193E72"/>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93E72"/>
                </a:solidFill>
                <a:effectLst/>
                <a:uLnTx/>
                <a:uFillTx/>
                <a:latin typeface="Arial"/>
                <a:cs typeface="Arial"/>
                <a:sym typeface="Arial"/>
              </a:rPr>
              <a:t>Personal development: Research and implementation experience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93E72"/>
                </a:solidFill>
                <a:effectLst/>
                <a:uLnTx/>
                <a:uFillTx/>
                <a:latin typeface="Arial"/>
                <a:cs typeface="Arial"/>
                <a:sym typeface="Arial"/>
              </a:rPr>
              <a:t>Increases research capacity of the organisation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93E72"/>
                </a:solidFill>
                <a:effectLst/>
                <a:uLnTx/>
                <a:uFillTx/>
                <a:latin typeface="Arial"/>
                <a:cs typeface="Arial"/>
                <a:sym typeface="Arial"/>
              </a:rPr>
              <a:t>Service potentially benefits from research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93E72"/>
                </a:solidFill>
                <a:effectLst/>
                <a:uLnTx/>
                <a:uFillTx/>
                <a:latin typeface="Arial"/>
                <a:cs typeface="Arial"/>
                <a:sym typeface="Arial"/>
              </a:rPr>
              <a:t>Service users benefit from improved quality of care</a:t>
            </a:r>
          </a:p>
        </p:txBody>
      </p:sp>
    </p:spTree>
    <p:extLst>
      <p:ext uri="{BB962C8B-B14F-4D97-AF65-F5344CB8AC3E}">
        <p14:creationId xmlns:p14="http://schemas.microsoft.com/office/powerpoint/2010/main" val="2998201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E05B9C-CBC1-F2DC-5BD3-F4D3709A06FD}"/>
              </a:ext>
            </a:extLst>
          </p:cNvPr>
          <p:cNvSpPr/>
          <p:nvPr/>
        </p:nvSpPr>
        <p:spPr>
          <a:xfrm>
            <a:off x="9869865" y="1018095"/>
            <a:ext cx="2033665" cy="1923068"/>
          </a:xfrm>
          <a:prstGeom prst="rect">
            <a:avLst/>
          </a:prstGeom>
          <a:solidFill>
            <a:srgbClr val="FB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1" b="0" i="0" u="none" strike="noStrike" kern="0" cap="none" spc="0" normalizeH="0" baseline="0" noProof="0">
              <a:ln>
                <a:noFill/>
              </a:ln>
              <a:solidFill>
                <a:srgbClr val="000000"/>
              </a:solidFill>
              <a:effectLst/>
              <a:uLnTx/>
              <a:uFillTx/>
              <a:latin typeface="Arial"/>
              <a:cs typeface="Arial"/>
              <a:sym typeface="Arial"/>
            </a:endParaRPr>
          </a:p>
        </p:txBody>
      </p:sp>
      <p:sp>
        <p:nvSpPr>
          <p:cNvPr id="4" name="Title 7">
            <a:extLst>
              <a:ext uri="{FF2B5EF4-FFF2-40B4-BE49-F238E27FC236}">
                <a16:creationId xmlns:a16="http://schemas.microsoft.com/office/drawing/2014/main" id="{5C51B2B0-D38D-0604-5E70-806EDD3884ED}"/>
              </a:ext>
            </a:extLst>
          </p:cNvPr>
          <p:cNvSpPr txBox="1">
            <a:spLocks/>
          </p:cNvSpPr>
          <p:nvPr/>
        </p:nvSpPr>
        <p:spPr>
          <a:xfrm>
            <a:off x="288472" y="1141767"/>
            <a:ext cx="10927061" cy="749655"/>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Arial"/>
                <a:cs typeface="Arial"/>
                <a:sym typeface="Arial"/>
              </a:rPr>
              <a:t>ARC NWC - Internship types</a:t>
            </a:r>
          </a:p>
        </p:txBody>
      </p:sp>
      <p:sp>
        <p:nvSpPr>
          <p:cNvPr id="7" name="Rectangle 6">
            <a:extLst>
              <a:ext uri="{FF2B5EF4-FFF2-40B4-BE49-F238E27FC236}">
                <a16:creationId xmlns:a16="http://schemas.microsoft.com/office/drawing/2014/main" id="{02253D20-B400-8CB2-C0F8-8B6C5C321986}"/>
              </a:ext>
            </a:extLst>
          </p:cNvPr>
          <p:cNvSpPr/>
          <p:nvPr/>
        </p:nvSpPr>
        <p:spPr>
          <a:xfrm>
            <a:off x="2210737" y="1964782"/>
            <a:ext cx="9692793" cy="442569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2400" b="1" i="0" u="none" strike="noStrike" kern="0" cap="none" spc="0" normalizeH="0" baseline="0" noProof="0">
                <a:ln>
                  <a:noFill/>
                </a:ln>
                <a:solidFill>
                  <a:srgbClr val="193E72"/>
                </a:solidFill>
                <a:effectLst/>
                <a:uLnTx/>
                <a:uFillTx/>
                <a:latin typeface="Arial" panose="020B0604020202020204" pitchFamily="34" charset="0"/>
                <a:cs typeface="Arial" panose="020B0604020202020204" pitchFamily="34" charset="0"/>
                <a:sym typeface="Arial"/>
              </a:rPr>
              <a:t>1. Research project: </a:t>
            </a:r>
            <a:r>
              <a:rPr kumimoji="0" lang="en-GB" sz="2400" b="0" i="0" u="none" strike="noStrike" kern="0" cap="none" spc="0" normalizeH="0" baseline="0" noProof="0">
                <a:ln>
                  <a:noFill/>
                </a:ln>
                <a:solidFill>
                  <a:srgbClr val="193E72"/>
                </a:solidFill>
                <a:effectLst/>
                <a:uLnTx/>
                <a:uFillTx/>
                <a:latin typeface="Arial" panose="020B0604020202020204" pitchFamily="34" charset="0"/>
                <a:cs typeface="Arial" panose="020B0604020202020204" pitchFamily="34" charset="0"/>
                <a:sym typeface="Arial"/>
              </a:rPr>
              <a:t>support individuals to undertake a small research project under supervision. Next closing date: September 2024</a:t>
            </a: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2400" b="1" i="0" u="none" strike="noStrike" kern="0" cap="none" spc="0" normalizeH="0" baseline="0" noProof="0">
                <a:ln>
                  <a:noFill/>
                </a:ln>
                <a:solidFill>
                  <a:srgbClr val="193E72"/>
                </a:solidFill>
                <a:effectLst/>
                <a:uLnTx/>
                <a:uFillTx/>
                <a:latin typeface="Arial" panose="020B0604020202020204" pitchFamily="34" charset="0"/>
                <a:cs typeface="Arial" panose="020B0604020202020204" pitchFamily="34" charset="0"/>
                <a:sym typeface="Arial"/>
              </a:rPr>
              <a:t>2. RaCES (Rapid Conversion Evidence Summary)</a:t>
            </a: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2400" b="0" i="0" u="none" strike="noStrike" kern="0" cap="none" spc="0" normalizeH="0" baseline="0" noProof="0">
                <a:ln>
                  <a:noFill/>
                </a:ln>
                <a:solidFill>
                  <a:srgbClr val="193E72"/>
                </a:solidFill>
                <a:effectLst/>
                <a:uLnTx/>
                <a:uFillTx/>
                <a:latin typeface="Arial" panose="020B0604020202020204" pitchFamily="34" charset="0"/>
                <a:cs typeface="Arial" panose="020B0604020202020204" pitchFamily="34" charset="0"/>
                <a:sym typeface="Arial"/>
              </a:rPr>
              <a:t>Develop academic writing skills and understanding of systematic reviews. Supported to disseminate findings, e.g., publishing a journal article. Next closing date: 17th September 2024</a:t>
            </a: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2400" b="0" i="0" u="none" strike="noStrike" kern="0" cap="none" spc="0" normalizeH="0" baseline="0" noProof="0">
                <a:ln>
                  <a:noFill/>
                </a:ln>
                <a:solidFill>
                  <a:srgbClr val="193E72"/>
                </a:solidFill>
                <a:effectLst/>
                <a:uLnTx/>
                <a:uFillTx/>
                <a:latin typeface="Arial" panose="020B0604020202020204" pitchFamily="34" charset="0"/>
                <a:cs typeface="Arial" panose="020B0604020202020204" pitchFamily="34" charset="0"/>
                <a:sym typeface="Arial"/>
              </a:rPr>
              <a:t>3</a:t>
            </a:r>
            <a:r>
              <a:rPr kumimoji="0" lang="en-GB" sz="2400" b="1" i="0" u="none" strike="noStrike" kern="0" cap="none" spc="0" normalizeH="0" baseline="0" noProof="0">
                <a:ln>
                  <a:noFill/>
                </a:ln>
                <a:solidFill>
                  <a:srgbClr val="193E72"/>
                </a:solidFill>
                <a:effectLst/>
                <a:uLnTx/>
                <a:uFillTx/>
                <a:latin typeface="Arial" panose="020B0604020202020204" pitchFamily="34" charset="0"/>
                <a:cs typeface="Arial" panose="020B0604020202020204" pitchFamily="34" charset="0"/>
                <a:sym typeface="Arial"/>
              </a:rPr>
              <a:t>. Prepare an NIHR Research Fellowship application</a:t>
            </a:r>
          </a:p>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2400" b="0" i="0" u="none" strike="noStrike" kern="0" cap="none" spc="0" normalizeH="0" baseline="0" noProof="0">
                <a:ln>
                  <a:noFill/>
                </a:ln>
                <a:solidFill>
                  <a:srgbClr val="193E72"/>
                </a:solidFill>
                <a:effectLst/>
                <a:uLnTx/>
                <a:uFillTx/>
                <a:latin typeface="Arial" panose="020B0604020202020204" pitchFamily="34" charset="0"/>
                <a:cs typeface="Arial" panose="020B0604020202020204" pitchFamily="34" charset="0"/>
                <a:sym typeface="Arial"/>
              </a:rPr>
              <a:t>Development of Pre-Doctoral, Doctoral, or Advanced Fellowships. Next closing date:14th September 2024</a:t>
            </a:r>
          </a:p>
        </p:txBody>
      </p:sp>
      <p:pic>
        <p:nvPicPr>
          <p:cNvPr id="3" name="Picture 2" descr="Text&#10;&#10;Description automatically generated with medium confidence">
            <a:extLst>
              <a:ext uri="{FF2B5EF4-FFF2-40B4-BE49-F238E27FC236}">
                <a16:creationId xmlns:a16="http://schemas.microsoft.com/office/drawing/2014/main" id="{9E378EDA-DE3B-7553-A8BA-BDEE2114153C}"/>
              </a:ext>
            </a:extLst>
          </p:cNvPr>
          <p:cNvPicPr>
            <a:picLocks noChangeAspect="1"/>
          </p:cNvPicPr>
          <p:nvPr/>
        </p:nvPicPr>
        <p:blipFill>
          <a:blip r:embed="rId3"/>
          <a:stretch>
            <a:fillRect/>
          </a:stretch>
        </p:blipFill>
        <p:spPr>
          <a:xfrm>
            <a:off x="8512403" y="6269681"/>
            <a:ext cx="3598624" cy="497811"/>
          </a:xfrm>
          <a:prstGeom prst="rect">
            <a:avLst/>
          </a:prstGeom>
        </p:spPr>
      </p:pic>
    </p:spTree>
    <p:extLst>
      <p:ext uri="{BB962C8B-B14F-4D97-AF65-F5344CB8AC3E}">
        <p14:creationId xmlns:p14="http://schemas.microsoft.com/office/powerpoint/2010/main" val="1713017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9CCA1-77DE-A857-495A-9BF641EB0330}"/>
              </a:ext>
            </a:extLst>
          </p:cNvPr>
          <p:cNvPicPr>
            <a:picLocks noChangeAspect="1"/>
          </p:cNvPicPr>
          <p:nvPr/>
        </p:nvPicPr>
        <p:blipFill rotWithShape="1">
          <a:blip r:embed="rId2"/>
          <a:srcRect l="39223" t="15866" r="24959" b="7647"/>
          <a:stretch/>
        </p:blipFill>
        <p:spPr>
          <a:xfrm>
            <a:off x="3738880" y="912837"/>
            <a:ext cx="4132776" cy="5883504"/>
          </a:xfrm>
          <a:prstGeom prst="rect">
            <a:avLst/>
          </a:prstGeom>
        </p:spPr>
      </p:pic>
    </p:spTree>
    <p:extLst>
      <p:ext uri="{BB962C8B-B14F-4D97-AF65-F5344CB8AC3E}">
        <p14:creationId xmlns:p14="http://schemas.microsoft.com/office/powerpoint/2010/main" val="1809634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C6E3FD-6438-742B-FCF4-AAF2B76A4F28}"/>
              </a:ext>
            </a:extLst>
          </p:cNvPr>
          <p:cNvSpPr>
            <a:spLocks noGrp="1"/>
          </p:cNvSpPr>
          <p:nvPr>
            <p:ph type="title"/>
          </p:nvPr>
        </p:nvSpPr>
        <p:spPr>
          <a:xfrm>
            <a:off x="413657" y="1252821"/>
            <a:ext cx="10515600" cy="86546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GB" sz="3200" b="1">
                <a:solidFill>
                  <a:srgbClr val="002060"/>
                </a:solidFill>
              </a:rPr>
              <a:t>Examples:</a:t>
            </a:r>
          </a:p>
        </p:txBody>
      </p:sp>
      <p:sp>
        <p:nvSpPr>
          <p:cNvPr id="2" name="TextBox 1">
            <a:extLst>
              <a:ext uri="{FF2B5EF4-FFF2-40B4-BE49-F238E27FC236}">
                <a16:creationId xmlns:a16="http://schemas.microsoft.com/office/drawing/2014/main" id="{5A79F24F-2BCA-028C-70F8-251404093D28}"/>
              </a:ext>
            </a:extLst>
          </p:cNvPr>
          <p:cNvSpPr txBox="1"/>
          <p:nvPr/>
        </p:nvSpPr>
        <p:spPr>
          <a:xfrm>
            <a:off x="1854245" y="2387859"/>
            <a:ext cx="8795208" cy="36009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93E72"/>
                </a:solidFill>
                <a:effectLst/>
                <a:uLnTx/>
                <a:uFillTx/>
                <a:latin typeface="Arial"/>
                <a:cs typeface="Arial"/>
                <a:sym typeface="Arial"/>
              </a:rPr>
              <a:t>How was a mental health support worker service implemented within children’s centres?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193E72"/>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93E72"/>
                </a:solidFill>
                <a:effectLst/>
                <a:uLnTx/>
                <a:uFillTx/>
                <a:latin typeface="Arial"/>
                <a:cs typeface="Arial"/>
                <a:sym typeface="Arial"/>
              </a:rPr>
              <a:t>How has the introduction of the Dynamic Support Database affected placement breakdown for people with learning disability?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193E72"/>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93E72"/>
                </a:solidFill>
                <a:effectLst/>
                <a:uLnTx/>
                <a:uFillTx/>
                <a:latin typeface="Arial"/>
                <a:cs typeface="Arial"/>
                <a:sym typeface="Arial"/>
              </a:rPr>
              <a:t>Psychoeducation groups for people with bipolar disorder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193E72"/>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93E72"/>
                </a:solidFill>
                <a:effectLst/>
                <a:uLnTx/>
                <a:uFillTx/>
                <a:latin typeface="Arial"/>
                <a:cs typeface="Arial"/>
                <a:sym typeface="Arial"/>
              </a:rPr>
              <a:t>Sharing learning from parent-led CBT among the wider family network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193E72"/>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193E72"/>
              </a:solidFill>
              <a:effectLst/>
              <a:uLnTx/>
              <a:uFillTx/>
              <a:latin typeface="Arial"/>
              <a:cs typeface="Arial"/>
              <a:sym typeface="Arial"/>
            </a:endParaRPr>
          </a:p>
        </p:txBody>
      </p:sp>
      <p:pic>
        <p:nvPicPr>
          <p:cNvPr id="3" name="Picture 2" descr="Text&#10;&#10;Description automatically generated with medium confidence">
            <a:extLst>
              <a:ext uri="{FF2B5EF4-FFF2-40B4-BE49-F238E27FC236}">
                <a16:creationId xmlns:a16="http://schemas.microsoft.com/office/drawing/2014/main" id="{CA22290F-1C62-9271-1D28-755B5EC9DB53}"/>
              </a:ext>
            </a:extLst>
          </p:cNvPr>
          <p:cNvPicPr>
            <a:picLocks noChangeAspect="1"/>
          </p:cNvPicPr>
          <p:nvPr/>
        </p:nvPicPr>
        <p:blipFill>
          <a:blip r:embed="rId3"/>
          <a:stretch>
            <a:fillRect/>
          </a:stretch>
        </p:blipFill>
        <p:spPr>
          <a:xfrm>
            <a:off x="8593376" y="6360189"/>
            <a:ext cx="3598624" cy="497811"/>
          </a:xfrm>
          <a:prstGeom prst="rect">
            <a:avLst/>
          </a:prstGeom>
        </p:spPr>
      </p:pic>
    </p:spTree>
    <p:extLst>
      <p:ext uri="{BB962C8B-B14F-4D97-AF65-F5344CB8AC3E}">
        <p14:creationId xmlns:p14="http://schemas.microsoft.com/office/powerpoint/2010/main" val="304480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C6E3FD-6438-742B-FCF4-AAF2B76A4F28}"/>
              </a:ext>
            </a:extLst>
          </p:cNvPr>
          <p:cNvSpPr>
            <a:spLocks noGrp="1"/>
          </p:cNvSpPr>
          <p:nvPr>
            <p:ph type="title"/>
          </p:nvPr>
        </p:nvSpPr>
        <p:spPr>
          <a:xfrm>
            <a:off x="413657" y="1602557"/>
            <a:ext cx="10515600" cy="51573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GB" sz="3200" b="1">
                <a:solidFill>
                  <a:srgbClr val="002060"/>
                </a:solidFill>
              </a:rPr>
              <a:t>Detailed information and more examples on our website</a:t>
            </a:r>
          </a:p>
        </p:txBody>
      </p:sp>
      <p:sp>
        <p:nvSpPr>
          <p:cNvPr id="5" name="Content Placeholder 2">
            <a:extLst>
              <a:ext uri="{FF2B5EF4-FFF2-40B4-BE49-F238E27FC236}">
                <a16:creationId xmlns:a16="http://schemas.microsoft.com/office/drawing/2014/main" id="{007172A4-8D05-D086-44B4-A3F06B4AB65E}"/>
              </a:ext>
            </a:extLst>
          </p:cNvPr>
          <p:cNvSpPr txBox="1">
            <a:spLocks/>
          </p:cNvSpPr>
          <p:nvPr/>
        </p:nvSpPr>
        <p:spPr>
          <a:xfrm>
            <a:off x="1811831" y="2632504"/>
            <a:ext cx="10515600" cy="42564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a:ln>
                <a:noFill/>
              </a:ln>
              <a:solidFill>
                <a:srgbClr val="193E72"/>
              </a:solidFill>
              <a:effectLst/>
              <a:uLnTx/>
              <a:uFillTx/>
              <a:latin typeface="Arial"/>
              <a:cs typeface="Arial"/>
              <a:sym typeface="Arial"/>
            </a:endParaRPr>
          </a:p>
        </p:txBody>
      </p:sp>
      <p:pic>
        <p:nvPicPr>
          <p:cNvPr id="2" name="Picture 1" descr="Text&#10;&#10;Description automatically generated with medium confidence">
            <a:extLst>
              <a:ext uri="{FF2B5EF4-FFF2-40B4-BE49-F238E27FC236}">
                <a16:creationId xmlns:a16="http://schemas.microsoft.com/office/drawing/2014/main" id="{F85CBC0F-5835-D681-EDBB-74109701871D}"/>
              </a:ext>
            </a:extLst>
          </p:cNvPr>
          <p:cNvPicPr>
            <a:picLocks noChangeAspect="1"/>
          </p:cNvPicPr>
          <p:nvPr/>
        </p:nvPicPr>
        <p:blipFill>
          <a:blip r:embed="rId3"/>
          <a:stretch>
            <a:fillRect/>
          </a:stretch>
        </p:blipFill>
        <p:spPr>
          <a:xfrm>
            <a:off x="8580859" y="6360189"/>
            <a:ext cx="3598624" cy="497811"/>
          </a:xfrm>
          <a:prstGeom prst="rect">
            <a:avLst/>
          </a:prstGeom>
        </p:spPr>
      </p:pic>
      <p:sp>
        <p:nvSpPr>
          <p:cNvPr id="6" name="TextBox 5">
            <a:extLst>
              <a:ext uri="{FF2B5EF4-FFF2-40B4-BE49-F238E27FC236}">
                <a16:creationId xmlns:a16="http://schemas.microsoft.com/office/drawing/2014/main" id="{D0C15B40-3BAE-7087-4A2F-D80785B177A2}"/>
              </a:ext>
            </a:extLst>
          </p:cNvPr>
          <p:cNvSpPr txBox="1"/>
          <p:nvPr/>
        </p:nvSpPr>
        <p:spPr>
          <a:xfrm>
            <a:off x="413657" y="2035804"/>
            <a:ext cx="9416227" cy="3413820"/>
          </a:xfrm>
          <a:prstGeom prst="rect">
            <a:avLst/>
          </a:prstGeom>
          <a:solidFill>
            <a:srgbClr val="FBDFDC"/>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Arial"/>
                <a:cs typeface="Arial"/>
                <a:sym typeface="Arial"/>
                <a:hlinkClick r:id="rId4">
                  <a:extLst>
                    <a:ext uri="{A12FA001-AC4F-418D-AE19-62706E023703}">
                      <ahyp:hlinkClr xmlns:ahyp="http://schemas.microsoft.com/office/drawing/2018/hyperlinkcolor" val="tx"/>
                    </a:ext>
                  </a:extLst>
                </a:hlinkClick>
              </a:rPr>
              <a:t>https://arc-nwc.nihr.ac.uk/impact/impact-internships-2/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Arial"/>
                <a:cs typeface="Arial"/>
                <a:sym typeface="Arial"/>
                <a:hlinkClick r:id="rId4">
                  <a:extLst>
                    <a:ext uri="{A12FA001-AC4F-418D-AE19-62706E023703}">
                      <ahyp:hlinkClr xmlns:ahyp="http://schemas.microsoft.com/office/drawing/2018/hyperlinkcolor" val="tx"/>
                    </a:ext>
                  </a:extLst>
                </a:hlinkClick>
              </a:rPr>
              <a:t>https://arc-nwc.nihr.ac.uk/impact/impact-internships-2/races-internships/</a:t>
            </a:r>
            <a:endParaRPr kumimoji="0" lang="en-GB" sz="2400" b="0"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Arial"/>
                <a:cs typeface="Arial"/>
                <a:sym typeface="Arial"/>
                <a:hlinkClick r:id="rId5">
                  <a:extLst>
                    <a:ext uri="{A12FA001-AC4F-418D-AE19-62706E023703}">
                      <ahyp:hlinkClr xmlns:ahyp="http://schemas.microsoft.com/office/drawing/2018/hyperlinkcolor" val="tx"/>
                    </a:ext>
                  </a:extLst>
                </a:hlinkClick>
              </a:rPr>
              <a:t>https://arc-nwc.nihr.ac.uk/impact/impact-internships-2/research-project-internships</a:t>
            </a:r>
            <a:r>
              <a:rPr kumimoji="0" lang="en-GB" sz="1333" b="0" i="0" u="none" strike="noStrike" kern="0" cap="none" spc="0" normalizeH="0" baseline="0" noProof="0" dirty="0">
                <a:ln>
                  <a:noFill/>
                </a:ln>
                <a:solidFill>
                  <a:srgbClr val="002060"/>
                </a:solidFill>
                <a:effectLst/>
                <a:uLnTx/>
                <a:uFillTx/>
                <a:latin typeface="Arial"/>
                <a:cs typeface="Arial"/>
                <a:sym typeface="Arial"/>
                <a:hlinkClick r:id="rId5">
                  <a:extLst>
                    <a:ext uri="{A12FA001-AC4F-418D-AE19-62706E023703}">
                      <ahyp:hlinkClr xmlns:ahyp="http://schemas.microsoft.com/office/drawing/2018/hyperlinkcolor" val="tx"/>
                    </a:ext>
                  </a:extLst>
                </a:hlinkClick>
              </a:rPr>
              <a:t>/</a:t>
            </a:r>
            <a:endParaRPr kumimoji="0" lang="en-GB" sz="1333" b="0"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333"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1"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6543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6406" y="2200198"/>
            <a:ext cx="9626853" cy="286232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Arial"/>
                <a:cs typeface="Arial"/>
                <a:sym typeface="Arial"/>
              </a:rPr>
              <a:t>Email: 	 arcnwc@uclan.ac.uk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Arial"/>
                <a:cs typeface="Arial"/>
                <a:sym typeface="Arial"/>
              </a:rPr>
              <a:t>Web:  	 	arc-nwc.nihr.ac.uk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FFFFFF"/>
                </a:solidFill>
                <a:effectLst/>
                <a:uLnTx/>
                <a:uFillTx/>
                <a:latin typeface="Arial"/>
                <a:cs typeface="Arial"/>
                <a:sym typeface="Arial"/>
              </a:rPr>
              <a:t>Twitter: 	@arc_nwc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1"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Box 4"/>
          <p:cNvSpPr txBox="1"/>
          <p:nvPr/>
        </p:nvSpPr>
        <p:spPr>
          <a:xfrm>
            <a:off x="334979" y="1133549"/>
            <a:ext cx="454484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a:ln>
                  <a:noFill/>
                </a:ln>
                <a:solidFill>
                  <a:srgbClr val="FFFFFF"/>
                </a:solidFill>
                <a:effectLst/>
                <a:uLnTx/>
                <a:uFillTx/>
                <a:latin typeface="Arial"/>
                <a:cs typeface="Arial"/>
                <a:sym typeface="Arial"/>
              </a:rPr>
              <a:t>Get in touch:</a:t>
            </a:r>
          </a:p>
        </p:txBody>
      </p:sp>
      <p:pic>
        <p:nvPicPr>
          <p:cNvPr id="2" name="Picture 1" descr="Text&#10;&#10;Description automatically generated with medium confidence">
            <a:extLst>
              <a:ext uri="{FF2B5EF4-FFF2-40B4-BE49-F238E27FC236}">
                <a16:creationId xmlns:a16="http://schemas.microsoft.com/office/drawing/2014/main" id="{00F54054-09D0-E823-F801-8DA0B2BA60F2}"/>
              </a:ext>
            </a:extLst>
          </p:cNvPr>
          <p:cNvPicPr>
            <a:picLocks noChangeAspect="1"/>
          </p:cNvPicPr>
          <p:nvPr/>
        </p:nvPicPr>
        <p:blipFill>
          <a:blip r:embed="rId3"/>
          <a:stretch>
            <a:fillRect/>
          </a:stretch>
        </p:blipFill>
        <p:spPr>
          <a:xfrm>
            <a:off x="8593376" y="6351063"/>
            <a:ext cx="3598624" cy="497811"/>
          </a:xfrm>
          <a:prstGeom prst="rect">
            <a:avLst/>
          </a:prstGeom>
        </p:spPr>
      </p:pic>
    </p:spTree>
    <p:extLst>
      <p:ext uri="{BB962C8B-B14F-4D97-AF65-F5344CB8AC3E}">
        <p14:creationId xmlns:p14="http://schemas.microsoft.com/office/powerpoint/2010/main" val="28485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 name="Title 4">
            <a:extLst>
              <a:ext uri="{FF2B5EF4-FFF2-40B4-BE49-F238E27FC236}">
                <a16:creationId xmlns:a16="http://schemas.microsoft.com/office/drawing/2014/main" id="{7035B03C-5928-242F-45B6-7CBE70D71140}"/>
              </a:ext>
            </a:extLst>
          </p:cNvPr>
          <p:cNvSpPr>
            <a:spLocks noGrp="1"/>
          </p:cNvSpPr>
          <p:nvPr>
            <p:ph type="title"/>
          </p:nvPr>
        </p:nvSpPr>
        <p:spPr>
          <a:xfrm>
            <a:off x="304046" y="2765380"/>
            <a:ext cx="9159240" cy="1325563"/>
          </a:xfrm>
        </p:spPr>
        <p:txBody>
          <a:bodyPr>
            <a:normAutofit fontScale="90000"/>
          </a:bodyPr>
          <a:lstStyle/>
          <a:p>
            <a:r>
              <a:rPr lang="en-GB" b="1" dirty="0"/>
              <a:t>Professor </a:t>
            </a:r>
            <a:r>
              <a:rPr lang="en-GB" b="1" dirty="0">
                <a:solidFill>
                  <a:srgbClr val="002060"/>
                </a:solidFill>
              </a:rPr>
              <a:t>Mark</a:t>
            </a:r>
            <a:r>
              <a:rPr lang="en-GB" b="1" dirty="0"/>
              <a:t> Gabbay</a:t>
            </a:r>
            <a:br>
              <a:rPr lang="en-GB" b="1" dirty="0"/>
            </a:br>
            <a:r>
              <a:rPr lang="en-GB" b="1" dirty="0"/>
              <a:t>Director, ARC NWC</a:t>
            </a:r>
            <a:br>
              <a:rPr lang="en-GB" dirty="0"/>
            </a:br>
            <a:br>
              <a:rPr lang="en-GB" dirty="0"/>
            </a:br>
            <a:br>
              <a:rPr lang="en-GB" dirty="0"/>
            </a:br>
            <a:br>
              <a:rPr lang="en-GB" dirty="0"/>
            </a:br>
            <a:endParaRPr lang="en-GB" dirty="0"/>
          </a:p>
        </p:txBody>
      </p:sp>
      <p:pic>
        <p:nvPicPr>
          <p:cNvPr id="3" name="Picture 2">
            <a:extLst>
              <a:ext uri="{FF2B5EF4-FFF2-40B4-BE49-F238E27FC236}">
                <a16:creationId xmlns:a16="http://schemas.microsoft.com/office/drawing/2014/main" id="{5185F086-E405-7213-28FA-8AA9FAEC76C6}"/>
              </a:ext>
            </a:extLst>
          </p:cNvPr>
          <p:cNvPicPr>
            <a:picLocks noChangeAspect="1"/>
          </p:cNvPicPr>
          <p:nvPr/>
        </p:nvPicPr>
        <p:blipFill>
          <a:blip r:embed="rId3"/>
          <a:stretch>
            <a:fillRect/>
          </a:stretch>
        </p:blipFill>
        <p:spPr>
          <a:xfrm>
            <a:off x="6851965" y="1729211"/>
            <a:ext cx="3194177" cy="4258902"/>
          </a:xfrm>
          <a:prstGeom prst="rect">
            <a:avLst/>
          </a:prstGeom>
          <a:ln w="12700">
            <a:solidFill>
              <a:schemeClr val="tx1"/>
            </a:solidFill>
          </a:ln>
        </p:spPr>
      </p:pic>
    </p:spTree>
    <p:extLst>
      <p:ext uri="{BB962C8B-B14F-4D97-AF65-F5344CB8AC3E}">
        <p14:creationId xmlns:p14="http://schemas.microsoft.com/office/powerpoint/2010/main" val="3558543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 name="Title 4">
            <a:extLst>
              <a:ext uri="{FF2B5EF4-FFF2-40B4-BE49-F238E27FC236}">
                <a16:creationId xmlns:a16="http://schemas.microsoft.com/office/drawing/2014/main" id="{7035B03C-5928-242F-45B6-7CBE70D71140}"/>
              </a:ext>
            </a:extLst>
          </p:cNvPr>
          <p:cNvSpPr>
            <a:spLocks noGrp="1"/>
          </p:cNvSpPr>
          <p:nvPr>
            <p:ph type="title"/>
          </p:nvPr>
        </p:nvSpPr>
        <p:spPr>
          <a:xfrm>
            <a:off x="1754835" y="3835499"/>
            <a:ext cx="8038389" cy="1325563"/>
          </a:xfrm>
        </p:spPr>
        <p:txBody>
          <a:bodyPr>
            <a:normAutofit fontScale="90000"/>
          </a:bodyPr>
          <a:lstStyle/>
          <a:p>
            <a:r>
              <a:rPr lang="en-GB" b="1" dirty="0"/>
              <a:t>Professor </a:t>
            </a:r>
            <a:r>
              <a:rPr lang="en-GB" b="1" dirty="0">
                <a:solidFill>
                  <a:srgbClr val="002060"/>
                </a:solidFill>
              </a:rPr>
              <a:t>Mark</a:t>
            </a:r>
            <a:r>
              <a:rPr lang="en-GB" b="1" dirty="0"/>
              <a:t> Gabbay</a:t>
            </a:r>
            <a:br>
              <a:rPr lang="en-GB" b="1" dirty="0"/>
            </a:br>
            <a:r>
              <a:rPr lang="en-GB" b="1" dirty="0"/>
              <a:t>Director, ARC NWC</a:t>
            </a:r>
            <a:br>
              <a:rPr lang="en-GB" dirty="0"/>
            </a:br>
            <a:br>
              <a:rPr lang="en-GB" dirty="0"/>
            </a:br>
            <a:r>
              <a:rPr lang="en-GB" i="1" dirty="0"/>
              <a:t>We want to make this work for you with you</a:t>
            </a:r>
            <a:br>
              <a:rPr lang="en-GB" i="1" dirty="0"/>
            </a:br>
            <a:r>
              <a:rPr lang="en-GB" i="1" dirty="0"/>
              <a:t>We need your input to co-design in detail</a:t>
            </a:r>
            <a:br>
              <a:rPr lang="en-GB" i="1" dirty="0"/>
            </a:br>
            <a:br>
              <a:rPr lang="en-GB" dirty="0"/>
            </a:br>
            <a:br>
              <a:rPr lang="en-GB" dirty="0"/>
            </a:br>
            <a:endParaRPr lang="en-GB" dirty="0"/>
          </a:p>
        </p:txBody>
      </p:sp>
      <p:pic>
        <p:nvPicPr>
          <p:cNvPr id="3" name="Picture 2">
            <a:extLst>
              <a:ext uri="{FF2B5EF4-FFF2-40B4-BE49-F238E27FC236}">
                <a16:creationId xmlns:a16="http://schemas.microsoft.com/office/drawing/2014/main" id="{5185F086-E405-7213-28FA-8AA9FAEC76C6}"/>
              </a:ext>
            </a:extLst>
          </p:cNvPr>
          <p:cNvPicPr>
            <a:picLocks noChangeAspect="1"/>
          </p:cNvPicPr>
          <p:nvPr/>
        </p:nvPicPr>
        <p:blipFill>
          <a:blip r:embed="rId3"/>
          <a:stretch>
            <a:fillRect/>
          </a:stretch>
        </p:blipFill>
        <p:spPr>
          <a:xfrm>
            <a:off x="9587883" y="3385844"/>
            <a:ext cx="2604117" cy="3472156"/>
          </a:xfrm>
          <a:prstGeom prst="rect">
            <a:avLst/>
          </a:prstGeom>
          <a:ln w="12700">
            <a:solidFill>
              <a:schemeClr val="tx1"/>
            </a:solidFill>
          </a:ln>
        </p:spPr>
      </p:pic>
    </p:spTree>
    <p:extLst>
      <p:ext uri="{BB962C8B-B14F-4D97-AF65-F5344CB8AC3E}">
        <p14:creationId xmlns:p14="http://schemas.microsoft.com/office/powerpoint/2010/main" val="3219036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TextBox 3">
            <a:extLst>
              <a:ext uri="{FF2B5EF4-FFF2-40B4-BE49-F238E27FC236}">
                <a16:creationId xmlns:a16="http://schemas.microsoft.com/office/drawing/2014/main" id="{76FF5273-456F-02A9-4335-82DD7E2E76D7}"/>
              </a:ext>
            </a:extLst>
          </p:cNvPr>
          <p:cNvSpPr txBox="1"/>
          <p:nvPr/>
        </p:nvSpPr>
        <p:spPr>
          <a:xfrm>
            <a:off x="324158" y="991118"/>
            <a:ext cx="1154368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a:cs typeface="Arial"/>
                <a:sym typeface="Arial"/>
              </a:rPr>
              <a:t>We have a list of research questions from sources to reflect national PRIORITY topics in Adult Social Work.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a:cs typeface="Arial"/>
                <a:sym typeface="Arial"/>
              </a:rPr>
              <a:t>Which of these questions should be a priority for ARC NWC’s research on this </a:t>
            </a:r>
            <a:r>
              <a:rPr kumimoji="0" lang="en-US" sz="3200" b="1" i="0" u="none" strike="noStrike" kern="0" cap="none" spc="0" normalizeH="0" baseline="0" noProof="0" dirty="0" err="1">
                <a:ln>
                  <a:noFill/>
                </a:ln>
                <a:solidFill>
                  <a:srgbClr val="002060"/>
                </a:solidFill>
                <a:effectLst/>
                <a:uLnTx/>
                <a:uFillTx/>
                <a:latin typeface="Arial"/>
                <a:cs typeface="Arial"/>
                <a:sym typeface="Arial"/>
              </a:rPr>
              <a:t>programme</a:t>
            </a:r>
            <a:r>
              <a:rPr kumimoji="0" lang="en-US" sz="3200" b="1" i="0" u="none" strike="noStrike" kern="0" cap="none" spc="0" normalizeH="0" baseline="0" noProof="0" dirty="0">
                <a:ln>
                  <a:noFill/>
                </a:ln>
                <a:solidFill>
                  <a:srgbClr val="002060"/>
                </a:solidFill>
                <a:effectLst/>
                <a:uLnTx/>
                <a:uFillTx/>
                <a:latin typeface="Arial"/>
                <a:cs typeface="Arial"/>
                <a:sym typeface="Arial"/>
              </a:rPr>
              <a:t>? As a group, discuss and rate them 1-6 in priority order using the form on the table. Add your own priority question if the group agree.  </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88531EA4-F751-69E1-D384-877FFEC38B58}"/>
              </a:ext>
            </a:extLst>
          </p:cNvPr>
          <p:cNvSpPr txBox="1"/>
          <p:nvPr/>
        </p:nvSpPr>
        <p:spPr>
          <a:xfrm>
            <a:off x="2286000" y="4945640"/>
            <a:ext cx="703463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sng" strike="noStrike" kern="0" cap="none" spc="0" normalizeH="0" baseline="0" noProof="0" dirty="0">
                <a:ln>
                  <a:noFill/>
                </a:ln>
                <a:solidFill>
                  <a:srgbClr val="0563C1"/>
                </a:solidFill>
                <a:effectLst/>
                <a:uLnTx/>
                <a:uFillTx/>
                <a:latin typeface="Arial" panose="020B0604020202020204" pitchFamily="34" charset="0"/>
                <a:cs typeface="Arial"/>
                <a:sym typeface="Arial"/>
                <a:hlinkClick r:id="rId3"/>
              </a:rPr>
              <a:t>https://www.jla.nihr.ac.uk/priority-setting-partnerships/adult-social-work/top-10-priorities.htm</a:t>
            </a:r>
            <a:endPar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rPr>
              <a:t>Waterman, C., &amp; </a:t>
            </a:r>
            <a:r>
              <a:rPr kumimoji="0" lang="en-US" sz="1100" b="0" i="0" u="none" strike="noStrike" kern="0" cap="none" spc="0" normalizeH="0" baseline="0" noProof="0" dirty="0" err="1">
                <a:ln>
                  <a:noFill/>
                </a:ln>
                <a:solidFill>
                  <a:srgbClr val="242424"/>
                </a:solidFill>
                <a:effectLst/>
                <a:uLnTx/>
                <a:uFillTx/>
                <a:latin typeface="Arial" panose="020B0604020202020204" pitchFamily="34" charset="0"/>
                <a:cs typeface="Arial"/>
                <a:sym typeface="Arial"/>
              </a:rPr>
              <a:t>Manthorpe</a:t>
            </a:r>
            <a:r>
              <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rPr>
              <a:t>, J. (2022). </a:t>
            </a:r>
            <a:r>
              <a:rPr kumimoji="0" lang="en-US" sz="1100" b="0" i="1" u="none" strike="noStrike" kern="0" cap="none" spc="0" normalizeH="0" baseline="0" noProof="0" dirty="0">
                <a:ln>
                  <a:noFill/>
                </a:ln>
                <a:solidFill>
                  <a:srgbClr val="242424"/>
                </a:solidFill>
                <a:effectLst/>
                <a:uLnTx/>
                <a:uFillTx/>
                <a:latin typeface="Arial" panose="020B0604020202020204" pitchFamily="34" charset="0"/>
                <a:cs typeface="Arial"/>
                <a:sym typeface="Arial"/>
              </a:rPr>
              <a:t>Did it make a difference? Uses of the James Lind Alliance Adult Social Work research priorities partnership report</a:t>
            </a:r>
            <a:r>
              <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rPr>
              <a:t>. NIHR Policy Research Unit in Health and Social Care Workforce, The Policy Institute, King's College London. </a:t>
            </a:r>
            <a:r>
              <a:rPr kumimoji="0" lang="en-US" sz="1100" b="0" i="0" u="sng" strike="noStrike" kern="0" cap="none" spc="0" normalizeH="0" baseline="0" noProof="0" dirty="0">
                <a:ln>
                  <a:noFill/>
                </a:ln>
                <a:solidFill>
                  <a:srgbClr val="0563C1"/>
                </a:solidFill>
                <a:effectLst/>
                <a:uLnTx/>
                <a:uFillTx/>
                <a:latin typeface="Arial" panose="020B0604020202020204" pitchFamily="34" charset="0"/>
                <a:cs typeface="Arial"/>
                <a:sym typeface="Arial"/>
                <a:hlinkClick r:id="rId4"/>
              </a:rPr>
              <a:t>https://doi.org/10.18742/pub01-079</a:t>
            </a:r>
            <a:endPar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sng" strike="noStrike" kern="0" cap="none" spc="0" normalizeH="0" baseline="0" noProof="0" dirty="0">
                <a:ln>
                  <a:noFill/>
                </a:ln>
                <a:solidFill>
                  <a:srgbClr val="0563C1"/>
                </a:solidFill>
                <a:effectLst/>
                <a:uLnTx/>
                <a:uFillTx/>
                <a:latin typeface="Arial" panose="020B0604020202020204" pitchFamily="34" charset="0"/>
                <a:cs typeface="Arial"/>
                <a:sym typeface="Arial"/>
                <a:hlinkClick r:id="rId5"/>
              </a:rPr>
              <a:t>https://www.sscr.nihr.ac.uk/wp-content/uploads/NETSCC-Research-priorities_Report.pdf</a:t>
            </a:r>
            <a:endPar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sng" strike="noStrike" kern="0" cap="none" spc="0" normalizeH="0" baseline="0" noProof="0" dirty="0">
                <a:ln>
                  <a:noFill/>
                </a:ln>
                <a:solidFill>
                  <a:srgbClr val="0563C1"/>
                </a:solidFill>
                <a:effectLst/>
                <a:uLnTx/>
                <a:uFillTx/>
                <a:latin typeface="Arial" panose="020B0604020202020204" pitchFamily="34" charset="0"/>
                <a:cs typeface="Arial"/>
                <a:sym typeface="Arial"/>
                <a:hlinkClick r:id="rId6"/>
              </a:rPr>
              <a:t>https://assets.publishing.service.gov.uk/government/uploads/system/uploads/attachment_data/file/1141532/Independent_review_of_children_s_social_care_-_Final_report.pdf</a:t>
            </a:r>
            <a:endParaRPr kumimoji="0" lang="en-US" sz="1100" b="0" i="0" u="none" strike="noStrike" kern="0" cap="none" spc="0" normalizeH="0" baseline="0" noProof="0" dirty="0">
              <a:ln>
                <a:noFill/>
              </a:ln>
              <a:solidFill>
                <a:srgbClr val="242424"/>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0B21B2A5-331B-33C1-1F6E-DA78F6F01F7D}"/>
              </a:ext>
            </a:extLst>
          </p:cNvPr>
          <p:cNvPicPr>
            <a:picLocks noChangeAspect="1"/>
          </p:cNvPicPr>
          <p:nvPr/>
        </p:nvPicPr>
        <p:blipFill rotWithShape="1">
          <a:blip r:embed="rId7"/>
          <a:srcRect l="7651" t="17601" r="39175" b="11867"/>
          <a:stretch/>
        </p:blipFill>
        <p:spPr>
          <a:xfrm>
            <a:off x="9417497" y="4715415"/>
            <a:ext cx="2567093" cy="1915363"/>
          </a:xfrm>
          <a:prstGeom prst="rect">
            <a:avLst/>
          </a:prstGeom>
        </p:spPr>
      </p:pic>
      <p:cxnSp>
        <p:nvCxnSpPr>
          <p:cNvPr id="8" name="Straight Arrow Connector 7">
            <a:extLst>
              <a:ext uri="{FF2B5EF4-FFF2-40B4-BE49-F238E27FC236}">
                <a16:creationId xmlns:a16="http://schemas.microsoft.com/office/drawing/2014/main" id="{8845AC69-05D9-DDBD-9F17-A82EFD3CF787}"/>
              </a:ext>
            </a:extLst>
          </p:cNvPr>
          <p:cNvCxnSpPr>
            <a:cxnSpLocks/>
          </p:cNvCxnSpPr>
          <p:nvPr/>
        </p:nvCxnSpPr>
        <p:spPr>
          <a:xfrm>
            <a:off x="9217152" y="3977640"/>
            <a:ext cx="804672" cy="66751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206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Title 4"/>
          <p:cNvSpPr>
            <a:spLocks noGrp="1"/>
          </p:cNvSpPr>
          <p:nvPr>
            <p:ph type="ctrTitle" idx="4294967295"/>
          </p:nvPr>
        </p:nvSpPr>
        <p:spPr>
          <a:xfrm>
            <a:off x="273457" y="1466479"/>
            <a:ext cx="8888831" cy="2387600"/>
          </a:xfrm>
        </p:spPr>
        <p:txBody>
          <a:bodyPr>
            <a:normAutofit fontScale="90000"/>
          </a:bodyPr>
          <a:lstStyle/>
          <a:p>
            <a:r>
              <a:rPr lang="en-US" b="1" i="1" dirty="0">
                <a:solidFill>
                  <a:srgbClr val="002060"/>
                </a:solidFill>
              </a:rPr>
              <a:t>Opportunities in Social Care </a:t>
            </a:r>
            <a:r>
              <a:rPr lang="en-US" b="1" i="1" dirty="0" err="1">
                <a:solidFill>
                  <a:srgbClr val="002060"/>
                </a:solidFill>
              </a:rPr>
              <a:t>RaCES</a:t>
            </a:r>
            <a:br>
              <a:rPr lang="en-US" b="1" dirty="0">
                <a:solidFill>
                  <a:srgbClr val="002060"/>
                </a:solidFill>
              </a:rPr>
            </a:br>
            <a:br>
              <a:rPr lang="en-US" b="1" dirty="0">
                <a:solidFill>
                  <a:srgbClr val="002060"/>
                </a:solidFill>
              </a:rPr>
            </a:br>
            <a:r>
              <a:rPr lang="en-US" sz="4000" dirty="0">
                <a:solidFill>
                  <a:srgbClr val="002060"/>
                </a:solidFill>
              </a:rPr>
              <a:t>Dr Mark Goodall </a:t>
            </a:r>
            <a:br>
              <a:rPr lang="en-US" sz="4000" dirty="0">
                <a:solidFill>
                  <a:srgbClr val="002060"/>
                </a:solidFill>
              </a:rPr>
            </a:br>
            <a:r>
              <a:rPr lang="en-US" sz="4000" dirty="0">
                <a:solidFill>
                  <a:srgbClr val="002060"/>
                </a:solidFill>
              </a:rPr>
              <a:t>Research Fellow</a:t>
            </a:r>
            <a:br>
              <a:rPr lang="en-US" sz="4000" dirty="0">
                <a:solidFill>
                  <a:srgbClr val="002060"/>
                </a:solidFill>
              </a:rPr>
            </a:br>
            <a:r>
              <a:rPr lang="en-US" sz="4000" dirty="0">
                <a:solidFill>
                  <a:srgbClr val="002060"/>
                </a:solidFill>
              </a:rPr>
              <a:t>ARC NWC / University of Liverpool</a:t>
            </a:r>
            <a:endParaRPr lang="en-GB" sz="4000" dirty="0">
              <a:solidFill>
                <a:srgbClr val="002060"/>
              </a:solidFill>
            </a:endParaRPr>
          </a:p>
        </p:txBody>
      </p:sp>
      <p:pic>
        <p:nvPicPr>
          <p:cNvPr id="2" name="Picture 1">
            <a:extLst>
              <a:ext uri="{FF2B5EF4-FFF2-40B4-BE49-F238E27FC236}">
                <a16:creationId xmlns:a16="http://schemas.microsoft.com/office/drawing/2014/main" id="{BE4C9ED4-8DD9-2F77-6F1A-CF696A1939AB}"/>
              </a:ext>
            </a:extLst>
          </p:cNvPr>
          <p:cNvPicPr>
            <a:picLocks noChangeAspect="1"/>
          </p:cNvPicPr>
          <p:nvPr/>
        </p:nvPicPr>
        <p:blipFill>
          <a:blip r:embed="rId3"/>
          <a:stretch>
            <a:fillRect/>
          </a:stretch>
        </p:blipFill>
        <p:spPr>
          <a:xfrm>
            <a:off x="9473755" y="1018603"/>
            <a:ext cx="2333625" cy="2333625"/>
          </a:xfrm>
          <a:prstGeom prst="rect">
            <a:avLst/>
          </a:prstGeom>
        </p:spPr>
      </p:pic>
    </p:spTree>
    <p:extLst>
      <p:ext uri="{BB962C8B-B14F-4D97-AF65-F5344CB8AC3E}">
        <p14:creationId xmlns:p14="http://schemas.microsoft.com/office/powerpoint/2010/main" val="3981542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1A4007B4-7BDF-4D8C-9EBC-E6000285B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87" y="-99243"/>
            <a:ext cx="12316288" cy="6970258"/>
          </a:xfrm>
          <a:prstGeom prst="rect">
            <a:avLst/>
          </a:prstGeom>
        </p:spPr>
      </p:pic>
      <p:sp>
        <p:nvSpPr>
          <p:cNvPr id="6" name="Title 1">
            <a:extLst>
              <a:ext uri="{FF2B5EF4-FFF2-40B4-BE49-F238E27FC236}">
                <a16:creationId xmlns:a16="http://schemas.microsoft.com/office/drawing/2014/main" id="{6A5CF152-27A2-44E4-9469-F02465C0A8A4}"/>
              </a:ext>
            </a:extLst>
          </p:cNvPr>
          <p:cNvSpPr>
            <a:spLocks noGrp="1"/>
          </p:cNvSpPr>
          <p:nvPr/>
        </p:nvSpPr>
        <p:spPr>
          <a:xfrm>
            <a:off x="1838325" y="52522"/>
            <a:ext cx="8515350" cy="3650747"/>
          </a:xfrm>
          <a:prstGeom prst="rect">
            <a:avLst/>
          </a:prstGeom>
        </p:spPr>
        <p:txBody>
          <a:bodyPr rIns="0">
            <a:normAutofit/>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GB"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Rapid Conversion of Evidence Summaries (</a:t>
            </a:r>
            <a:r>
              <a:rPr kumimoji="0" lang="en-GB"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RaCES</a:t>
            </a:r>
            <a:r>
              <a:rPr kumimoji="0" lang="en-GB"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a:t>
            </a:r>
          </a:p>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endParaRPr kumimoji="0" lang="en-GB"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endParaRPr>
          </a:p>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endParaRPr kumimoji="0" lang="en-GB"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endParaRPr>
          </a:p>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endParaRPr kumimoji="0" lang="en-GB"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endParaRPr>
          </a:p>
        </p:txBody>
      </p:sp>
      <p:pic>
        <p:nvPicPr>
          <p:cNvPr id="10" name="Picture 9" descr="A picture containing icon&#10;&#10;Description automatically generated">
            <a:extLst>
              <a:ext uri="{FF2B5EF4-FFF2-40B4-BE49-F238E27FC236}">
                <a16:creationId xmlns:a16="http://schemas.microsoft.com/office/drawing/2014/main" id="{CD2C3712-AEB3-45F5-81A5-E344E8EF2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376270"/>
            <a:ext cx="3005699" cy="1439903"/>
          </a:xfrm>
          <a:prstGeom prst="rect">
            <a:avLst/>
          </a:prstGeom>
        </p:spPr>
      </p:pic>
      <p:sp>
        <p:nvSpPr>
          <p:cNvPr id="11" name="TextBox 10">
            <a:extLst>
              <a:ext uri="{FF2B5EF4-FFF2-40B4-BE49-F238E27FC236}">
                <a16:creationId xmlns:a16="http://schemas.microsoft.com/office/drawing/2014/main" id="{888576B6-266A-498F-9D31-9BE6DA8F0FEE}"/>
              </a:ext>
            </a:extLst>
          </p:cNvPr>
          <p:cNvSpPr txBox="1"/>
          <p:nvPr/>
        </p:nvSpPr>
        <p:spPr>
          <a:xfrm>
            <a:off x="4718583" y="5496056"/>
            <a:ext cx="7292679" cy="120032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0000"/>
                </a:solidFill>
                <a:effectLst/>
                <a:uLnTx/>
                <a:uFillTx/>
                <a:latin typeface="Lato-Bold"/>
                <a:cs typeface="Arial"/>
                <a:sym typeface="Arial"/>
              </a:rPr>
              <a:t>Methodological Innovation, Development, Adaptation &amp; Support Theme (MIDAS)</a:t>
            </a:r>
            <a:endParaRPr kumimoji="0" lang="en-US" sz="44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4519697"/>
      </p:ext>
    </p:extLst>
  </p:cSld>
  <p:clrMapOvr>
    <a:masterClrMapping/>
  </p:clrMapOvr>
  <p:transition spd="med" advTm="8673">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6105C9CB-1221-193B-E4A3-4E09C101C9B7}"/>
              </a:ext>
            </a:extLst>
          </p:cNvPr>
          <p:cNvSpPr>
            <a:spLocks noGrp="1"/>
          </p:cNvSpPr>
          <p:nvPr>
            <p:ph type="title"/>
          </p:nvPr>
        </p:nvSpPr>
        <p:spPr>
          <a:xfrm>
            <a:off x="4553733" y="548464"/>
            <a:ext cx="6798541" cy="1675623"/>
          </a:xfrm>
        </p:spPr>
        <p:txBody>
          <a:bodyPr anchor="b">
            <a:normAutofit/>
          </a:bodyPr>
          <a:lstStyle/>
          <a:p>
            <a:r>
              <a:rPr lang="en-GB" sz="4000" dirty="0">
                <a:latin typeface="+mn-lt"/>
              </a:rPr>
              <a:t>Plan</a:t>
            </a:r>
          </a:p>
        </p:txBody>
      </p:sp>
      <p:pic>
        <p:nvPicPr>
          <p:cNvPr id="5" name="Picture 4" descr="Rolls of blueprints">
            <a:extLst>
              <a:ext uri="{FF2B5EF4-FFF2-40B4-BE49-F238E27FC236}">
                <a16:creationId xmlns:a16="http://schemas.microsoft.com/office/drawing/2014/main" id="{A9FA4A0D-045C-2CE6-DAD8-B6293C52FBA9}"/>
              </a:ext>
            </a:extLst>
          </p:cNvPr>
          <p:cNvPicPr>
            <a:picLocks noChangeAspect="1"/>
          </p:cNvPicPr>
          <p:nvPr/>
        </p:nvPicPr>
        <p:blipFill rotWithShape="1">
          <a:blip r:embed="rId3"/>
          <a:srcRect l="59156" r="-1" b="-1"/>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B83FF81A-AFEB-A8BE-C793-841E2A0C4B11}"/>
              </a:ext>
            </a:extLst>
          </p:cNvPr>
          <p:cNvSpPr>
            <a:spLocks noGrp="1"/>
          </p:cNvSpPr>
          <p:nvPr>
            <p:ph idx="1"/>
          </p:nvPr>
        </p:nvSpPr>
        <p:spPr>
          <a:xfrm>
            <a:off x="4553734" y="2409830"/>
            <a:ext cx="6798539" cy="3705217"/>
          </a:xfrm>
        </p:spPr>
        <p:txBody>
          <a:bodyPr>
            <a:normAutofit/>
          </a:bodyPr>
          <a:lstStyle/>
          <a:p>
            <a:pPr marL="514350" indent="-514350">
              <a:buFont typeface="+mj-lt"/>
              <a:buAutoNum type="arabicPeriod"/>
            </a:pPr>
            <a:r>
              <a:rPr lang="en-GB" sz="4000" dirty="0"/>
              <a:t>Overview of the </a:t>
            </a:r>
            <a:r>
              <a:rPr lang="en-GB" sz="4000" dirty="0" err="1"/>
              <a:t>RaCES</a:t>
            </a:r>
            <a:r>
              <a:rPr lang="en-GB" sz="4000" dirty="0"/>
              <a:t> process</a:t>
            </a:r>
          </a:p>
          <a:p>
            <a:pPr marL="514350" indent="-514350">
              <a:buFont typeface="+mj-lt"/>
              <a:buAutoNum type="arabicPeriod"/>
            </a:pPr>
            <a:endParaRPr lang="en-GB" sz="4000" dirty="0"/>
          </a:p>
          <a:p>
            <a:pPr marL="514350" indent="-514350">
              <a:buFont typeface="+mj-lt"/>
              <a:buAutoNum type="arabicPeriod"/>
            </a:pPr>
            <a:r>
              <a:rPr lang="en-GB" sz="4000" dirty="0"/>
              <a:t>Current and completed </a:t>
            </a:r>
            <a:r>
              <a:rPr lang="en-GB" sz="4000" dirty="0" err="1"/>
              <a:t>RaCES</a:t>
            </a:r>
            <a:r>
              <a:rPr lang="en-GB" sz="4000" dirty="0"/>
              <a:t> projects</a:t>
            </a:r>
          </a:p>
        </p:txBody>
      </p:sp>
    </p:spTree>
    <p:extLst>
      <p:ext uri="{BB962C8B-B14F-4D97-AF65-F5344CB8AC3E}">
        <p14:creationId xmlns:p14="http://schemas.microsoft.com/office/powerpoint/2010/main" val="11359469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9614EF4-CDAB-457B-B3D1-03129F0048CA}"/>
              </a:ext>
            </a:extLst>
          </p:cNvPr>
          <p:cNvSpPr/>
          <p:nvPr/>
        </p:nvSpPr>
        <p:spPr>
          <a:xfrm>
            <a:off x="-1" y="0"/>
            <a:ext cx="1233557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39" name="Picture 38" descr="A picture containing icon&#10;&#10;Description automatically generated">
            <a:extLst>
              <a:ext uri="{FF2B5EF4-FFF2-40B4-BE49-F238E27FC236}">
                <a16:creationId xmlns:a16="http://schemas.microsoft.com/office/drawing/2014/main" id="{5D8DA8A5-FFCC-4896-9337-02C1AE54C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76270"/>
            <a:ext cx="3005699" cy="1439903"/>
          </a:xfrm>
          <a:prstGeom prst="rect">
            <a:avLst/>
          </a:prstGeom>
        </p:spPr>
      </p:pic>
      <p:sp>
        <p:nvSpPr>
          <p:cNvPr id="4" name="Title 1">
            <a:extLst>
              <a:ext uri="{FF2B5EF4-FFF2-40B4-BE49-F238E27FC236}">
                <a16:creationId xmlns:a16="http://schemas.microsoft.com/office/drawing/2014/main" id="{2C2BFAE1-45D3-4B3B-81D2-0BF25FA84FB8}"/>
              </a:ext>
            </a:extLst>
          </p:cNvPr>
          <p:cNvSpPr>
            <a:spLocks noGrp="1"/>
          </p:cNvSpPr>
          <p:nvPr/>
        </p:nvSpPr>
        <p:spPr>
          <a:xfrm>
            <a:off x="1931927" y="326449"/>
            <a:ext cx="8515350" cy="739056"/>
          </a:xfrm>
          <a:prstGeom prst="rect">
            <a:avLst/>
          </a:prstGeom>
        </p:spPr>
        <p:txBody>
          <a:bodyPr rIns="0">
            <a:normAutofit fontScale="77500" lnSpcReduction="20000"/>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Rapid Conversion of Evidence Summaries (</a:t>
            </a: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RaCES</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a:t>
            </a:r>
            <a:endParaRPr kumimoji="0" lang="en-US" sz="3600" b="1" i="0" u="none" strike="noStrike" kern="1200" cap="none" spc="0" normalizeH="0" baseline="0" noProof="0" dirty="0">
              <a:ln>
                <a:noFill/>
              </a:ln>
              <a:solidFill>
                <a:prstClr val="black"/>
              </a:solidFill>
              <a:effectLst/>
              <a:uLnTx/>
              <a:uFillTx/>
              <a:latin typeface="Helvetica" panose="020B0500000000000000" pitchFamily="34" charset="0"/>
              <a:ea typeface="+mj-ea"/>
              <a:cs typeface="+mj-cs"/>
              <a:sym typeface="Arial"/>
            </a:endParaRPr>
          </a:p>
        </p:txBody>
      </p:sp>
      <p:grpSp>
        <p:nvGrpSpPr>
          <p:cNvPr id="7" name="Group 6">
            <a:extLst>
              <a:ext uri="{FF2B5EF4-FFF2-40B4-BE49-F238E27FC236}">
                <a16:creationId xmlns:a16="http://schemas.microsoft.com/office/drawing/2014/main" id="{F45055A4-7912-4AE5-AB7A-C3D8F1D05B45}"/>
              </a:ext>
            </a:extLst>
          </p:cNvPr>
          <p:cNvGrpSpPr/>
          <p:nvPr/>
        </p:nvGrpSpPr>
        <p:grpSpPr>
          <a:xfrm>
            <a:off x="168180" y="881349"/>
            <a:ext cx="3523793" cy="3303901"/>
            <a:chOff x="332935" y="2650220"/>
            <a:chExt cx="3168829" cy="3267411"/>
          </a:xfrm>
        </p:grpSpPr>
        <p:sp>
          <p:nvSpPr>
            <p:cNvPr id="32" name="TextBox 34">
              <a:extLst>
                <a:ext uri="{FF2B5EF4-FFF2-40B4-BE49-F238E27FC236}">
                  <a16:creationId xmlns:a16="http://schemas.microsoft.com/office/drawing/2014/main" id="{C9CEEF34-3D18-47B1-B34F-D0699E195FFD}"/>
                </a:ext>
              </a:extLst>
            </p:cNvPr>
            <p:cNvSpPr txBox="1"/>
            <p:nvPr/>
          </p:nvSpPr>
          <p:spPr>
            <a:xfrm>
              <a:off x="332936" y="2650220"/>
              <a:ext cx="2926080" cy="43921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About RaCES</a:t>
              </a:r>
            </a:p>
          </p:txBody>
        </p:sp>
        <p:sp>
          <p:nvSpPr>
            <p:cNvPr id="33" name="TextBox 35">
              <a:extLst>
                <a:ext uri="{FF2B5EF4-FFF2-40B4-BE49-F238E27FC236}">
                  <a16:creationId xmlns:a16="http://schemas.microsoft.com/office/drawing/2014/main" id="{B35ECA42-B72C-414E-B7A6-9BD5BA37AF6F}"/>
                </a:ext>
              </a:extLst>
            </p:cNvPr>
            <p:cNvSpPr txBox="1"/>
            <p:nvPr/>
          </p:nvSpPr>
          <p:spPr>
            <a:xfrm>
              <a:off x="332935" y="3086922"/>
              <a:ext cx="3168829" cy="283070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r>
                <a:rPr kumimoji="0" lang="en-GB" sz="11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1. Increase health and social care professionals’ </a:t>
              </a:r>
              <a:r>
                <a:rPr kumimoji="0" lang="en-GB" sz="1100" b="1" i="0" u="sng"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skills</a:t>
              </a:r>
              <a:r>
                <a:rPr kumimoji="0" lang="en-GB" sz="11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 in critically appraising, interpreting and applying findings from evidence syntheses through mentoring and on-line support;</a:t>
              </a:r>
            </a:p>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r>
                <a:rPr kumimoji="0" lang="en-GB" sz="11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2. </a:t>
              </a:r>
              <a:r>
                <a:rPr kumimoji="0" lang="en-GB" sz="1100" b="1" i="0" u="sng"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Integrate</a:t>
              </a:r>
              <a:r>
                <a:rPr kumimoji="0" lang="en-GB" sz="11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 findings from evidence syntheses into policy and practice supported by implementation specialists;</a:t>
              </a:r>
            </a:p>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r>
                <a:rPr kumimoji="0" lang="en-GB" sz="11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3. </a:t>
              </a:r>
              <a:r>
                <a:rPr kumimoji="0" lang="en-GB" sz="1100" b="1" i="0" u="sng"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Disseminate</a:t>
              </a:r>
              <a:r>
                <a:rPr kumimoji="0" lang="en-GB" sz="11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 findings within the care professionals organisation, to the wider ARCNWC members and public, and through professional and academic networks via the website, newsletters, presentations and peer reviewed and professional journals; and,</a:t>
              </a:r>
              <a:endPar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4.  </a:t>
              </a:r>
              <a:r>
                <a:rPr kumimoji="0" lang="en-GB" sz="1000" b="1" i="0" u="sng"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Develop a network </a:t>
              </a: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of communities across the ARCNWC members and professional groups to support the production of RaCES and implementation of findings.</a:t>
              </a:r>
            </a:p>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endPar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spTree>
    <p:custDataLst>
      <p:tags r:id="rId1"/>
    </p:custDataLst>
    <p:extLst>
      <p:ext uri="{BB962C8B-B14F-4D97-AF65-F5344CB8AC3E}">
        <p14:creationId xmlns:p14="http://schemas.microsoft.com/office/powerpoint/2010/main" val="4271798735"/>
      </p:ext>
    </p:extLst>
  </p:cSld>
  <p:clrMapOvr>
    <a:masterClrMapping/>
  </p:clrMapOvr>
  <p:transition spd="med" advTm="7224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9614EF4-CDAB-457B-B3D1-03129F0048CA}"/>
              </a:ext>
            </a:extLst>
          </p:cNvPr>
          <p:cNvSpPr/>
          <p:nvPr/>
        </p:nvSpPr>
        <p:spPr>
          <a:xfrm>
            <a:off x="-71787" y="0"/>
            <a:ext cx="1233557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39" name="Picture 38" descr="A picture containing icon&#10;&#10;Description automatically generated">
            <a:extLst>
              <a:ext uri="{FF2B5EF4-FFF2-40B4-BE49-F238E27FC236}">
                <a16:creationId xmlns:a16="http://schemas.microsoft.com/office/drawing/2014/main" id="{5D8DA8A5-FFCC-4896-9337-02C1AE54C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76270"/>
            <a:ext cx="3005699" cy="1439903"/>
          </a:xfrm>
          <a:prstGeom prst="rect">
            <a:avLst/>
          </a:prstGeom>
        </p:spPr>
      </p:pic>
      <p:sp>
        <p:nvSpPr>
          <p:cNvPr id="4" name="Title 1">
            <a:extLst>
              <a:ext uri="{FF2B5EF4-FFF2-40B4-BE49-F238E27FC236}">
                <a16:creationId xmlns:a16="http://schemas.microsoft.com/office/drawing/2014/main" id="{2C2BFAE1-45D3-4B3B-81D2-0BF25FA84FB8}"/>
              </a:ext>
            </a:extLst>
          </p:cNvPr>
          <p:cNvSpPr>
            <a:spLocks noGrp="1"/>
          </p:cNvSpPr>
          <p:nvPr/>
        </p:nvSpPr>
        <p:spPr>
          <a:xfrm>
            <a:off x="1931927" y="326449"/>
            <a:ext cx="8515350" cy="739056"/>
          </a:xfrm>
          <a:prstGeom prst="rect">
            <a:avLst/>
          </a:prstGeom>
        </p:spPr>
        <p:txBody>
          <a:bodyPr rIns="0">
            <a:normAutofit fontScale="77500" lnSpcReduction="20000"/>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Rapid Conversion of Evidence Summaries (</a:t>
            </a: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RaCES</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a:t>
            </a:r>
            <a:endParaRPr kumimoji="0" lang="en-US" sz="3600" b="1" i="0" u="none" strike="noStrike" kern="1200" cap="none" spc="0" normalizeH="0" baseline="0" noProof="0" dirty="0">
              <a:ln>
                <a:noFill/>
              </a:ln>
              <a:solidFill>
                <a:prstClr val="black"/>
              </a:solidFill>
              <a:effectLst/>
              <a:uLnTx/>
              <a:uFillTx/>
              <a:latin typeface="Helvetica" panose="020B0500000000000000" pitchFamily="34" charset="0"/>
              <a:ea typeface="+mj-ea"/>
              <a:cs typeface="+mj-cs"/>
              <a:sym typeface="Arial"/>
            </a:endParaRPr>
          </a:p>
        </p:txBody>
      </p:sp>
      <p:grpSp>
        <p:nvGrpSpPr>
          <p:cNvPr id="6" name="Group 5">
            <a:extLst>
              <a:ext uri="{FF2B5EF4-FFF2-40B4-BE49-F238E27FC236}">
                <a16:creationId xmlns:a16="http://schemas.microsoft.com/office/drawing/2014/main" id="{6419F1EB-904C-4A95-9898-CFD73270667C}"/>
              </a:ext>
            </a:extLst>
          </p:cNvPr>
          <p:cNvGrpSpPr/>
          <p:nvPr/>
        </p:nvGrpSpPr>
        <p:grpSpPr>
          <a:xfrm>
            <a:off x="5921393" y="5479764"/>
            <a:ext cx="5895418" cy="1294346"/>
            <a:chOff x="8921977" y="4001571"/>
            <a:chExt cx="3765147" cy="1725801"/>
          </a:xfrm>
        </p:grpSpPr>
        <p:sp>
          <p:nvSpPr>
            <p:cNvPr id="34" name="TextBox 27">
              <a:extLst>
                <a:ext uri="{FF2B5EF4-FFF2-40B4-BE49-F238E27FC236}">
                  <a16:creationId xmlns:a16="http://schemas.microsoft.com/office/drawing/2014/main" id="{93C7ABCC-1F09-44B8-B2B4-E2781F2DA0B8}"/>
                </a:ext>
              </a:extLst>
            </p:cNvPr>
            <p:cNvSpPr txBox="1"/>
            <p:nvPr/>
          </p:nvSpPr>
          <p:spPr>
            <a:xfrm>
              <a:off x="8921977" y="4001571"/>
              <a:ext cx="3765147"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1. Identifying policy and practice question</a:t>
              </a:r>
            </a:p>
          </p:txBody>
        </p:sp>
        <p:sp>
          <p:nvSpPr>
            <p:cNvPr id="35" name="TextBox 28">
              <a:extLst>
                <a:ext uri="{FF2B5EF4-FFF2-40B4-BE49-F238E27FC236}">
                  <a16:creationId xmlns:a16="http://schemas.microsoft.com/office/drawing/2014/main" id="{A01FECD5-BC2C-4D4C-9800-F39E4C2AF3F6}"/>
                </a:ext>
              </a:extLst>
            </p:cNvPr>
            <p:cNvSpPr txBox="1"/>
            <p:nvPr/>
          </p:nvSpPr>
          <p:spPr>
            <a:xfrm>
              <a:off x="8977255" y="4373150"/>
              <a:ext cx="3586558" cy="1354222"/>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Questions are identified through: (i) an ARCNWC member raising an issue associated with organisational policies or an area of their day-to-day practice where there is uncertainty; or, (ii) through an area identified more generally as a priority area for health and social care (e.g. NHS, National Institute for Health Research, Royal Colleges, other professional bodies or through public and patient representatives). Examples of questions include: ‘Which safety culture survey should I use?’, ‘Is virtual reality effective in treating post-traumatic stress syndrome?’ and ‘Is strength training effective for Multiple Sclerosis  patients?’ </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7" name="Group 6">
            <a:extLst>
              <a:ext uri="{FF2B5EF4-FFF2-40B4-BE49-F238E27FC236}">
                <a16:creationId xmlns:a16="http://schemas.microsoft.com/office/drawing/2014/main" id="{F45055A4-7912-4AE5-AB7A-C3D8F1D05B45}"/>
              </a:ext>
            </a:extLst>
          </p:cNvPr>
          <p:cNvGrpSpPr/>
          <p:nvPr/>
        </p:nvGrpSpPr>
        <p:grpSpPr>
          <a:xfrm>
            <a:off x="168180" y="881349"/>
            <a:ext cx="3523793" cy="3303901"/>
            <a:chOff x="332935" y="2650220"/>
            <a:chExt cx="3168829" cy="3267411"/>
          </a:xfrm>
        </p:grpSpPr>
        <p:sp>
          <p:nvSpPr>
            <p:cNvPr id="32" name="TextBox 34">
              <a:extLst>
                <a:ext uri="{FF2B5EF4-FFF2-40B4-BE49-F238E27FC236}">
                  <a16:creationId xmlns:a16="http://schemas.microsoft.com/office/drawing/2014/main" id="{C9CEEF34-3D18-47B1-B34F-D0699E195FFD}"/>
                </a:ext>
              </a:extLst>
            </p:cNvPr>
            <p:cNvSpPr txBox="1"/>
            <p:nvPr/>
          </p:nvSpPr>
          <p:spPr>
            <a:xfrm>
              <a:off x="332936" y="2650220"/>
              <a:ext cx="2926080" cy="43921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About RaCES</a:t>
              </a:r>
            </a:p>
          </p:txBody>
        </p:sp>
        <p:sp>
          <p:nvSpPr>
            <p:cNvPr id="33" name="TextBox 35">
              <a:extLst>
                <a:ext uri="{FF2B5EF4-FFF2-40B4-BE49-F238E27FC236}">
                  <a16:creationId xmlns:a16="http://schemas.microsoft.com/office/drawing/2014/main" id="{B35ECA42-B72C-414E-B7A6-9BD5BA37AF6F}"/>
                </a:ext>
              </a:extLst>
            </p:cNvPr>
            <p:cNvSpPr txBox="1"/>
            <p:nvPr/>
          </p:nvSpPr>
          <p:spPr>
            <a:xfrm>
              <a:off x="332935" y="3086922"/>
              <a:ext cx="3168829" cy="2830709"/>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r>
                <a:rPr kumimoji="0" lang="en-GB" sz="11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1. Increase health and social care professionals’ skills in critically appraising, interpreting and applying findings from evidence syntheses through mentoring and on-line support;</a:t>
              </a:r>
            </a:p>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r>
                <a:rPr kumimoji="0" lang="en-GB" sz="11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2. Integrate findings from evidence syntheses into policy and practice supported by implementation specialists;</a:t>
              </a:r>
            </a:p>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r>
                <a:rPr kumimoji="0" lang="en-GB" sz="11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3. Disseminate findings within the care professionals organisation, to the wider ARCNWC members and public, and through professional and academic networks via the website, newsletters, presentations and peer reviewed and professional journals; and,</a:t>
              </a:r>
              <a:endPar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4.  Develop a network of communities across the ARCNWC members and professional groups to support the production of RaCES and implementation of findings.</a:t>
              </a:r>
            </a:p>
            <a:p>
              <a:pPr marL="0" marR="0" lvl="0" indent="0" algn="just" defTabSz="914400" rtl="0" eaLnBrk="1" fontAlgn="auto" latinLnBrk="0" hangingPunct="1">
                <a:lnSpc>
                  <a:spcPct val="100000"/>
                </a:lnSpc>
                <a:spcBef>
                  <a:spcPts val="0"/>
                </a:spcBef>
                <a:spcAft>
                  <a:spcPts val="900"/>
                </a:spcAft>
                <a:buClr>
                  <a:srgbClr val="000000"/>
                </a:buClr>
                <a:buSzTx/>
                <a:buFont typeface="Arial"/>
                <a:buNone/>
                <a:tabLst/>
                <a:defRPr/>
              </a:pPr>
              <a:endPar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11" name="Group 10">
            <a:extLst>
              <a:ext uri="{FF2B5EF4-FFF2-40B4-BE49-F238E27FC236}">
                <a16:creationId xmlns:a16="http://schemas.microsoft.com/office/drawing/2014/main" id="{06FE9F24-573D-4498-98A1-46F4E5DE4FDC}"/>
              </a:ext>
            </a:extLst>
          </p:cNvPr>
          <p:cNvGrpSpPr/>
          <p:nvPr/>
        </p:nvGrpSpPr>
        <p:grpSpPr>
          <a:xfrm>
            <a:off x="3096762" y="1439320"/>
            <a:ext cx="4102387" cy="5092231"/>
            <a:chOff x="3780357" y="321772"/>
            <a:chExt cx="4638216" cy="5985072"/>
          </a:xfrm>
        </p:grpSpPr>
        <p:sp>
          <p:nvSpPr>
            <p:cNvPr id="17" name="Shape">
              <a:extLst>
                <a:ext uri="{FF2B5EF4-FFF2-40B4-BE49-F238E27FC236}">
                  <a16:creationId xmlns:a16="http://schemas.microsoft.com/office/drawing/2014/main" id="{5CE14C74-0586-49E3-9987-71B9E090F450}"/>
                </a:ext>
              </a:extLst>
            </p:cNvPr>
            <p:cNvSpPr/>
            <p:nvPr/>
          </p:nvSpPr>
          <p:spPr>
            <a:xfrm>
              <a:off x="6461378" y="321772"/>
              <a:ext cx="1957195" cy="1893840"/>
            </a:xfrm>
            <a:custGeom>
              <a:avLst/>
              <a:gdLst/>
              <a:ahLst/>
              <a:cxnLst>
                <a:cxn ang="0">
                  <a:pos x="wd2" y="hd2"/>
                </a:cxn>
                <a:cxn ang="5400000">
                  <a:pos x="wd2" y="hd2"/>
                </a:cxn>
                <a:cxn ang="10800000">
                  <a:pos x="wd2" y="hd2"/>
                </a:cxn>
                <a:cxn ang="16200000">
                  <a:pos x="wd2" y="hd2"/>
                </a:cxn>
              </a:cxnLst>
              <a:rect l="0" t="0" r="r" b="b"/>
              <a:pathLst>
                <a:path w="21308" h="21577" extrusionOk="0">
                  <a:moveTo>
                    <a:pt x="18235" y="11956"/>
                  </a:moveTo>
                  <a:lnTo>
                    <a:pt x="18235" y="7870"/>
                  </a:lnTo>
                  <a:lnTo>
                    <a:pt x="20912" y="7870"/>
                  </a:lnTo>
                  <a:cubicBezTo>
                    <a:pt x="21314" y="7870"/>
                    <a:pt x="21448" y="7333"/>
                    <a:pt x="21136" y="7099"/>
                  </a:cubicBezTo>
                  <a:lnTo>
                    <a:pt x="16450" y="3900"/>
                  </a:lnTo>
                  <a:lnTo>
                    <a:pt x="10871" y="70"/>
                  </a:lnTo>
                  <a:cubicBezTo>
                    <a:pt x="10737" y="-23"/>
                    <a:pt x="10559" y="-23"/>
                    <a:pt x="10447" y="70"/>
                  </a:cubicBezTo>
                  <a:lnTo>
                    <a:pt x="4869" y="3900"/>
                  </a:lnTo>
                  <a:lnTo>
                    <a:pt x="183" y="7099"/>
                  </a:lnTo>
                  <a:cubicBezTo>
                    <a:pt x="-152" y="7333"/>
                    <a:pt x="4" y="7870"/>
                    <a:pt x="406" y="7870"/>
                  </a:cubicBezTo>
                  <a:lnTo>
                    <a:pt x="3084" y="7870"/>
                  </a:lnTo>
                  <a:lnTo>
                    <a:pt x="3084" y="9201"/>
                  </a:lnTo>
                  <a:lnTo>
                    <a:pt x="3084" y="9201"/>
                  </a:lnTo>
                  <a:lnTo>
                    <a:pt x="3084" y="15833"/>
                  </a:lnTo>
                  <a:lnTo>
                    <a:pt x="3106" y="15833"/>
                  </a:lnTo>
                  <a:lnTo>
                    <a:pt x="3106" y="20970"/>
                  </a:lnTo>
                  <a:lnTo>
                    <a:pt x="3106" y="20970"/>
                  </a:lnTo>
                  <a:lnTo>
                    <a:pt x="3106" y="21577"/>
                  </a:lnTo>
                  <a:lnTo>
                    <a:pt x="18235" y="21577"/>
                  </a:lnTo>
                  <a:lnTo>
                    <a:pt x="18235" y="14338"/>
                  </a:lnTo>
                  <a:lnTo>
                    <a:pt x="18212" y="14338"/>
                  </a:lnTo>
                  <a:lnTo>
                    <a:pt x="18235" y="11956"/>
                  </a:lnTo>
                  <a:lnTo>
                    <a:pt x="18235" y="11956"/>
                  </a:lnTo>
                  <a:close/>
                </a:path>
              </a:pathLst>
            </a:cu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8" name="Freeform: Shape 17">
              <a:extLst>
                <a:ext uri="{FF2B5EF4-FFF2-40B4-BE49-F238E27FC236}">
                  <a16:creationId xmlns:a16="http://schemas.microsoft.com/office/drawing/2014/main" id="{01B88B16-9FB9-4E4F-AD1F-10DC8DB55562}"/>
                </a:ext>
              </a:extLst>
            </p:cNvPr>
            <p:cNvSpPr/>
            <p:nvPr/>
          </p:nvSpPr>
          <p:spPr>
            <a:xfrm>
              <a:off x="6023090" y="1713454"/>
              <a:ext cx="1902585" cy="1314823"/>
            </a:xfrm>
            <a:custGeom>
              <a:avLst/>
              <a:gdLst>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662878 w 2662878"/>
                <a:gd name="connsiteY6" fmla="*/ 711876 h 1840240"/>
                <a:gd name="connsiteX7" fmla="*/ 2378327 w 2662878"/>
                <a:gd name="connsiteY7" fmla="*/ 711876 h 1840240"/>
                <a:gd name="connsiteX8" fmla="*/ 2378327 w 2662878"/>
                <a:gd name="connsiteY8" fmla="*/ 1840240 h 1840240"/>
                <a:gd name="connsiteX9" fmla="*/ 2378326 w 2662878"/>
                <a:gd name="connsiteY9" fmla="*/ 1840240 h 1840240"/>
                <a:gd name="connsiteX10" fmla="*/ 955422 w 2662878"/>
                <a:gd name="connsiteY10" fmla="*/ 1840240 h 1840240"/>
                <a:gd name="connsiteX11" fmla="*/ 482267 w 2662878"/>
                <a:gd name="connsiteY11" fmla="*/ 1840240 h 1840240"/>
                <a:gd name="connsiteX12" fmla="*/ 0 w 2662878"/>
                <a:gd name="connsiteY12" fmla="*/ 1840240 h 1840240"/>
                <a:gd name="connsiteX13" fmla="*/ 0 w 2662878"/>
                <a:gd name="connsiteY13" fmla="*/ 262405 h 1840240"/>
                <a:gd name="connsiteX14" fmla="*/ 299866 w 2662878"/>
                <a:gd name="connsiteY14" fmla="*/ 0 h 1840240"/>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378327 w 2662878"/>
                <a:gd name="connsiteY6" fmla="*/ 711876 h 1840240"/>
                <a:gd name="connsiteX7" fmla="*/ 2378327 w 2662878"/>
                <a:gd name="connsiteY7" fmla="*/ 1840240 h 1840240"/>
                <a:gd name="connsiteX8" fmla="*/ 2378326 w 2662878"/>
                <a:gd name="connsiteY8" fmla="*/ 1840240 h 1840240"/>
                <a:gd name="connsiteX9" fmla="*/ 955422 w 2662878"/>
                <a:gd name="connsiteY9" fmla="*/ 1840240 h 1840240"/>
                <a:gd name="connsiteX10" fmla="*/ 482267 w 2662878"/>
                <a:gd name="connsiteY10" fmla="*/ 1840240 h 1840240"/>
                <a:gd name="connsiteX11" fmla="*/ 0 w 2662878"/>
                <a:gd name="connsiteY11" fmla="*/ 1840240 h 1840240"/>
                <a:gd name="connsiteX12" fmla="*/ 0 w 2662878"/>
                <a:gd name="connsiteY12" fmla="*/ 262405 h 1840240"/>
                <a:gd name="connsiteX13" fmla="*/ 299866 w 2662878"/>
                <a:gd name="connsiteY13" fmla="*/ 0 h 18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878" h="1840240">
                  <a:moveTo>
                    <a:pt x="299866" y="0"/>
                  </a:moveTo>
                  <a:lnTo>
                    <a:pt x="482267" y="0"/>
                  </a:lnTo>
                  <a:lnTo>
                    <a:pt x="955422" y="0"/>
                  </a:lnTo>
                  <a:lnTo>
                    <a:pt x="2657773" y="0"/>
                  </a:lnTo>
                  <a:lnTo>
                    <a:pt x="2662878" y="0"/>
                  </a:lnTo>
                  <a:lnTo>
                    <a:pt x="2662878" y="450"/>
                  </a:lnTo>
                  <a:lnTo>
                    <a:pt x="2378327" y="711876"/>
                  </a:lnTo>
                  <a:lnTo>
                    <a:pt x="2378327" y="1840240"/>
                  </a:lnTo>
                  <a:lnTo>
                    <a:pt x="2378326" y="1840240"/>
                  </a:lnTo>
                  <a:lnTo>
                    <a:pt x="955422" y="1840240"/>
                  </a:lnTo>
                  <a:lnTo>
                    <a:pt x="482267" y="1840240"/>
                  </a:lnTo>
                  <a:lnTo>
                    <a:pt x="0" y="1840240"/>
                  </a:lnTo>
                  <a:lnTo>
                    <a:pt x="0" y="262405"/>
                  </a:lnTo>
                  <a:cubicBezTo>
                    <a:pt x="0" y="117483"/>
                    <a:pt x="134255" y="0"/>
                    <a:pt x="29986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Freeform: Shape 18">
              <a:extLst>
                <a:ext uri="{FF2B5EF4-FFF2-40B4-BE49-F238E27FC236}">
                  <a16:creationId xmlns:a16="http://schemas.microsoft.com/office/drawing/2014/main" id="{5A062B6B-04EC-4BAE-BBB0-922AC2E20B7A}"/>
                </a:ext>
              </a:extLst>
            </p:cNvPr>
            <p:cNvSpPr/>
            <p:nvPr/>
          </p:nvSpPr>
          <p:spPr>
            <a:xfrm>
              <a:off x="5302169" y="2725962"/>
              <a:ext cx="2209990" cy="1513357"/>
            </a:xfrm>
            <a:custGeom>
              <a:avLst/>
              <a:gdLst>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3093124 w 3093124"/>
                <a:gd name="connsiteY6" fmla="*/ 711875 h 2118110"/>
                <a:gd name="connsiteX7" fmla="*/ 2808572 w 3093124"/>
                <a:gd name="connsiteY7" fmla="*/ 711875 h 2118110"/>
                <a:gd name="connsiteX8" fmla="*/ 2808572 w 3093124"/>
                <a:gd name="connsiteY8" fmla="*/ 2118110 h 2118110"/>
                <a:gd name="connsiteX9" fmla="*/ 0 w 3093124"/>
                <a:gd name="connsiteY9" fmla="*/ 2118110 h 2118110"/>
                <a:gd name="connsiteX10" fmla="*/ 0 w 3093124"/>
                <a:gd name="connsiteY10" fmla="*/ 262405 h 2118110"/>
                <a:gd name="connsiteX11" fmla="*/ 299866 w 3093124"/>
                <a:gd name="connsiteY11" fmla="*/ 0 h 2118110"/>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2808572 w 3093124"/>
                <a:gd name="connsiteY6" fmla="*/ 711875 h 2118110"/>
                <a:gd name="connsiteX7" fmla="*/ 2808572 w 3093124"/>
                <a:gd name="connsiteY7" fmla="*/ 2118110 h 2118110"/>
                <a:gd name="connsiteX8" fmla="*/ 0 w 3093124"/>
                <a:gd name="connsiteY8" fmla="*/ 2118110 h 2118110"/>
                <a:gd name="connsiteX9" fmla="*/ 0 w 3093124"/>
                <a:gd name="connsiteY9" fmla="*/ 262405 h 2118110"/>
                <a:gd name="connsiteX10" fmla="*/ 299866 w 3093124"/>
                <a:gd name="connsiteY10" fmla="*/ 0 h 2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3124" h="2118110">
                  <a:moveTo>
                    <a:pt x="299866" y="0"/>
                  </a:moveTo>
                  <a:lnTo>
                    <a:pt x="912513" y="0"/>
                  </a:lnTo>
                  <a:lnTo>
                    <a:pt x="955422" y="0"/>
                  </a:lnTo>
                  <a:lnTo>
                    <a:pt x="3088019" y="0"/>
                  </a:lnTo>
                  <a:lnTo>
                    <a:pt x="3093124" y="0"/>
                  </a:lnTo>
                  <a:lnTo>
                    <a:pt x="3093124" y="450"/>
                  </a:lnTo>
                  <a:lnTo>
                    <a:pt x="2808572" y="711875"/>
                  </a:lnTo>
                  <a:lnTo>
                    <a:pt x="2808572" y="2118110"/>
                  </a:lnTo>
                  <a:lnTo>
                    <a:pt x="0" y="2118110"/>
                  </a:lnTo>
                  <a:lnTo>
                    <a:pt x="0" y="262405"/>
                  </a:lnTo>
                  <a:cubicBezTo>
                    <a:pt x="0" y="117483"/>
                    <a:pt x="134255" y="0"/>
                    <a:pt x="299866"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0" name="Freeform: Shape 19">
              <a:extLst>
                <a:ext uri="{FF2B5EF4-FFF2-40B4-BE49-F238E27FC236}">
                  <a16:creationId xmlns:a16="http://schemas.microsoft.com/office/drawing/2014/main" id="{FD51DA37-090F-4224-AD89-A49E0D66806F}"/>
                </a:ext>
              </a:extLst>
            </p:cNvPr>
            <p:cNvSpPr/>
            <p:nvPr/>
          </p:nvSpPr>
          <p:spPr>
            <a:xfrm>
              <a:off x="7722368" y="1713454"/>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Freeform: Shape 20">
              <a:extLst>
                <a:ext uri="{FF2B5EF4-FFF2-40B4-BE49-F238E27FC236}">
                  <a16:creationId xmlns:a16="http://schemas.microsoft.com/office/drawing/2014/main" id="{2FF79954-2AEB-48AB-80AA-57E660010AB7}"/>
                </a:ext>
              </a:extLst>
            </p:cNvPr>
            <p:cNvSpPr/>
            <p:nvPr/>
          </p:nvSpPr>
          <p:spPr>
            <a:xfrm>
              <a:off x="7308851" y="2725962"/>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Freeform: Shape 21">
              <a:extLst>
                <a:ext uri="{FF2B5EF4-FFF2-40B4-BE49-F238E27FC236}">
                  <a16:creationId xmlns:a16="http://schemas.microsoft.com/office/drawing/2014/main" id="{E40B74F3-189E-4F70-BE52-CE5D0F5F3DB2}"/>
                </a:ext>
              </a:extLst>
            </p:cNvPr>
            <p:cNvSpPr/>
            <p:nvPr/>
          </p:nvSpPr>
          <p:spPr>
            <a:xfrm>
              <a:off x="4556475" y="3728428"/>
              <a:ext cx="2545420" cy="1513357"/>
            </a:xfrm>
            <a:custGeom>
              <a:avLst/>
              <a:gdLst>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3019287 w 3019287"/>
                <a:gd name="connsiteY11" fmla="*/ 603312 h 1795090"/>
                <a:gd name="connsiteX12" fmla="*/ 2778130 w 3019287"/>
                <a:gd name="connsiteY12" fmla="*/ 603312 h 1795090"/>
                <a:gd name="connsiteX13" fmla="*/ 2778130 w 3019287"/>
                <a:gd name="connsiteY13" fmla="*/ 1795090 h 1795090"/>
                <a:gd name="connsiteX14" fmla="*/ 2380254 w 3019287"/>
                <a:gd name="connsiteY14" fmla="*/ 1795090 h 1795090"/>
                <a:gd name="connsiteX15" fmla="*/ 397876 w 3019287"/>
                <a:gd name="connsiteY15" fmla="*/ 1795090 h 1795090"/>
                <a:gd name="connsiteX16" fmla="*/ 0 w 3019287"/>
                <a:gd name="connsiteY16" fmla="*/ 1795090 h 1795090"/>
                <a:gd name="connsiteX17" fmla="*/ 0 w 3019287"/>
                <a:gd name="connsiteY17" fmla="*/ 222387 h 1795090"/>
                <a:gd name="connsiteX18" fmla="*/ 254135 w 3019287"/>
                <a:gd name="connsiteY18" fmla="*/ 0 h 1795090"/>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2778130 w 3019287"/>
                <a:gd name="connsiteY11" fmla="*/ 603312 h 1795090"/>
                <a:gd name="connsiteX12" fmla="*/ 2778130 w 3019287"/>
                <a:gd name="connsiteY12" fmla="*/ 1795090 h 1795090"/>
                <a:gd name="connsiteX13" fmla="*/ 2380254 w 3019287"/>
                <a:gd name="connsiteY13" fmla="*/ 1795090 h 1795090"/>
                <a:gd name="connsiteX14" fmla="*/ 397876 w 3019287"/>
                <a:gd name="connsiteY14" fmla="*/ 1795090 h 1795090"/>
                <a:gd name="connsiteX15" fmla="*/ 0 w 3019287"/>
                <a:gd name="connsiteY15" fmla="*/ 1795090 h 1795090"/>
                <a:gd name="connsiteX16" fmla="*/ 0 w 3019287"/>
                <a:gd name="connsiteY16" fmla="*/ 222387 h 1795090"/>
                <a:gd name="connsiteX17" fmla="*/ 254135 w 3019287"/>
                <a:gd name="connsiteY17" fmla="*/ 0 h 179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9287" h="1795090">
                  <a:moveTo>
                    <a:pt x="254135" y="0"/>
                  </a:moveTo>
                  <a:lnTo>
                    <a:pt x="652012" y="0"/>
                  </a:lnTo>
                  <a:lnTo>
                    <a:pt x="773352" y="0"/>
                  </a:lnTo>
                  <a:lnTo>
                    <a:pt x="809717" y="0"/>
                  </a:lnTo>
                  <a:lnTo>
                    <a:pt x="1171228" y="0"/>
                  </a:lnTo>
                  <a:lnTo>
                    <a:pt x="1207593" y="0"/>
                  </a:lnTo>
                  <a:lnTo>
                    <a:pt x="2617085" y="0"/>
                  </a:lnTo>
                  <a:lnTo>
                    <a:pt x="2621411" y="0"/>
                  </a:lnTo>
                  <a:lnTo>
                    <a:pt x="3014961" y="0"/>
                  </a:lnTo>
                  <a:lnTo>
                    <a:pt x="3019287" y="0"/>
                  </a:lnTo>
                  <a:lnTo>
                    <a:pt x="3019287" y="382"/>
                  </a:lnTo>
                  <a:lnTo>
                    <a:pt x="2778130" y="603312"/>
                  </a:lnTo>
                  <a:lnTo>
                    <a:pt x="2778130" y="1795090"/>
                  </a:lnTo>
                  <a:lnTo>
                    <a:pt x="2380254" y="1795090"/>
                  </a:lnTo>
                  <a:lnTo>
                    <a:pt x="397876" y="1795090"/>
                  </a:lnTo>
                  <a:lnTo>
                    <a:pt x="0" y="1795090"/>
                  </a:lnTo>
                  <a:lnTo>
                    <a:pt x="0" y="222387"/>
                  </a:lnTo>
                  <a:cubicBezTo>
                    <a:pt x="0" y="99567"/>
                    <a:pt x="113780" y="0"/>
                    <a:pt x="2541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Freeform: Shape 22">
              <a:extLst>
                <a:ext uri="{FF2B5EF4-FFF2-40B4-BE49-F238E27FC236}">
                  <a16:creationId xmlns:a16="http://schemas.microsoft.com/office/drawing/2014/main" id="{BCB54F20-1149-431F-835D-401E6B138C15}"/>
                </a:ext>
              </a:extLst>
            </p:cNvPr>
            <p:cNvSpPr/>
            <p:nvPr/>
          </p:nvSpPr>
          <p:spPr>
            <a:xfrm flipH="1">
              <a:off x="6894940" y="3730695"/>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CCDB994C-CEF2-4502-A718-2B8B0F9D94FA}"/>
                </a:ext>
              </a:extLst>
            </p:cNvPr>
            <p:cNvSpPr/>
            <p:nvPr/>
          </p:nvSpPr>
          <p:spPr>
            <a:xfrm>
              <a:off x="3780357" y="4733160"/>
              <a:ext cx="2915773" cy="1573684"/>
            </a:xfrm>
            <a:custGeom>
              <a:avLst/>
              <a:gdLst>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915773 w 2915773"/>
                <a:gd name="connsiteY21" fmla="*/ 508625 h 1573684"/>
                <a:gd name="connsiteX22" fmla="*/ 2712465 w 2915773"/>
                <a:gd name="connsiteY22" fmla="*/ 508625 h 1573684"/>
                <a:gd name="connsiteX23" fmla="*/ 2712465 w 2915773"/>
                <a:gd name="connsiteY23" fmla="*/ 1291873 h 1573684"/>
                <a:gd name="connsiteX24" fmla="*/ 2712465 w 2915773"/>
                <a:gd name="connsiteY24" fmla="*/ 1513357 h 1573684"/>
                <a:gd name="connsiteX25" fmla="*/ 2712465 w 2915773"/>
                <a:gd name="connsiteY25" fmla="*/ 1573684 h 1573684"/>
                <a:gd name="connsiteX26" fmla="*/ 2377034 w 2915773"/>
                <a:gd name="connsiteY26" fmla="*/ 1573684 h 1573684"/>
                <a:gd name="connsiteX27" fmla="*/ 2342112 w 2915773"/>
                <a:gd name="connsiteY27" fmla="*/ 1573684 h 1573684"/>
                <a:gd name="connsiteX28" fmla="*/ 2006681 w 2915773"/>
                <a:gd name="connsiteY28" fmla="*/ 1573684 h 1573684"/>
                <a:gd name="connsiteX29" fmla="*/ 705784 w 2915773"/>
                <a:gd name="connsiteY29" fmla="*/ 1573684 h 1573684"/>
                <a:gd name="connsiteX30" fmla="*/ 370353 w 2915773"/>
                <a:gd name="connsiteY30" fmla="*/ 1573684 h 1573684"/>
                <a:gd name="connsiteX31" fmla="*/ 335431 w 2915773"/>
                <a:gd name="connsiteY31" fmla="*/ 1573684 h 1573684"/>
                <a:gd name="connsiteX32" fmla="*/ 0 w 2915773"/>
                <a:gd name="connsiteY32" fmla="*/ 1573684 h 1573684"/>
                <a:gd name="connsiteX33" fmla="*/ 0 w 2915773"/>
                <a:gd name="connsiteY33" fmla="*/ 1513357 h 1573684"/>
                <a:gd name="connsiteX34" fmla="*/ 0 w 2915773"/>
                <a:gd name="connsiteY34" fmla="*/ 1291873 h 1573684"/>
                <a:gd name="connsiteX35" fmla="*/ 0 w 2915773"/>
                <a:gd name="connsiteY35" fmla="*/ 187484 h 1573684"/>
                <a:gd name="connsiteX36" fmla="*/ 214249 w 2915773"/>
                <a:gd name="connsiteY36" fmla="*/ 0 h 1573684"/>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712465 w 2915773"/>
                <a:gd name="connsiteY21" fmla="*/ 508625 h 1573684"/>
                <a:gd name="connsiteX22" fmla="*/ 2712465 w 2915773"/>
                <a:gd name="connsiteY22" fmla="*/ 1291873 h 1573684"/>
                <a:gd name="connsiteX23" fmla="*/ 2712465 w 2915773"/>
                <a:gd name="connsiteY23" fmla="*/ 1513357 h 1573684"/>
                <a:gd name="connsiteX24" fmla="*/ 2712465 w 2915773"/>
                <a:gd name="connsiteY24" fmla="*/ 1573684 h 1573684"/>
                <a:gd name="connsiteX25" fmla="*/ 2377034 w 2915773"/>
                <a:gd name="connsiteY25" fmla="*/ 1573684 h 1573684"/>
                <a:gd name="connsiteX26" fmla="*/ 2342112 w 2915773"/>
                <a:gd name="connsiteY26" fmla="*/ 1573684 h 1573684"/>
                <a:gd name="connsiteX27" fmla="*/ 2006681 w 2915773"/>
                <a:gd name="connsiteY27" fmla="*/ 1573684 h 1573684"/>
                <a:gd name="connsiteX28" fmla="*/ 705784 w 2915773"/>
                <a:gd name="connsiteY28" fmla="*/ 1573684 h 1573684"/>
                <a:gd name="connsiteX29" fmla="*/ 370353 w 2915773"/>
                <a:gd name="connsiteY29" fmla="*/ 1573684 h 1573684"/>
                <a:gd name="connsiteX30" fmla="*/ 335431 w 2915773"/>
                <a:gd name="connsiteY30" fmla="*/ 1573684 h 1573684"/>
                <a:gd name="connsiteX31" fmla="*/ 0 w 2915773"/>
                <a:gd name="connsiteY31" fmla="*/ 1573684 h 1573684"/>
                <a:gd name="connsiteX32" fmla="*/ 0 w 2915773"/>
                <a:gd name="connsiteY32" fmla="*/ 1513357 h 1573684"/>
                <a:gd name="connsiteX33" fmla="*/ 0 w 2915773"/>
                <a:gd name="connsiteY33" fmla="*/ 1291873 h 1573684"/>
                <a:gd name="connsiteX34" fmla="*/ 0 w 2915773"/>
                <a:gd name="connsiteY34" fmla="*/ 187484 h 1573684"/>
                <a:gd name="connsiteX35" fmla="*/ 214249 w 2915773"/>
                <a:gd name="connsiteY35" fmla="*/ 0 h 157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5773" h="1573684">
                  <a:moveTo>
                    <a:pt x="214249" y="0"/>
                  </a:moveTo>
                  <a:lnTo>
                    <a:pt x="549681" y="0"/>
                  </a:lnTo>
                  <a:lnTo>
                    <a:pt x="584603" y="0"/>
                  </a:lnTo>
                  <a:lnTo>
                    <a:pt x="651977" y="0"/>
                  </a:lnTo>
                  <a:lnTo>
                    <a:pt x="682635" y="0"/>
                  </a:lnTo>
                  <a:lnTo>
                    <a:pt x="920034" y="0"/>
                  </a:lnTo>
                  <a:lnTo>
                    <a:pt x="987408" y="0"/>
                  </a:lnTo>
                  <a:lnTo>
                    <a:pt x="1018066" y="0"/>
                  </a:lnTo>
                  <a:lnTo>
                    <a:pt x="1022330" y="0"/>
                  </a:lnTo>
                  <a:lnTo>
                    <a:pt x="1052988" y="0"/>
                  </a:lnTo>
                  <a:lnTo>
                    <a:pt x="1357761" y="0"/>
                  </a:lnTo>
                  <a:lnTo>
                    <a:pt x="1388419" y="0"/>
                  </a:lnTo>
                  <a:lnTo>
                    <a:pt x="2206342" y="0"/>
                  </a:lnTo>
                  <a:lnTo>
                    <a:pt x="2209989" y="0"/>
                  </a:lnTo>
                  <a:lnTo>
                    <a:pt x="2541773" y="0"/>
                  </a:lnTo>
                  <a:lnTo>
                    <a:pt x="2545420" y="0"/>
                  </a:lnTo>
                  <a:lnTo>
                    <a:pt x="2576695" y="0"/>
                  </a:lnTo>
                  <a:lnTo>
                    <a:pt x="2580342" y="0"/>
                  </a:lnTo>
                  <a:lnTo>
                    <a:pt x="2912126" y="0"/>
                  </a:lnTo>
                  <a:lnTo>
                    <a:pt x="2915773" y="0"/>
                  </a:lnTo>
                  <a:lnTo>
                    <a:pt x="2915773" y="322"/>
                  </a:lnTo>
                  <a:lnTo>
                    <a:pt x="2712465" y="508625"/>
                  </a:lnTo>
                  <a:lnTo>
                    <a:pt x="2712465" y="1291873"/>
                  </a:lnTo>
                  <a:lnTo>
                    <a:pt x="2712465" y="1513357"/>
                  </a:lnTo>
                  <a:lnTo>
                    <a:pt x="2712465" y="1573684"/>
                  </a:lnTo>
                  <a:lnTo>
                    <a:pt x="2377034" y="1573684"/>
                  </a:lnTo>
                  <a:lnTo>
                    <a:pt x="2342112" y="1573684"/>
                  </a:lnTo>
                  <a:lnTo>
                    <a:pt x="2006681" y="1573684"/>
                  </a:lnTo>
                  <a:lnTo>
                    <a:pt x="705784" y="1573684"/>
                  </a:lnTo>
                  <a:lnTo>
                    <a:pt x="370353" y="1573684"/>
                  </a:lnTo>
                  <a:lnTo>
                    <a:pt x="335431" y="1573684"/>
                  </a:lnTo>
                  <a:lnTo>
                    <a:pt x="0" y="1573684"/>
                  </a:lnTo>
                  <a:lnTo>
                    <a:pt x="0" y="1513357"/>
                  </a:lnTo>
                  <a:lnTo>
                    <a:pt x="0" y="1291873"/>
                  </a:lnTo>
                  <a:lnTo>
                    <a:pt x="0" y="187484"/>
                  </a:lnTo>
                  <a:cubicBezTo>
                    <a:pt x="0" y="83941"/>
                    <a:pt x="95922" y="0"/>
                    <a:pt x="214249"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5" name="Freeform: Shape 24">
              <a:extLst>
                <a:ext uri="{FF2B5EF4-FFF2-40B4-BE49-F238E27FC236}">
                  <a16:creationId xmlns:a16="http://schemas.microsoft.com/office/drawing/2014/main" id="{0D3862DD-A010-4363-880A-C88CE8CBA7A9}"/>
                </a:ext>
              </a:extLst>
            </p:cNvPr>
            <p:cNvSpPr/>
            <p:nvPr/>
          </p:nvSpPr>
          <p:spPr>
            <a:xfrm>
              <a:off x="6490391" y="4733161"/>
              <a:ext cx="411480"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41" name="Graphic 40" descr="First aid kit outline">
            <a:extLst>
              <a:ext uri="{FF2B5EF4-FFF2-40B4-BE49-F238E27FC236}">
                <a16:creationId xmlns:a16="http://schemas.microsoft.com/office/drawing/2014/main" id="{3CEE5BC0-A781-4894-9D17-FC7B45D8E5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77539" y="5404885"/>
            <a:ext cx="914400" cy="9144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21018470"/>
      </p:ext>
    </p:extLst>
  </p:cSld>
  <p:clrMapOvr>
    <a:masterClrMapping/>
  </p:clrMapOvr>
  <p:transition spd="med" advTm="2936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75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anim calcmode="lin" valueType="num">
                                      <p:cBhvr>
                                        <p:cTn id="21" dur="1000" fill="hold"/>
                                        <p:tgtEl>
                                          <p:spTgt spid="41"/>
                                        </p:tgtEl>
                                        <p:attrNameLst>
                                          <p:attrName>ppt_x</p:attrName>
                                        </p:attrNameLst>
                                      </p:cBhvr>
                                      <p:tavLst>
                                        <p:tav tm="0">
                                          <p:val>
                                            <p:strVal val="#ppt_x"/>
                                          </p:val>
                                        </p:tav>
                                        <p:tav tm="100000">
                                          <p:val>
                                            <p:strVal val="#ppt_x"/>
                                          </p:val>
                                        </p:tav>
                                      </p:tavLst>
                                    </p:anim>
                                    <p:anim calcmode="lin" valueType="num">
                                      <p:cBhvr>
                                        <p:cTn id="2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9614EF4-CDAB-457B-B3D1-03129F0048CA}"/>
              </a:ext>
            </a:extLst>
          </p:cNvPr>
          <p:cNvSpPr/>
          <p:nvPr/>
        </p:nvSpPr>
        <p:spPr>
          <a:xfrm>
            <a:off x="-71787" y="0"/>
            <a:ext cx="1233557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39" name="Picture 38" descr="A picture containing icon&#10;&#10;Description automatically generated">
            <a:extLst>
              <a:ext uri="{FF2B5EF4-FFF2-40B4-BE49-F238E27FC236}">
                <a16:creationId xmlns:a16="http://schemas.microsoft.com/office/drawing/2014/main" id="{5D8DA8A5-FFCC-4896-9337-02C1AE54C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76270"/>
            <a:ext cx="3005699" cy="1439903"/>
          </a:xfrm>
          <a:prstGeom prst="rect">
            <a:avLst/>
          </a:prstGeom>
        </p:spPr>
      </p:pic>
      <p:sp>
        <p:nvSpPr>
          <p:cNvPr id="4" name="Title 1">
            <a:extLst>
              <a:ext uri="{FF2B5EF4-FFF2-40B4-BE49-F238E27FC236}">
                <a16:creationId xmlns:a16="http://schemas.microsoft.com/office/drawing/2014/main" id="{2C2BFAE1-45D3-4B3B-81D2-0BF25FA84FB8}"/>
              </a:ext>
            </a:extLst>
          </p:cNvPr>
          <p:cNvSpPr>
            <a:spLocks noGrp="1"/>
          </p:cNvSpPr>
          <p:nvPr/>
        </p:nvSpPr>
        <p:spPr>
          <a:xfrm>
            <a:off x="1947998" y="281653"/>
            <a:ext cx="8515350" cy="739056"/>
          </a:xfrm>
          <a:prstGeom prst="rect">
            <a:avLst/>
          </a:prstGeom>
        </p:spPr>
        <p:txBody>
          <a:bodyPr rIns="0">
            <a:normAutofit fontScale="77500" lnSpcReduction="20000"/>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Rapid Conversion of Evidence Summaries (</a:t>
            </a: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RaCES</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a:t>
            </a:r>
            <a:endParaRPr kumimoji="0" lang="en-US" sz="3600" b="1" i="0" u="none" strike="noStrike" kern="1200" cap="none" spc="0" normalizeH="0" baseline="0" noProof="0" dirty="0">
              <a:ln>
                <a:noFill/>
              </a:ln>
              <a:solidFill>
                <a:prstClr val="black"/>
              </a:solidFill>
              <a:effectLst/>
              <a:uLnTx/>
              <a:uFillTx/>
              <a:latin typeface="Helvetica" panose="020B0500000000000000" pitchFamily="34" charset="0"/>
              <a:ea typeface="+mj-ea"/>
              <a:cs typeface="+mj-cs"/>
              <a:sym typeface="Arial"/>
            </a:endParaRPr>
          </a:p>
        </p:txBody>
      </p:sp>
      <p:grpSp>
        <p:nvGrpSpPr>
          <p:cNvPr id="5" name="Group 4">
            <a:extLst>
              <a:ext uri="{FF2B5EF4-FFF2-40B4-BE49-F238E27FC236}">
                <a16:creationId xmlns:a16="http://schemas.microsoft.com/office/drawing/2014/main" id="{D0B58AE6-7232-440F-A6FB-050EF4C33D9D}"/>
              </a:ext>
            </a:extLst>
          </p:cNvPr>
          <p:cNvGrpSpPr/>
          <p:nvPr/>
        </p:nvGrpSpPr>
        <p:grpSpPr>
          <a:xfrm>
            <a:off x="6535187" y="4324919"/>
            <a:ext cx="5121606" cy="1304896"/>
            <a:chOff x="8867222" y="1394910"/>
            <a:chExt cx="6677490" cy="1137054"/>
          </a:xfrm>
        </p:grpSpPr>
        <p:sp>
          <p:nvSpPr>
            <p:cNvPr id="36" name="TextBox 24">
              <a:extLst>
                <a:ext uri="{FF2B5EF4-FFF2-40B4-BE49-F238E27FC236}">
                  <a16:creationId xmlns:a16="http://schemas.microsoft.com/office/drawing/2014/main" id="{4F2945C2-55A7-4410-A054-C269B150EA83}"/>
                </a:ext>
              </a:extLst>
            </p:cNvPr>
            <p:cNvSpPr txBox="1"/>
            <p:nvPr/>
          </p:nvSpPr>
          <p:spPr>
            <a:xfrm>
              <a:off x="8921977" y="1394910"/>
              <a:ext cx="6227117"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2. Finding the evidence and guiding the assessment</a:t>
              </a:r>
              <a:endPar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endParaRPr>
            </a:p>
          </p:txBody>
        </p:sp>
        <p:sp>
          <p:nvSpPr>
            <p:cNvPr id="37" name="TextBox 25">
              <a:extLst>
                <a:ext uri="{FF2B5EF4-FFF2-40B4-BE49-F238E27FC236}">
                  <a16:creationId xmlns:a16="http://schemas.microsoft.com/office/drawing/2014/main" id="{F1C78FCE-8B36-4F9D-BC38-5AB129914AF5}"/>
                </a:ext>
              </a:extLst>
            </p:cNvPr>
            <p:cNvSpPr txBox="1"/>
            <p:nvPr/>
          </p:nvSpPr>
          <p:spPr>
            <a:xfrm>
              <a:off x="8867222" y="1793298"/>
              <a:ext cx="6677490" cy="738666"/>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Having specified a question, guidance is given on identifying and assessing relevant evidence. Support is provided through mentoring by MIDAS and via an interactive, step-by-step process using Microsoft Teams (MT). The MT group allows members to collaborate, gain support from MIDAS and for MIDAS to manage progress.</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6" name="Group 5">
            <a:extLst>
              <a:ext uri="{FF2B5EF4-FFF2-40B4-BE49-F238E27FC236}">
                <a16:creationId xmlns:a16="http://schemas.microsoft.com/office/drawing/2014/main" id="{6419F1EB-904C-4A95-9898-CFD73270667C}"/>
              </a:ext>
            </a:extLst>
          </p:cNvPr>
          <p:cNvGrpSpPr/>
          <p:nvPr/>
        </p:nvGrpSpPr>
        <p:grpSpPr>
          <a:xfrm>
            <a:off x="5921393" y="5479764"/>
            <a:ext cx="5895418" cy="1294346"/>
            <a:chOff x="8921977" y="4001571"/>
            <a:chExt cx="3765147" cy="1725801"/>
          </a:xfrm>
        </p:grpSpPr>
        <p:sp>
          <p:nvSpPr>
            <p:cNvPr id="34" name="TextBox 27">
              <a:extLst>
                <a:ext uri="{FF2B5EF4-FFF2-40B4-BE49-F238E27FC236}">
                  <a16:creationId xmlns:a16="http://schemas.microsoft.com/office/drawing/2014/main" id="{93C7ABCC-1F09-44B8-B2B4-E2781F2DA0B8}"/>
                </a:ext>
              </a:extLst>
            </p:cNvPr>
            <p:cNvSpPr txBox="1"/>
            <p:nvPr/>
          </p:nvSpPr>
          <p:spPr>
            <a:xfrm>
              <a:off x="8921977" y="4001571"/>
              <a:ext cx="3765147"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1. Identifying policy and practice question</a:t>
              </a:r>
            </a:p>
          </p:txBody>
        </p:sp>
        <p:sp>
          <p:nvSpPr>
            <p:cNvPr id="35" name="TextBox 28">
              <a:extLst>
                <a:ext uri="{FF2B5EF4-FFF2-40B4-BE49-F238E27FC236}">
                  <a16:creationId xmlns:a16="http://schemas.microsoft.com/office/drawing/2014/main" id="{A01FECD5-BC2C-4D4C-9800-F39E4C2AF3F6}"/>
                </a:ext>
              </a:extLst>
            </p:cNvPr>
            <p:cNvSpPr txBox="1"/>
            <p:nvPr/>
          </p:nvSpPr>
          <p:spPr>
            <a:xfrm>
              <a:off x="8977255" y="4373150"/>
              <a:ext cx="3586558" cy="1354222"/>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Questions are identified through: (i) an ARCNWC member raising an issue associated with organisational policies or an area of their day-to-day practice where there is uncertainty; or, (ii) through an area identified more generally as a priority area for health and social care (e.g. NHS, National Institute for Health Research, Royal Colleges, other professional bodies or through public and patient representatives). Examples of questions include: ‘Which safety culture survey should I use?’, ‘Is virtual reality effective in treating post-traumatic stress syndrome?’ and ‘Is strength training effective for Multiple Sclerosis  patients?’ </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11" name="Group 10">
            <a:extLst>
              <a:ext uri="{FF2B5EF4-FFF2-40B4-BE49-F238E27FC236}">
                <a16:creationId xmlns:a16="http://schemas.microsoft.com/office/drawing/2014/main" id="{06FE9F24-573D-4498-98A1-46F4E5DE4FDC}"/>
              </a:ext>
            </a:extLst>
          </p:cNvPr>
          <p:cNvGrpSpPr/>
          <p:nvPr/>
        </p:nvGrpSpPr>
        <p:grpSpPr>
          <a:xfrm>
            <a:off x="3070129" y="1439317"/>
            <a:ext cx="4102387" cy="5092231"/>
            <a:chOff x="3780357" y="321772"/>
            <a:chExt cx="4638216" cy="5985072"/>
          </a:xfrm>
        </p:grpSpPr>
        <p:sp>
          <p:nvSpPr>
            <p:cNvPr id="17" name="Shape">
              <a:extLst>
                <a:ext uri="{FF2B5EF4-FFF2-40B4-BE49-F238E27FC236}">
                  <a16:creationId xmlns:a16="http://schemas.microsoft.com/office/drawing/2014/main" id="{5CE14C74-0586-49E3-9987-71B9E090F450}"/>
                </a:ext>
              </a:extLst>
            </p:cNvPr>
            <p:cNvSpPr/>
            <p:nvPr/>
          </p:nvSpPr>
          <p:spPr>
            <a:xfrm>
              <a:off x="6461378" y="321772"/>
              <a:ext cx="1957195" cy="1893840"/>
            </a:xfrm>
            <a:custGeom>
              <a:avLst/>
              <a:gdLst/>
              <a:ahLst/>
              <a:cxnLst>
                <a:cxn ang="0">
                  <a:pos x="wd2" y="hd2"/>
                </a:cxn>
                <a:cxn ang="5400000">
                  <a:pos x="wd2" y="hd2"/>
                </a:cxn>
                <a:cxn ang="10800000">
                  <a:pos x="wd2" y="hd2"/>
                </a:cxn>
                <a:cxn ang="16200000">
                  <a:pos x="wd2" y="hd2"/>
                </a:cxn>
              </a:cxnLst>
              <a:rect l="0" t="0" r="r" b="b"/>
              <a:pathLst>
                <a:path w="21308" h="21577" extrusionOk="0">
                  <a:moveTo>
                    <a:pt x="18235" y="11956"/>
                  </a:moveTo>
                  <a:lnTo>
                    <a:pt x="18235" y="7870"/>
                  </a:lnTo>
                  <a:lnTo>
                    <a:pt x="20912" y="7870"/>
                  </a:lnTo>
                  <a:cubicBezTo>
                    <a:pt x="21314" y="7870"/>
                    <a:pt x="21448" y="7333"/>
                    <a:pt x="21136" y="7099"/>
                  </a:cubicBezTo>
                  <a:lnTo>
                    <a:pt x="16450" y="3900"/>
                  </a:lnTo>
                  <a:lnTo>
                    <a:pt x="10871" y="70"/>
                  </a:lnTo>
                  <a:cubicBezTo>
                    <a:pt x="10737" y="-23"/>
                    <a:pt x="10559" y="-23"/>
                    <a:pt x="10447" y="70"/>
                  </a:cubicBezTo>
                  <a:lnTo>
                    <a:pt x="4869" y="3900"/>
                  </a:lnTo>
                  <a:lnTo>
                    <a:pt x="183" y="7099"/>
                  </a:lnTo>
                  <a:cubicBezTo>
                    <a:pt x="-152" y="7333"/>
                    <a:pt x="4" y="7870"/>
                    <a:pt x="406" y="7870"/>
                  </a:cubicBezTo>
                  <a:lnTo>
                    <a:pt x="3084" y="7870"/>
                  </a:lnTo>
                  <a:lnTo>
                    <a:pt x="3084" y="9201"/>
                  </a:lnTo>
                  <a:lnTo>
                    <a:pt x="3084" y="9201"/>
                  </a:lnTo>
                  <a:lnTo>
                    <a:pt x="3084" y="15833"/>
                  </a:lnTo>
                  <a:lnTo>
                    <a:pt x="3106" y="15833"/>
                  </a:lnTo>
                  <a:lnTo>
                    <a:pt x="3106" y="20970"/>
                  </a:lnTo>
                  <a:lnTo>
                    <a:pt x="3106" y="20970"/>
                  </a:lnTo>
                  <a:lnTo>
                    <a:pt x="3106" y="21577"/>
                  </a:lnTo>
                  <a:lnTo>
                    <a:pt x="18235" y="21577"/>
                  </a:lnTo>
                  <a:lnTo>
                    <a:pt x="18235" y="14338"/>
                  </a:lnTo>
                  <a:lnTo>
                    <a:pt x="18212" y="14338"/>
                  </a:lnTo>
                  <a:lnTo>
                    <a:pt x="18235" y="11956"/>
                  </a:lnTo>
                  <a:lnTo>
                    <a:pt x="18235" y="11956"/>
                  </a:lnTo>
                  <a:close/>
                </a:path>
              </a:pathLst>
            </a:cu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8" name="Freeform: Shape 17">
              <a:extLst>
                <a:ext uri="{FF2B5EF4-FFF2-40B4-BE49-F238E27FC236}">
                  <a16:creationId xmlns:a16="http://schemas.microsoft.com/office/drawing/2014/main" id="{01B88B16-9FB9-4E4F-AD1F-10DC8DB55562}"/>
                </a:ext>
              </a:extLst>
            </p:cNvPr>
            <p:cNvSpPr/>
            <p:nvPr/>
          </p:nvSpPr>
          <p:spPr>
            <a:xfrm>
              <a:off x="6023090" y="1713454"/>
              <a:ext cx="1902585" cy="1314823"/>
            </a:xfrm>
            <a:custGeom>
              <a:avLst/>
              <a:gdLst>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662878 w 2662878"/>
                <a:gd name="connsiteY6" fmla="*/ 711876 h 1840240"/>
                <a:gd name="connsiteX7" fmla="*/ 2378327 w 2662878"/>
                <a:gd name="connsiteY7" fmla="*/ 711876 h 1840240"/>
                <a:gd name="connsiteX8" fmla="*/ 2378327 w 2662878"/>
                <a:gd name="connsiteY8" fmla="*/ 1840240 h 1840240"/>
                <a:gd name="connsiteX9" fmla="*/ 2378326 w 2662878"/>
                <a:gd name="connsiteY9" fmla="*/ 1840240 h 1840240"/>
                <a:gd name="connsiteX10" fmla="*/ 955422 w 2662878"/>
                <a:gd name="connsiteY10" fmla="*/ 1840240 h 1840240"/>
                <a:gd name="connsiteX11" fmla="*/ 482267 w 2662878"/>
                <a:gd name="connsiteY11" fmla="*/ 1840240 h 1840240"/>
                <a:gd name="connsiteX12" fmla="*/ 0 w 2662878"/>
                <a:gd name="connsiteY12" fmla="*/ 1840240 h 1840240"/>
                <a:gd name="connsiteX13" fmla="*/ 0 w 2662878"/>
                <a:gd name="connsiteY13" fmla="*/ 262405 h 1840240"/>
                <a:gd name="connsiteX14" fmla="*/ 299866 w 2662878"/>
                <a:gd name="connsiteY14" fmla="*/ 0 h 1840240"/>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378327 w 2662878"/>
                <a:gd name="connsiteY6" fmla="*/ 711876 h 1840240"/>
                <a:gd name="connsiteX7" fmla="*/ 2378327 w 2662878"/>
                <a:gd name="connsiteY7" fmla="*/ 1840240 h 1840240"/>
                <a:gd name="connsiteX8" fmla="*/ 2378326 w 2662878"/>
                <a:gd name="connsiteY8" fmla="*/ 1840240 h 1840240"/>
                <a:gd name="connsiteX9" fmla="*/ 955422 w 2662878"/>
                <a:gd name="connsiteY9" fmla="*/ 1840240 h 1840240"/>
                <a:gd name="connsiteX10" fmla="*/ 482267 w 2662878"/>
                <a:gd name="connsiteY10" fmla="*/ 1840240 h 1840240"/>
                <a:gd name="connsiteX11" fmla="*/ 0 w 2662878"/>
                <a:gd name="connsiteY11" fmla="*/ 1840240 h 1840240"/>
                <a:gd name="connsiteX12" fmla="*/ 0 w 2662878"/>
                <a:gd name="connsiteY12" fmla="*/ 262405 h 1840240"/>
                <a:gd name="connsiteX13" fmla="*/ 299866 w 2662878"/>
                <a:gd name="connsiteY13" fmla="*/ 0 h 18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878" h="1840240">
                  <a:moveTo>
                    <a:pt x="299866" y="0"/>
                  </a:moveTo>
                  <a:lnTo>
                    <a:pt x="482267" y="0"/>
                  </a:lnTo>
                  <a:lnTo>
                    <a:pt x="955422" y="0"/>
                  </a:lnTo>
                  <a:lnTo>
                    <a:pt x="2657773" y="0"/>
                  </a:lnTo>
                  <a:lnTo>
                    <a:pt x="2662878" y="0"/>
                  </a:lnTo>
                  <a:lnTo>
                    <a:pt x="2662878" y="450"/>
                  </a:lnTo>
                  <a:lnTo>
                    <a:pt x="2378327" y="711876"/>
                  </a:lnTo>
                  <a:lnTo>
                    <a:pt x="2378327" y="1840240"/>
                  </a:lnTo>
                  <a:lnTo>
                    <a:pt x="2378326" y="1840240"/>
                  </a:lnTo>
                  <a:lnTo>
                    <a:pt x="955422" y="1840240"/>
                  </a:lnTo>
                  <a:lnTo>
                    <a:pt x="482267" y="1840240"/>
                  </a:lnTo>
                  <a:lnTo>
                    <a:pt x="0" y="1840240"/>
                  </a:lnTo>
                  <a:lnTo>
                    <a:pt x="0" y="262405"/>
                  </a:lnTo>
                  <a:cubicBezTo>
                    <a:pt x="0" y="117483"/>
                    <a:pt x="134255" y="0"/>
                    <a:pt x="29986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Freeform: Shape 18">
              <a:extLst>
                <a:ext uri="{FF2B5EF4-FFF2-40B4-BE49-F238E27FC236}">
                  <a16:creationId xmlns:a16="http://schemas.microsoft.com/office/drawing/2014/main" id="{5A062B6B-04EC-4BAE-BBB0-922AC2E20B7A}"/>
                </a:ext>
              </a:extLst>
            </p:cNvPr>
            <p:cNvSpPr/>
            <p:nvPr/>
          </p:nvSpPr>
          <p:spPr>
            <a:xfrm>
              <a:off x="5302169" y="2725962"/>
              <a:ext cx="2209990" cy="1513357"/>
            </a:xfrm>
            <a:custGeom>
              <a:avLst/>
              <a:gdLst>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3093124 w 3093124"/>
                <a:gd name="connsiteY6" fmla="*/ 711875 h 2118110"/>
                <a:gd name="connsiteX7" fmla="*/ 2808572 w 3093124"/>
                <a:gd name="connsiteY7" fmla="*/ 711875 h 2118110"/>
                <a:gd name="connsiteX8" fmla="*/ 2808572 w 3093124"/>
                <a:gd name="connsiteY8" fmla="*/ 2118110 h 2118110"/>
                <a:gd name="connsiteX9" fmla="*/ 0 w 3093124"/>
                <a:gd name="connsiteY9" fmla="*/ 2118110 h 2118110"/>
                <a:gd name="connsiteX10" fmla="*/ 0 w 3093124"/>
                <a:gd name="connsiteY10" fmla="*/ 262405 h 2118110"/>
                <a:gd name="connsiteX11" fmla="*/ 299866 w 3093124"/>
                <a:gd name="connsiteY11" fmla="*/ 0 h 2118110"/>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2808572 w 3093124"/>
                <a:gd name="connsiteY6" fmla="*/ 711875 h 2118110"/>
                <a:gd name="connsiteX7" fmla="*/ 2808572 w 3093124"/>
                <a:gd name="connsiteY7" fmla="*/ 2118110 h 2118110"/>
                <a:gd name="connsiteX8" fmla="*/ 0 w 3093124"/>
                <a:gd name="connsiteY8" fmla="*/ 2118110 h 2118110"/>
                <a:gd name="connsiteX9" fmla="*/ 0 w 3093124"/>
                <a:gd name="connsiteY9" fmla="*/ 262405 h 2118110"/>
                <a:gd name="connsiteX10" fmla="*/ 299866 w 3093124"/>
                <a:gd name="connsiteY10" fmla="*/ 0 h 2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3124" h="2118110">
                  <a:moveTo>
                    <a:pt x="299866" y="0"/>
                  </a:moveTo>
                  <a:lnTo>
                    <a:pt x="912513" y="0"/>
                  </a:lnTo>
                  <a:lnTo>
                    <a:pt x="955422" y="0"/>
                  </a:lnTo>
                  <a:lnTo>
                    <a:pt x="3088019" y="0"/>
                  </a:lnTo>
                  <a:lnTo>
                    <a:pt x="3093124" y="0"/>
                  </a:lnTo>
                  <a:lnTo>
                    <a:pt x="3093124" y="450"/>
                  </a:lnTo>
                  <a:lnTo>
                    <a:pt x="2808572" y="711875"/>
                  </a:lnTo>
                  <a:lnTo>
                    <a:pt x="2808572" y="2118110"/>
                  </a:lnTo>
                  <a:lnTo>
                    <a:pt x="0" y="2118110"/>
                  </a:lnTo>
                  <a:lnTo>
                    <a:pt x="0" y="262405"/>
                  </a:lnTo>
                  <a:cubicBezTo>
                    <a:pt x="0" y="117483"/>
                    <a:pt x="134255" y="0"/>
                    <a:pt x="299866"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0" name="Freeform: Shape 19">
              <a:extLst>
                <a:ext uri="{FF2B5EF4-FFF2-40B4-BE49-F238E27FC236}">
                  <a16:creationId xmlns:a16="http://schemas.microsoft.com/office/drawing/2014/main" id="{FD51DA37-090F-4224-AD89-A49E0D66806F}"/>
                </a:ext>
              </a:extLst>
            </p:cNvPr>
            <p:cNvSpPr/>
            <p:nvPr/>
          </p:nvSpPr>
          <p:spPr>
            <a:xfrm>
              <a:off x="7722368" y="1713454"/>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Freeform: Shape 20">
              <a:extLst>
                <a:ext uri="{FF2B5EF4-FFF2-40B4-BE49-F238E27FC236}">
                  <a16:creationId xmlns:a16="http://schemas.microsoft.com/office/drawing/2014/main" id="{2FF79954-2AEB-48AB-80AA-57E660010AB7}"/>
                </a:ext>
              </a:extLst>
            </p:cNvPr>
            <p:cNvSpPr/>
            <p:nvPr/>
          </p:nvSpPr>
          <p:spPr>
            <a:xfrm>
              <a:off x="7308851" y="2725962"/>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Freeform: Shape 21">
              <a:extLst>
                <a:ext uri="{FF2B5EF4-FFF2-40B4-BE49-F238E27FC236}">
                  <a16:creationId xmlns:a16="http://schemas.microsoft.com/office/drawing/2014/main" id="{E40B74F3-189E-4F70-BE52-CE5D0F5F3DB2}"/>
                </a:ext>
              </a:extLst>
            </p:cNvPr>
            <p:cNvSpPr/>
            <p:nvPr/>
          </p:nvSpPr>
          <p:spPr>
            <a:xfrm>
              <a:off x="4556475" y="3728428"/>
              <a:ext cx="2545420" cy="1513357"/>
            </a:xfrm>
            <a:custGeom>
              <a:avLst/>
              <a:gdLst>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3019287 w 3019287"/>
                <a:gd name="connsiteY11" fmla="*/ 603312 h 1795090"/>
                <a:gd name="connsiteX12" fmla="*/ 2778130 w 3019287"/>
                <a:gd name="connsiteY12" fmla="*/ 603312 h 1795090"/>
                <a:gd name="connsiteX13" fmla="*/ 2778130 w 3019287"/>
                <a:gd name="connsiteY13" fmla="*/ 1795090 h 1795090"/>
                <a:gd name="connsiteX14" fmla="*/ 2380254 w 3019287"/>
                <a:gd name="connsiteY14" fmla="*/ 1795090 h 1795090"/>
                <a:gd name="connsiteX15" fmla="*/ 397876 w 3019287"/>
                <a:gd name="connsiteY15" fmla="*/ 1795090 h 1795090"/>
                <a:gd name="connsiteX16" fmla="*/ 0 w 3019287"/>
                <a:gd name="connsiteY16" fmla="*/ 1795090 h 1795090"/>
                <a:gd name="connsiteX17" fmla="*/ 0 w 3019287"/>
                <a:gd name="connsiteY17" fmla="*/ 222387 h 1795090"/>
                <a:gd name="connsiteX18" fmla="*/ 254135 w 3019287"/>
                <a:gd name="connsiteY18" fmla="*/ 0 h 1795090"/>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2778130 w 3019287"/>
                <a:gd name="connsiteY11" fmla="*/ 603312 h 1795090"/>
                <a:gd name="connsiteX12" fmla="*/ 2778130 w 3019287"/>
                <a:gd name="connsiteY12" fmla="*/ 1795090 h 1795090"/>
                <a:gd name="connsiteX13" fmla="*/ 2380254 w 3019287"/>
                <a:gd name="connsiteY13" fmla="*/ 1795090 h 1795090"/>
                <a:gd name="connsiteX14" fmla="*/ 397876 w 3019287"/>
                <a:gd name="connsiteY14" fmla="*/ 1795090 h 1795090"/>
                <a:gd name="connsiteX15" fmla="*/ 0 w 3019287"/>
                <a:gd name="connsiteY15" fmla="*/ 1795090 h 1795090"/>
                <a:gd name="connsiteX16" fmla="*/ 0 w 3019287"/>
                <a:gd name="connsiteY16" fmla="*/ 222387 h 1795090"/>
                <a:gd name="connsiteX17" fmla="*/ 254135 w 3019287"/>
                <a:gd name="connsiteY17" fmla="*/ 0 h 179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9287" h="1795090">
                  <a:moveTo>
                    <a:pt x="254135" y="0"/>
                  </a:moveTo>
                  <a:lnTo>
                    <a:pt x="652012" y="0"/>
                  </a:lnTo>
                  <a:lnTo>
                    <a:pt x="773352" y="0"/>
                  </a:lnTo>
                  <a:lnTo>
                    <a:pt x="809717" y="0"/>
                  </a:lnTo>
                  <a:lnTo>
                    <a:pt x="1171228" y="0"/>
                  </a:lnTo>
                  <a:lnTo>
                    <a:pt x="1207593" y="0"/>
                  </a:lnTo>
                  <a:lnTo>
                    <a:pt x="2617085" y="0"/>
                  </a:lnTo>
                  <a:lnTo>
                    <a:pt x="2621411" y="0"/>
                  </a:lnTo>
                  <a:lnTo>
                    <a:pt x="3014961" y="0"/>
                  </a:lnTo>
                  <a:lnTo>
                    <a:pt x="3019287" y="0"/>
                  </a:lnTo>
                  <a:lnTo>
                    <a:pt x="3019287" y="382"/>
                  </a:lnTo>
                  <a:lnTo>
                    <a:pt x="2778130" y="603312"/>
                  </a:lnTo>
                  <a:lnTo>
                    <a:pt x="2778130" y="1795090"/>
                  </a:lnTo>
                  <a:lnTo>
                    <a:pt x="2380254" y="1795090"/>
                  </a:lnTo>
                  <a:lnTo>
                    <a:pt x="397876" y="1795090"/>
                  </a:lnTo>
                  <a:lnTo>
                    <a:pt x="0" y="1795090"/>
                  </a:lnTo>
                  <a:lnTo>
                    <a:pt x="0" y="222387"/>
                  </a:lnTo>
                  <a:cubicBezTo>
                    <a:pt x="0" y="99567"/>
                    <a:pt x="113780" y="0"/>
                    <a:pt x="2541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Freeform: Shape 22">
              <a:extLst>
                <a:ext uri="{FF2B5EF4-FFF2-40B4-BE49-F238E27FC236}">
                  <a16:creationId xmlns:a16="http://schemas.microsoft.com/office/drawing/2014/main" id="{BCB54F20-1149-431F-835D-401E6B138C15}"/>
                </a:ext>
              </a:extLst>
            </p:cNvPr>
            <p:cNvSpPr/>
            <p:nvPr/>
          </p:nvSpPr>
          <p:spPr>
            <a:xfrm flipH="1">
              <a:off x="6894940" y="3730695"/>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CCDB994C-CEF2-4502-A718-2B8B0F9D94FA}"/>
                </a:ext>
              </a:extLst>
            </p:cNvPr>
            <p:cNvSpPr/>
            <p:nvPr/>
          </p:nvSpPr>
          <p:spPr>
            <a:xfrm>
              <a:off x="3780357" y="4733160"/>
              <a:ext cx="2915773" cy="1573684"/>
            </a:xfrm>
            <a:custGeom>
              <a:avLst/>
              <a:gdLst>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915773 w 2915773"/>
                <a:gd name="connsiteY21" fmla="*/ 508625 h 1573684"/>
                <a:gd name="connsiteX22" fmla="*/ 2712465 w 2915773"/>
                <a:gd name="connsiteY22" fmla="*/ 508625 h 1573684"/>
                <a:gd name="connsiteX23" fmla="*/ 2712465 w 2915773"/>
                <a:gd name="connsiteY23" fmla="*/ 1291873 h 1573684"/>
                <a:gd name="connsiteX24" fmla="*/ 2712465 w 2915773"/>
                <a:gd name="connsiteY24" fmla="*/ 1513357 h 1573684"/>
                <a:gd name="connsiteX25" fmla="*/ 2712465 w 2915773"/>
                <a:gd name="connsiteY25" fmla="*/ 1573684 h 1573684"/>
                <a:gd name="connsiteX26" fmla="*/ 2377034 w 2915773"/>
                <a:gd name="connsiteY26" fmla="*/ 1573684 h 1573684"/>
                <a:gd name="connsiteX27" fmla="*/ 2342112 w 2915773"/>
                <a:gd name="connsiteY27" fmla="*/ 1573684 h 1573684"/>
                <a:gd name="connsiteX28" fmla="*/ 2006681 w 2915773"/>
                <a:gd name="connsiteY28" fmla="*/ 1573684 h 1573684"/>
                <a:gd name="connsiteX29" fmla="*/ 705784 w 2915773"/>
                <a:gd name="connsiteY29" fmla="*/ 1573684 h 1573684"/>
                <a:gd name="connsiteX30" fmla="*/ 370353 w 2915773"/>
                <a:gd name="connsiteY30" fmla="*/ 1573684 h 1573684"/>
                <a:gd name="connsiteX31" fmla="*/ 335431 w 2915773"/>
                <a:gd name="connsiteY31" fmla="*/ 1573684 h 1573684"/>
                <a:gd name="connsiteX32" fmla="*/ 0 w 2915773"/>
                <a:gd name="connsiteY32" fmla="*/ 1573684 h 1573684"/>
                <a:gd name="connsiteX33" fmla="*/ 0 w 2915773"/>
                <a:gd name="connsiteY33" fmla="*/ 1513357 h 1573684"/>
                <a:gd name="connsiteX34" fmla="*/ 0 w 2915773"/>
                <a:gd name="connsiteY34" fmla="*/ 1291873 h 1573684"/>
                <a:gd name="connsiteX35" fmla="*/ 0 w 2915773"/>
                <a:gd name="connsiteY35" fmla="*/ 187484 h 1573684"/>
                <a:gd name="connsiteX36" fmla="*/ 214249 w 2915773"/>
                <a:gd name="connsiteY36" fmla="*/ 0 h 1573684"/>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712465 w 2915773"/>
                <a:gd name="connsiteY21" fmla="*/ 508625 h 1573684"/>
                <a:gd name="connsiteX22" fmla="*/ 2712465 w 2915773"/>
                <a:gd name="connsiteY22" fmla="*/ 1291873 h 1573684"/>
                <a:gd name="connsiteX23" fmla="*/ 2712465 w 2915773"/>
                <a:gd name="connsiteY23" fmla="*/ 1513357 h 1573684"/>
                <a:gd name="connsiteX24" fmla="*/ 2712465 w 2915773"/>
                <a:gd name="connsiteY24" fmla="*/ 1573684 h 1573684"/>
                <a:gd name="connsiteX25" fmla="*/ 2377034 w 2915773"/>
                <a:gd name="connsiteY25" fmla="*/ 1573684 h 1573684"/>
                <a:gd name="connsiteX26" fmla="*/ 2342112 w 2915773"/>
                <a:gd name="connsiteY26" fmla="*/ 1573684 h 1573684"/>
                <a:gd name="connsiteX27" fmla="*/ 2006681 w 2915773"/>
                <a:gd name="connsiteY27" fmla="*/ 1573684 h 1573684"/>
                <a:gd name="connsiteX28" fmla="*/ 705784 w 2915773"/>
                <a:gd name="connsiteY28" fmla="*/ 1573684 h 1573684"/>
                <a:gd name="connsiteX29" fmla="*/ 370353 w 2915773"/>
                <a:gd name="connsiteY29" fmla="*/ 1573684 h 1573684"/>
                <a:gd name="connsiteX30" fmla="*/ 335431 w 2915773"/>
                <a:gd name="connsiteY30" fmla="*/ 1573684 h 1573684"/>
                <a:gd name="connsiteX31" fmla="*/ 0 w 2915773"/>
                <a:gd name="connsiteY31" fmla="*/ 1573684 h 1573684"/>
                <a:gd name="connsiteX32" fmla="*/ 0 w 2915773"/>
                <a:gd name="connsiteY32" fmla="*/ 1513357 h 1573684"/>
                <a:gd name="connsiteX33" fmla="*/ 0 w 2915773"/>
                <a:gd name="connsiteY33" fmla="*/ 1291873 h 1573684"/>
                <a:gd name="connsiteX34" fmla="*/ 0 w 2915773"/>
                <a:gd name="connsiteY34" fmla="*/ 187484 h 1573684"/>
                <a:gd name="connsiteX35" fmla="*/ 214249 w 2915773"/>
                <a:gd name="connsiteY35" fmla="*/ 0 h 157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5773" h="1573684">
                  <a:moveTo>
                    <a:pt x="214249" y="0"/>
                  </a:moveTo>
                  <a:lnTo>
                    <a:pt x="549681" y="0"/>
                  </a:lnTo>
                  <a:lnTo>
                    <a:pt x="584603" y="0"/>
                  </a:lnTo>
                  <a:lnTo>
                    <a:pt x="651977" y="0"/>
                  </a:lnTo>
                  <a:lnTo>
                    <a:pt x="682635" y="0"/>
                  </a:lnTo>
                  <a:lnTo>
                    <a:pt x="920034" y="0"/>
                  </a:lnTo>
                  <a:lnTo>
                    <a:pt x="987408" y="0"/>
                  </a:lnTo>
                  <a:lnTo>
                    <a:pt x="1018066" y="0"/>
                  </a:lnTo>
                  <a:lnTo>
                    <a:pt x="1022330" y="0"/>
                  </a:lnTo>
                  <a:lnTo>
                    <a:pt x="1052988" y="0"/>
                  </a:lnTo>
                  <a:lnTo>
                    <a:pt x="1357761" y="0"/>
                  </a:lnTo>
                  <a:lnTo>
                    <a:pt x="1388419" y="0"/>
                  </a:lnTo>
                  <a:lnTo>
                    <a:pt x="2206342" y="0"/>
                  </a:lnTo>
                  <a:lnTo>
                    <a:pt x="2209989" y="0"/>
                  </a:lnTo>
                  <a:lnTo>
                    <a:pt x="2541773" y="0"/>
                  </a:lnTo>
                  <a:lnTo>
                    <a:pt x="2545420" y="0"/>
                  </a:lnTo>
                  <a:lnTo>
                    <a:pt x="2576695" y="0"/>
                  </a:lnTo>
                  <a:lnTo>
                    <a:pt x="2580342" y="0"/>
                  </a:lnTo>
                  <a:lnTo>
                    <a:pt x="2912126" y="0"/>
                  </a:lnTo>
                  <a:lnTo>
                    <a:pt x="2915773" y="0"/>
                  </a:lnTo>
                  <a:lnTo>
                    <a:pt x="2915773" y="322"/>
                  </a:lnTo>
                  <a:lnTo>
                    <a:pt x="2712465" y="508625"/>
                  </a:lnTo>
                  <a:lnTo>
                    <a:pt x="2712465" y="1291873"/>
                  </a:lnTo>
                  <a:lnTo>
                    <a:pt x="2712465" y="1513357"/>
                  </a:lnTo>
                  <a:lnTo>
                    <a:pt x="2712465" y="1573684"/>
                  </a:lnTo>
                  <a:lnTo>
                    <a:pt x="2377034" y="1573684"/>
                  </a:lnTo>
                  <a:lnTo>
                    <a:pt x="2342112" y="1573684"/>
                  </a:lnTo>
                  <a:lnTo>
                    <a:pt x="2006681" y="1573684"/>
                  </a:lnTo>
                  <a:lnTo>
                    <a:pt x="705784" y="1573684"/>
                  </a:lnTo>
                  <a:lnTo>
                    <a:pt x="370353" y="1573684"/>
                  </a:lnTo>
                  <a:lnTo>
                    <a:pt x="335431" y="1573684"/>
                  </a:lnTo>
                  <a:lnTo>
                    <a:pt x="0" y="1573684"/>
                  </a:lnTo>
                  <a:lnTo>
                    <a:pt x="0" y="1513357"/>
                  </a:lnTo>
                  <a:lnTo>
                    <a:pt x="0" y="1291873"/>
                  </a:lnTo>
                  <a:lnTo>
                    <a:pt x="0" y="187484"/>
                  </a:lnTo>
                  <a:cubicBezTo>
                    <a:pt x="0" y="83941"/>
                    <a:pt x="95922" y="0"/>
                    <a:pt x="214249"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5" name="Freeform: Shape 24">
              <a:extLst>
                <a:ext uri="{FF2B5EF4-FFF2-40B4-BE49-F238E27FC236}">
                  <a16:creationId xmlns:a16="http://schemas.microsoft.com/office/drawing/2014/main" id="{0D3862DD-A010-4363-880A-C88CE8CBA7A9}"/>
                </a:ext>
              </a:extLst>
            </p:cNvPr>
            <p:cNvSpPr/>
            <p:nvPr/>
          </p:nvSpPr>
          <p:spPr>
            <a:xfrm>
              <a:off x="6490391" y="4733161"/>
              <a:ext cx="411480"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41" name="Graphic 40" descr="First aid kit outline">
            <a:extLst>
              <a:ext uri="{FF2B5EF4-FFF2-40B4-BE49-F238E27FC236}">
                <a16:creationId xmlns:a16="http://schemas.microsoft.com/office/drawing/2014/main" id="{3CEE5BC0-A781-4894-9D17-FC7B45D8E5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7539" y="5404885"/>
            <a:ext cx="914400" cy="914400"/>
          </a:xfrm>
          <a:prstGeom prst="rect">
            <a:avLst/>
          </a:prstGeom>
          <a:effectLst>
            <a:outerShdw blurRad="50800" dist="38100" dir="2700000" algn="tl" rotWithShape="0">
              <a:prstClr val="black">
                <a:alpha val="40000"/>
              </a:prstClr>
            </a:outerShdw>
          </a:effectLst>
        </p:spPr>
      </p:pic>
      <p:pic>
        <p:nvPicPr>
          <p:cNvPr id="49" name="Graphic 48" descr="Search Inventory outline">
            <a:extLst>
              <a:ext uri="{FF2B5EF4-FFF2-40B4-BE49-F238E27FC236}">
                <a16:creationId xmlns:a16="http://schemas.microsoft.com/office/drawing/2014/main" id="{D309372C-0ABA-49DB-A3F5-BBCEABBAA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9499" y="4315253"/>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22610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9614EF4-CDAB-457B-B3D1-03129F0048CA}"/>
              </a:ext>
            </a:extLst>
          </p:cNvPr>
          <p:cNvSpPr/>
          <p:nvPr/>
        </p:nvSpPr>
        <p:spPr>
          <a:xfrm>
            <a:off x="-159840" y="57227"/>
            <a:ext cx="1233557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39" name="Picture 38" descr="A picture containing icon&#10;&#10;Description automatically generated">
            <a:extLst>
              <a:ext uri="{FF2B5EF4-FFF2-40B4-BE49-F238E27FC236}">
                <a16:creationId xmlns:a16="http://schemas.microsoft.com/office/drawing/2014/main" id="{5D8DA8A5-FFCC-4896-9337-02C1AE54C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76270"/>
            <a:ext cx="3005699" cy="1439903"/>
          </a:xfrm>
          <a:prstGeom prst="rect">
            <a:avLst/>
          </a:prstGeom>
        </p:spPr>
      </p:pic>
      <p:sp>
        <p:nvSpPr>
          <p:cNvPr id="4" name="Title 1">
            <a:extLst>
              <a:ext uri="{FF2B5EF4-FFF2-40B4-BE49-F238E27FC236}">
                <a16:creationId xmlns:a16="http://schemas.microsoft.com/office/drawing/2014/main" id="{2C2BFAE1-45D3-4B3B-81D2-0BF25FA84FB8}"/>
              </a:ext>
            </a:extLst>
          </p:cNvPr>
          <p:cNvSpPr>
            <a:spLocks noGrp="1"/>
          </p:cNvSpPr>
          <p:nvPr/>
        </p:nvSpPr>
        <p:spPr>
          <a:xfrm>
            <a:off x="1931927" y="326449"/>
            <a:ext cx="8515350" cy="739056"/>
          </a:xfrm>
          <a:prstGeom prst="rect">
            <a:avLst/>
          </a:prstGeom>
        </p:spPr>
        <p:txBody>
          <a:bodyPr rIns="0">
            <a:normAutofit fontScale="77500" lnSpcReduction="20000"/>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Rapid Conversion of Evidence Summaries (</a:t>
            </a: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RaCES</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a:t>
            </a:r>
            <a:endParaRPr kumimoji="0" lang="en-US" sz="3600" b="1" i="0" u="none" strike="noStrike" kern="1200" cap="none" spc="0" normalizeH="0" baseline="0" noProof="0" dirty="0">
              <a:ln>
                <a:noFill/>
              </a:ln>
              <a:solidFill>
                <a:prstClr val="black"/>
              </a:solidFill>
              <a:effectLst/>
              <a:uLnTx/>
              <a:uFillTx/>
              <a:latin typeface="Helvetica" panose="020B0500000000000000" pitchFamily="34" charset="0"/>
              <a:ea typeface="+mj-ea"/>
              <a:cs typeface="+mj-cs"/>
              <a:sym typeface="Arial"/>
            </a:endParaRPr>
          </a:p>
        </p:txBody>
      </p:sp>
      <p:grpSp>
        <p:nvGrpSpPr>
          <p:cNvPr id="5" name="Group 4">
            <a:extLst>
              <a:ext uri="{FF2B5EF4-FFF2-40B4-BE49-F238E27FC236}">
                <a16:creationId xmlns:a16="http://schemas.microsoft.com/office/drawing/2014/main" id="{D0B58AE6-7232-440F-A6FB-050EF4C33D9D}"/>
              </a:ext>
            </a:extLst>
          </p:cNvPr>
          <p:cNvGrpSpPr/>
          <p:nvPr/>
        </p:nvGrpSpPr>
        <p:grpSpPr>
          <a:xfrm>
            <a:off x="6230235" y="4500437"/>
            <a:ext cx="5811263" cy="852788"/>
            <a:chOff x="8867222" y="1394910"/>
            <a:chExt cx="6677490" cy="1137054"/>
          </a:xfrm>
        </p:grpSpPr>
        <p:sp>
          <p:nvSpPr>
            <p:cNvPr id="36" name="TextBox 24">
              <a:extLst>
                <a:ext uri="{FF2B5EF4-FFF2-40B4-BE49-F238E27FC236}">
                  <a16:creationId xmlns:a16="http://schemas.microsoft.com/office/drawing/2014/main" id="{4F2945C2-55A7-4410-A054-C269B150EA83}"/>
                </a:ext>
              </a:extLst>
            </p:cNvPr>
            <p:cNvSpPr txBox="1"/>
            <p:nvPr/>
          </p:nvSpPr>
          <p:spPr>
            <a:xfrm>
              <a:off x="8921977" y="1394910"/>
              <a:ext cx="6227117"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2. Finding the evidence and guiding the assessment</a:t>
              </a:r>
              <a:endPar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endParaRPr>
            </a:p>
          </p:txBody>
        </p:sp>
        <p:sp>
          <p:nvSpPr>
            <p:cNvPr id="37" name="TextBox 25">
              <a:extLst>
                <a:ext uri="{FF2B5EF4-FFF2-40B4-BE49-F238E27FC236}">
                  <a16:creationId xmlns:a16="http://schemas.microsoft.com/office/drawing/2014/main" id="{F1C78FCE-8B36-4F9D-BC38-5AB129914AF5}"/>
                </a:ext>
              </a:extLst>
            </p:cNvPr>
            <p:cNvSpPr txBox="1"/>
            <p:nvPr/>
          </p:nvSpPr>
          <p:spPr>
            <a:xfrm>
              <a:off x="8867222" y="1793298"/>
              <a:ext cx="6677490" cy="738666"/>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Having specified a question, guidance is given on identifying and assessing relevant evidence. Support is provided through mentoring by MIDAS and via an interactive, step-by-step process using Microsoft Teams (MT). The MT group allows members to collaborate, gain support from MIDAS and for MIDAS to manage progress.</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6" name="Group 5">
            <a:extLst>
              <a:ext uri="{FF2B5EF4-FFF2-40B4-BE49-F238E27FC236}">
                <a16:creationId xmlns:a16="http://schemas.microsoft.com/office/drawing/2014/main" id="{6419F1EB-904C-4A95-9898-CFD73270667C}"/>
              </a:ext>
            </a:extLst>
          </p:cNvPr>
          <p:cNvGrpSpPr/>
          <p:nvPr/>
        </p:nvGrpSpPr>
        <p:grpSpPr>
          <a:xfrm>
            <a:off x="5921393" y="5479764"/>
            <a:ext cx="5895418" cy="1294346"/>
            <a:chOff x="8921977" y="4001571"/>
            <a:chExt cx="3765147" cy="1725801"/>
          </a:xfrm>
        </p:grpSpPr>
        <p:sp>
          <p:nvSpPr>
            <p:cNvPr id="34" name="TextBox 27">
              <a:extLst>
                <a:ext uri="{FF2B5EF4-FFF2-40B4-BE49-F238E27FC236}">
                  <a16:creationId xmlns:a16="http://schemas.microsoft.com/office/drawing/2014/main" id="{93C7ABCC-1F09-44B8-B2B4-E2781F2DA0B8}"/>
                </a:ext>
              </a:extLst>
            </p:cNvPr>
            <p:cNvSpPr txBox="1"/>
            <p:nvPr/>
          </p:nvSpPr>
          <p:spPr>
            <a:xfrm>
              <a:off x="8921977" y="4001571"/>
              <a:ext cx="3765147"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1. Identifying policy and practice question</a:t>
              </a:r>
            </a:p>
          </p:txBody>
        </p:sp>
        <p:sp>
          <p:nvSpPr>
            <p:cNvPr id="35" name="TextBox 28">
              <a:extLst>
                <a:ext uri="{FF2B5EF4-FFF2-40B4-BE49-F238E27FC236}">
                  <a16:creationId xmlns:a16="http://schemas.microsoft.com/office/drawing/2014/main" id="{A01FECD5-BC2C-4D4C-9800-F39E4C2AF3F6}"/>
                </a:ext>
              </a:extLst>
            </p:cNvPr>
            <p:cNvSpPr txBox="1"/>
            <p:nvPr/>
          </p:nvSpPr>
          <p:spPr>
            <a:xfrm>
              <a:off x="8977255" y="4373150"/>
              <a:ext cx="3586558" cy="1354222"/>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Questions are identified through: (i) an ARCNWC member raising an issue associated with organisational policies or an area of their day-to-day practice where there is uncertainty; or, (ii) through an area identified more generally as a priority area for health and social care (e.g. NHS, National Institute for Health Research, Royal Colleges, other professional bodies or through public and patient representatives). Examples of questions include: ‘Which safety culture survey should I use?’, ‘Is virtual reality effective in treating post-traumatic stress syndrome?’ and ‘Is strength training effective for Multiple Sclerosis  patients?’ </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9" name="Group 8">
            <a:extLst>
              <a:ext uri="{FF2B5EF4-FFF2-40B4-BE49-F238E27FC236}">
                <a16:creationId xmlns:a16="http://schemas.microsoft.com/office/drawing/2014/main" id="{146047BA-1A2E-4595-9761-400FF8EB616E}"/>
              </a:ext>
            </a:extLst>
          </p:cNvPr>
          <p:cNvGrpSpPr/>
          <p:nvPr/>
        </p:nvGrpSpPr>
        <p:grpSpPr>
          <a:xfrm>
            <a:off x="6679810" y="3529720"/>
            <a:ext cx="5409340" cy="1004129"/>
            <a:chOff x="8921976" y="1429500"/>
            <a:chExt cx="5113910" cy="1252030"/>
          </a:xfrm>
        </p:grpSpPr>
        <p:sp>
          <p:nvSpPr>
            <p:cNvPr id="28" name="TextBox 53">
              <a:extLst>
                <a:ext uri="{FF2B5EF4-FFF2-40B4-BE49-F238E27FC236}">
                  <a16:creationId xmlns:a16="http://schemas.microsoft.com/office/drawing/2014/main" id="{89A0A72E-AF5F-43AB-849F-80311FA9F59A}"/>
                </a:ext>
              </a:extLst>
            </p:cNvPr>
            <p:cNvSpPr txBox="1"/>
            <p:nvPr/>
          </p:nvSpPr>
          <p:spPr>
            <a:xfrm>
              <a:off x="8921976" y="1429500"/>
              <a:ext cx="5024812" cy="49889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3. Summary of evidence</a:t>
              </a:r>
            </a:p>
          </p:txBody>
        </p:sp>
        <p:sp>
          <p:nvSpPr>
            <p:cNvPr id="29" name="TextBox 54">
              <a:extLst>
                <a:ext uri="{FF2B5EF4-FFF2-40B4-BE49-F238E27FC236}">
                  <a16:creationId xmlns:a16="http://schemas.microsoft.com/office/drawing/2014/main" id="{8FEE9464-651E-4EB0-9E56-713F9FF7E11C}"/>
                </a:ext>
              </a:extLst>
            </p:cNvPr>
            <p:cNvSpPr txBox="1"/>
            <p:nvPr/>
          </p:nvSpPr>
          <p:spPr>
            <a:xfrm>
              <a:off x="8921977" y="1798880"/>
              <a:ext cx="5113909" cy="88265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In addition to critically appraising the evidence, the member is guided through considering the implications for policy and practice, their implementation in the care setting and communicating their findings through writing a two-page summary. This process helps to up-skill the member's knowledge around evidence synthesis and implementation. All stages and outputs are quality checked by MIDAS.</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11" name="Group 10">
            <a:extLst>
              <a:ext uri="{FF2B5EF4-FFF2-40B4-BE49-F238E27FC236}">
                <a16:creationId xmlns:a16="http://schemas.microsoft.com/office/drawing/2014/main" id="{06FE9F24-573D-4498-98A1-46F4E5DE4FDC}"/>
              </a:ext>
            </a:extLst>
          </p:cNvPr>
          <p:cNvGrpSpPr/>
          <p:nvPr/>
        </p:nvGrpSpPr>
        <p:grpSpPr>
          <a:xfrm>
            <a:off x="3070129" y="1439317"/>
            <a:ext cx="4102387" cy="5092231"/>
            <a:chOff x="3780357" y="321772"/>
            <a:chExt cx="4638216" cy="5985072"/>
          </a:xfrm>
        </p:grpSpPr>
        <p:sp>
          <p:nvSpPr>
            <p:cNvPr id="17" name="Shape">
              <a:extLst>
                <a:ext uri="{FF2B5EF4-FFF2-40B4-BE49-F238E27FC236}">
                  <a16:creationId xmlns:a16="http://schemas.microsoft.com/office/drawing/2014/main" id="{5CE14C74-0586-49E3-9987-71B9E090F450}"/>
                </a:ext>
              </a:extLst>
            </p:cNvPr>
            <p:cNvSpPr/>
            <p:nvPr/>
          </p:nvSpPr>
          <p:spPr>
            <a:xfrm>
              <a:off x="6461378" y="321772"/>
              <a:ext cx="1957195" cy="1893840"/>
            </a:xfrm>
            <a:custGeom>
              <a:avLst/>
              <a:gdLst/>
              <a:ahLst/>
              <a:cxnLst>
                <a:cxn ang="0">
                  <a:pos x="wd2" y="hd2"/>
                </a:cxn>
                <a:cxn ang="5400000">
                  <a:pos x="wd2" y="hd2"/>
                </a:cxn>
                <a:cxn ang="10800000">
                  <a:pos x="wd2" y="hd2"/>
                </a:cxn>
                <a:cxn ang="16200000">
                  <a:pos x="wd2" y="hd2"/>
                </a:cxn>
              </a:cxnLst>
              <a:rect l="0" t="0" r="r" b="b"/>
              <a:pathLst>
                <a:path w="21308" h="21577" extrusionOk="0">
                  <a:moveTo>
                    <a:pt x="18235" y="11956"/>
                  </a:moveTo>
                  <a:lnTo>
                    <a:pt x="18235" y="7870"/>
                  </a:lnTo>
                  <a:lnTo>
                    <a:pt x="20912" y="7870"/>
                  </a:lnTo>
                  <a:cubicBezTo>
                    <a:pt x="21314" y="7870"/>
                    <a:pt x="21448" y="7333"/>
                    <a:pt x="21136" y="7099"/>
                  </a:cubicBezTo>
                  <a:lnTo>
                    <a:pt x="16450" y="3900"/>
                  </a:lnTo>
                  <a:lnTo>
                    <a:pt x="10871" y="70"/>
                  </a:lnTo>
                  <a:cubicBezTo>
                    <a:pt x="10737" y="-23"/>
                    <a:pt x="10559" y="-23"/>
                    <a:pt x="10447" y="70"/>
                  </a:cubicBezTo>
                  <a:lnTo>
                    <a:pt x="4869" y="3900"/>
                  </a:lnTo>
                  <a:lnTo>
                    <a:pt x="183" y="7099"/>
                  </a:lnTo>
                  <a:cubicBezTo>
                    <a:pt x="-152" y="7333"/>
                    <a:pt x="4" y="7870"/>
                    <a:pt x="406" y="7870"/>
                  </a:cubicBezTo>
                  <a:lnTo>
                    <a:pt x="3084" y="7870"/>
                  </a:lnTo>
                  <a:lnTo>
                    <a:pt x="3084" y="9201"/>
                  </a:lnTo>
                  <a:lnTo>
                    <a:pt x="3084" y="9201"/>
                  </a:lnTo>
                  <a:lnTo>
                    <a:pt x="3084" y="15833"/>
                  </a:lnTo>
                  <a:lnTo>
                    <a:pt x="3106" y="15833"/>
                  </a:lnTo>
                  <a:lnTo>
                    <a:pt x="3106" y="20970"/>
                  </a:lnTo>
                  <a:lnTo>
                    <a:pt x="3106" y="20970"/>
                  </a:lnTo>
                  <a:lnTo>
                    <a:pt x="3106" y="21577"/>
                  </a:lnTo>
                  <a:lnTo>
                    <a:pt x="18235" y="21577"/>
                  </a:lnTo>
                  <a:lnTo>
                    <a:pt x="18235" y="14338"/>
                  </a:lnTo>
                  <a:lnTo>
                    <a:pt x="18212" y="14338"/>
                  </a:lnTo>
                  <a:lnTo>
                    <a:pt x="18235" y="11956"/>
                  </a:lnTo>
                  <a:lnTo>
                    <a:pt x="18235" y="11956"/>
                  </a:lnTo>
                  <a:close/>
                </a:path>
              </a:pathLst>
            </a:cu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8" name="Freeform: Shape 17">
              <a:extLst>
                <a:ext uri="{FF2B5EF4-FFF2-40B4-BE49-F238E27FC236}">
                  <a16:creationId xmlns:a16="http://schemas.microsoft.com/office/drawing/2014/main" id="{01B88B16-9FB9-4E4F-AD1F-10DC8DB55562}"/>
                </a:ext>
              </a:extLst>
            </p:cNvPr>
            <p:cNvSpPr/>
            <p:nvPr/>
          </p:nvSpPr>
          <p:spPr>
            <a:xfrm>
              <a:off x="6023090" y="1713454"/>
              <a:ext cx="1902585" cy="1314823"/>
            </a:xfrm>
            <a:custGeom>
              <a:avLst/>
              <a:gdLst>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662878 w 2662878"/>
                <a:gd name="connsiteY6" fmla="*/ 711876 h 1840240"/>
                <a:gd name="connsiteX7" fmla="*/ 2378327 w 2662878"/>
                <a:gd name="connsiteY7" fmla="*/ 711876 h 1840240"/>
                <a:gd name="connsiteX8" fmla="*/ 2378327 w 2662878"/>
                <a:gd name="connsiteY8" fmla="*/ 1840240 h 1840240"/>
                <a:gd name="connsiteX9" fmla="*/ 2378326 w 2662878"/>
                <a:gd name="connsiteY9" fmla="*/ 1840240 h 1840240"/>
                <a:gd name="connsiteX10" fmla="*/ 955422 w 2662878"/>
                <a:gd name="connsiteY10" fmla="*/ 1840240 h 1840240"/>
                <a:gd name="connsiteX11" fmla="*/ 482267 w 2662878"/>
                <a:gd name="connsiteY11" fmla="*/ 1840240 h 1840240"/>
                <a:gd name="connsiteX12" fmla="*/ 0 w 2662878"/>
                <a:gd name="connsiteY12" fmla="*/ 1840240 h 1840240"/>
                <a:gd name="connsiteX13" fmla="*/ 0 w 2662878"/>
                <a:gd name="connsiteY13" fmla="*/ 262405 h 1840240"/>
                <a:gd name="connsiteX14" fmla="*/ 299866 w 2662878"/>
                <a:gd name="connsiteY14" fmla="*/ 0 h 1840240"/>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378327 w 2662878"/>
                <a:gd name="connsiteY6" fmla="*/ 711876 h 1840240"/>
                <a:gd name="connsiteX7" fmla="*/ 2378327 w 2662878"/>
                <a:gd name="connsiteY7" fmla="*/ 1840240 h 1840240"/>
                <a:gd name="connsiteX8" fmla="*/ 2378326 w 2662878"/>
                <a:gd name="connsiteY8" fmla="*/ 1840240 h 1840240"/>
                <a:gd name="connsiteX9" fmla="*/ 955422 w 2662878"/>
                <a:gd name="connsiteY9" fmla="*/ 1840240 h 1840240"/>
                <a:gd name="connsiteX10" fmla="*/ 482267 w 2662878"/>
                <a:gd name="connsiteY10" fmla="*/ 1840240 h 1840240"/>
                <a:gd name="connsiteX11" fmla="*/ 0 w 2662878"/>
                <a:gd name="connsiteY11" fmla="*/ 1840240 h 1840240"/>
                <a:gd name="connsiteX12" fmla="*/ 0 w 2662878"/>
                <a:gd name="connsiteY12" fmla="*/ 262405 h 1840240"/>
                <a:gd name="connsiteX13" fmla="*/ 299866 w 2662878"/>
                <a:gd name="connsiteY13" fmla="*/ 0 h 18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878" h="1840240">
                  <a:moveTo>
                    <a:pt x="299866" y="0"/>
                  </a:moveTo>
                  <a:lnTo>
                    <a:pt x="482267" y="0"/>
                  </a:lnTo>
                  <a:lnTo>
                    <a:pt x="955422" y="0"/>
                  </a:lnTo>
                  <a:lnTo>
                    <a:pt x="2657773" y="0"/>
                  </a:lnTo>
                  <a:lnTo>
                    <a:pt x="2662878" y="0"/>
                  </a:lnTo>
                  <a:lnTo>
                    <a:pt x="2662878" y="450"/>
                  </a:lnTo>
                  <a:lnTo>
                    <a:pt x="2378327" y="711876"/>
                  </a:lnTo>
                  <a:lnTo>
                    <a:pt x="2378327" y="1840240"/>
                  </a:lnTo>
                  <a:lnTo>
                    <a:pt x="2378326" y="1840240"/>
                  </a:lnTo>
                  <a:lnTo>
                    <a:pt x="955422" y="1840240"/>
                  </a:lnTo>
                  <a:lnTo>
                    <a:pt x="482267" y="1840240"/>
                  </a:lnTo>
                  <a:lnTo>
                    <a:pt x="0" y="1840240"/>
                  </a:lnTo>
                  <a:lnTo>
                    <a:pt x="0" y="262405"/>
                  </a:lnTo>
                  <a:cubicBezTo>
                    <a:pt x="0" y="117483"/>
                    <a:pt x="134255" y="0"/>
                    <a:pt x="29986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Freeform: Shape 18">
              <a:extLst>
                <a:ext uri="{FF2B5EF4-FFF2-40B4-BE49-F238E27FC236}">
                  <a16:creationId xmlns:a16="http://schemas.microsoft.com/office/drawing/2014/main" id="{5A062B6B-04EC-4BAE-BBB0-922AC2E20B7A}"/>
                </a:ext>
              </a:extLst>
            </p:cNvPr>
            <p:cNvSpPr/>
            <p:nvPr/>
          </p:nvSpPr>
          <p:spPr>
            <a:xfrm>
              <a:off x="5302169" y="2725962"/>
              <a:ext cx="2209990" cy="1513357"/>
            </a:xfrm>
            <a:custGeom>
              <a:avLst/>
              <a:gdLst>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3093124 w 3093124"/>
                <a:gd name="connsiteY6" fmla="*/ 711875 h 2118110"/>
                <a:gd name="connsiteX7" fmla="*/ 2808572 w 3093124"/>
                <a:gd name="connsiteY7" fmla="*/ 711875 h 2118110"/>
                <a:gd name="connsiteX8" fmla="*/ 2808572 w 3093124"/>
                <a:gd name="connsiteY8" fmla="*/ 2118110 h 2118110"/>
                <a:gd name="connsiteX9" fmla="*/ 0 w 3093124"/>
                <a:gd name="connsiteY9" fmla="*/ 2118110 h 2118110"/>
                <a:gd name="connsiteX10" fmla="*/ 0 w 3093124"/>
                <a:gd name="connsiteY10" fmla="*/ 262405 h 2118110"/>
                <a:gd name="connsiteX11" fmla="*/ 299866 w 3093124"/>
                <a:gd name="connsiteY11" fmla="*/ 0 h 2118110"/>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2808572 w 3093124"/>
                <a:gd name="connsiteY6" fmla="*/ 711875 h 2118110"/>
                <a:gd name="connsiteX7" fmla="*/ 2808572 w 3093124"/>
                <a:gd name="connsiteY7" fmla="*/ 2118110 h 2118110"/>
                <a:gd name="connsiteX8" fmla="*/ 0 w 3093124"/>
                <a:gd name="connsiteY8" fmla="*/ 2118110 h 2118110"/>
                <a:gd name="connsiteX9" fmla="*/ 0 w 3093124"/>
                <a:gd name="connsiteY9" fmla="*/ 262405 h 2118110"/>
                <a:gd name="connsiteX10" fmla="*/ 299866 w 3093124"/>
                <a:gd name="connsiteY10" fmla="*/ 0 h 2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3124" h="2118110">
                  <a:moveTo>
                    <a:pt x="299866" y="0"/>
                  </a:moveTo>
                  <a:lnTo>
                    <a:pt x="912513" y="0"/>
                  </a:lnTo>
                  <a:lnTo>
                    <a:pt x="955422" y="0"/>
                  </a:lnTo>
                  <a:lnTo>
                    <a:pt x="3088019" y="0"/>
                  </a:lnTo>
                  <a:lnTo>
                    <a:pt x="3093124" y="0"/>
                  </a:lnTo>
                  <a:lnTo>
                    <a:pt x="3093124" y="450"/>
                  </a:lnTo>
                  <a:lnTo>
                    <a:pt x="2808572" y="711875"/>
                  </a:lnTo>
                  <a:lnTo>
                    <a:pt x="2808572" y="2118110"/>
                  </a:lnTo>
                  <a:lnTo>
                    <a:pt x="0" y="2118110"/>
                  </a:lnTo>
                  <a:lnTo>
                    <a:pt x="0" y="262405"/>
                  </a:lnTo>
                  <a:cubicBezTo>
                    <a:pt x="0" y="117483"/>
                    <a:pt x="134255" y="0"/>
                    <a:pt x="299866"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0" name="Freeform: Shape 19">
              <a:extLst>
                <a:ext uri="{FF2B5EF4-FFF2-40B4-BE49-F238E27FC236}">
                  <a16:creationId xmlns:a16="http://schemas.microsoft.com/office/drawing/2014/main" id="{FD51DA37-090F-4224-AD89-A49E0D66806F}"/>
                </a:ext>
              </a:extLst>
            </p:cNvPr>
            <p:cNvSpPr/>
            <p:nvPr/>
          </p:nvSpPr>
          <p:spPr>
            <a:xfrm>
              <a:off x="7722368" y="1713454"/>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Freeform: Shape 20">
              <a:extLst>
                <a:ext uri="{FF2B5EF4-FFF2-40B4-BE49-F238E27FC236}">
                  <a16:creationId xmlns:a16="http://schemas.microsoft.com/office/drawing/2014/main" id="{2FF79954-2AEB-48AB-80AA-57E660010AB7}"/>
                </a:ext>
              </a:extLst>
            </p:cNvPr>
            <p:cNvSpPr/>
            <p:nvPr/>
          </p:nvSpPr>
          <p:spPr>
            <a:xfrm>
              <a:off x="7308851" y="2725962"/>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Freeform: Shape 21">
              <a:extLst>
                <a:ext uri="{FF2B5EF4-FFF2-40B4-BE49-F238E27FC236}">
                  <a16:creationId xmlns:a16="http://schemas.microsoft.com/office/drawing/2014/main" id="{E40B74F3-189E-4F70-BE52-CE5D0F5F3DB2}"/>
                </a:ext>
              </a:extLst>
            </p:cNvPr>
            <p:cNvSpPr/>
            <p:nvPr/>
          </p:nvSpPr>
          <p:spPr>
            <a:xfrm>
              <a:off x="4556475" y="3728428"/>
              <a:ext cx="2545420" cy="1513357"/>
            </a:xfrm>
            <a:custGeom>
              <a:avLst/>
              <a:gdLst>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3019287 w 3019287"/>
                <a:gd name="connsiteY11" fmla="*/ 603312 h 1795090"/>
                <a:gd name="connsiteX12" fmla="*/ 2778130 w 3019287"/>
                <a:gd name="connsiteY12" fmla="*/ 603312 h 1795090"/>
                <a:gd name="connsiteX13" fmla="*/ 2778130 w 3019287"/>
                <a:gd name="connsiteY13" fmla="*/ 1795090 h 1795090"/>
                <a:gd name="connsiteX14" fmla="*/ 2380254 w 3019287"/>
                <a:gd name="connsiteY14" fmla="*/ 1795090 h 1795090"/>
                <a:gd name="connsiteX15" fmla="*/ 397876 w 3019287"/>
                <a:gd name="connsiteY15" fmla="*/ 1795090 h 1795090"/>
                <a:gd name="connsiteX16" fmla="*/ 0 w 3019287"/>
                <a:gd name="connsiteY16" fmla="*/ 1795090 h 1795090"/>
                <a:gd name="connsiteX17" fmla="*/ 0 w 3019287"/>
                <a:gd name="connsiteY17" fmla="*/ 222387 h 1795090"/>
                <a:gd name="connsiteX18" fmla="*/ 254135 w 3019287"/>
                <a:gd name="connsiteY18" fmla="*/ 0 h 1795090"/>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2778130 w 3019287"/>
                <a:gd name="connsiteY11" fmla="*/ 603312 h 1795090"/>
                <a:gd name="connsiteX12" fmla="*/ 2778130 w 3019287"/>
                <a:gd name="connsiteY12" fmla="*/ 1795090 h 1795090"/>
                <a:gd name="connsiteX13" fmla="*/ 2380254 w 3019287"/>
                <a:gd name="connsiteY13" fmla="*/ 1795090 h 1795090"/>
                <a:gd name="connsiteX14" fmla="*/ 397876 w 3019287"/>
                <a:gd name="connsiteY14" fmla="*/ 1795090 h 1795090"/>
                <a:gd name="connsiteX15" fmla="*/ 0 w 3019287"/>
                <a:gd name="connsiteY15" fmla="*/ 1795090 h 1795090"/>
                <a:gd name="connsiteX16" fmla="*/ 0 w 3019287"/>
                <a:gd name="connsiteY16" fmla="*/ 222387 h 1795090"/>
                <a:gd name="connsiteX17" fmla="*/ 254135 w 3019287"/>
                <a:gd name="connsiteY17" fmla="*/ 0 h 179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9287" h="1795090">
                  <a:moveTo>
                    <a:pt x="254135" y="0"/>
                  </a:moveTo>
                  <a:lnTo>
                    <a:pt x="652012" y="0"/>
                  </a:lnTo>
                  <a:lnTo>
                    <a:pt x="773352" y="0"/>
                  </a:lnTo>
                  <a:lnTo>
                    <a:pt x="809717" y="0"/>
                  </a:lnTo>
                  <a:lnTo>
                    <a:pt x="1171228" y="0"/>
                  </a:lnTo>
                  <a:lnTo>
                    <a:pt x="1207593" y="0"/>
                  </a:lnTo>
                  <a:lnTo>
                    <a:pt x="2617085" y="0"/>
                  </a:lnTo>
                  <a:lnTo>
                    <a:pt x="2621411" y="0"/>
                  </a:lnTo>
                  <a:lnTo>
                    <a:pt x="3014961" y="0"/>
                  </a:lnTo>
                  <a:lnTo>
                    <a:pt x="3019287" y="0"/>
                  </a:lnTo>
                  <a:lnTo>
                    <a:pt x="3019287" y="382"/>
                  </a:lnTo>
                  <a:lnTo>
                    <a:pt x="2778130" y="603312"/>
                  </a:lnTo>
                  <a:lnTo>
                    <a:pt x="2778130" y="1795090"/>
                  </a:lnTo>
                  <a:lnTo>
                    <a:pt x="2380254" y="1795090"/>
                  </a:lnTo>
                  <a:lnTo>
                    <a:pt x="397876" y="1795090"/>
                  </a:lnTo>
                  <a:lnTo>
                    <a:pt x="0" y="1795090"/>
                  </a:lnTo>
                  <a:lnTo>
                    <a:pt x="0" y="222387"/>
                  </a:lnTo>
                  <a:cubicBezTo>
                    <a:pt x="0" y="99567"/>
                    <a:pt x="113780" y="0"/>
                    <a:pt x="2541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Freeform: Shape 22">
              <a:extLst>
                <a:ext uri="{FF2B5EF4-FFF2-40B4-BE49-F238E27FC236}">
                  <a16:creationId xmlns:a16="http://schemas.microsoft.com/office/drawing/2014/main" id="{BCB54F20-1149-431F-835D-401E6B138C15}"/>
                </a:ext>
              </a:extLst>
            </p:cNvPr>
            <p:cNvSpPr/>
            <p:nvPr/>
          </p:nvSpPr>
          <p:spPr>
            <a:xfrm flipH="1">
              <a:off x="6894940" y="3730695"/>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CCDB994C-CEF2-4502-A718-2B8B0F9D94FA}"/>
                </a:ext>
              </a:extLst>
            </p:cNvPr>
            <p:cNvSpPr/>
            <p:nvPr/>
          </p:nvSpPr>
          <p:spPr>
            <a:xfrm>
              <a:off x="3780357" y="4733160"/>
              <a:ext cx="2915773" cy="1573684"/>
            </a:xfrm>
            <a:custGeom>
              <a:avLst/>
              <a:gdLst>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915773 w 2915773"/>
                <a:gd name="connsiteY21" fmla="*/ 508625 h 1573684"/>
                <a:gd name="connsiteX22" fmla="*/ 2712465 w 2915773"/>
                <a:gd name="connsiteY22" fmla="*/ 508625 h 1573684"/>
                <a:gd name="connsiteX23" fmla="*/ 2712465 w 2915773"/>
                <a:gd name="connsiteY23" fmla="*/ 1291873 h 1573684"/>
                <a:gd name="connsiteX24" fmla="*/ 2712465 w 2915773"/>
                <a:gd name="connsiteY24" fmla="*/ 1513357 h 1573684"/>
                <a:gd name="connsiteX25" fmla="*/ 2712465 w 2915773"/>
                <a:gd name="connsiteY25" fmla="*/ 1573684 h 1573684"/>
                <a:gd name="connsiteX26" fmla="*/ 2377034 w 2915773"/>
                <a:gd name="connsiteY26" fmla="*/ 1573684 h 1573684"/>
                <a:gd name="connsiteX27" fmla="*/ 2342112 w 2915773"/>
                <a:gd name="connsiteY27" fmla="*/ 1573684 h 1573684"/>
                <a:gd name="connsiteX28" fmla="*/ 2006681 w 2915773"/>
                <a:gd name="connsiteY28" fmla="*/ 1573684 h 1573684"/>
                <a:gd name="connsiteX29" fmla="*/ 705784 w 2915773"/>
                <a:gd name="connsiteY29" fmla="*/ 1573684 h 1573684"/>
                <a:gd name="connsiteX30" fmla="*/ 370353 w 2915773"/>
                <a:gd name="connsiteY30" fmla="*/ 1573684 h 1573684"/>
                <a:gd name="connsiteX31" fmla="*/ 335431 w 2915773"/>
                <a:gd name="connsiteY31" fmla="*/ 1573684 h 1573684"/>
                <a:gd name="connsiteX32" fmla="*/ 0 w 2915773"/>
                <a:gd name="connsiteY32" fmla="*/ 1573684 h 1573684"/>
                <a:gd name="connsiteX33" fmla="*/ 0 w 2915773"/>
                <a:gd name="connsiteY33" fmla="*/ 1513357 h 1573684"/>
                <a:gd name="connsiteX34" fmla="*/ 0 w 2915773"/>
                <a:gd name="connsiteY34" fmla="*/ 1291873 h 1573684"/>
                <a:gd name="connsiteX35" fmla="*/ 0 w 2915773"/>
                <a:gd name="connsiteY35" fmla="*/ 187484 h 1573684"/>
                <a:gd name="connsiteX36" fmla="*/ 214249 w 2915773"/>
                <a:gd name="connsiteY36" fmla="*/ 0 h 1573684"/>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712465 w 2915773"/>
                <a:gd name="connsiteY21" fmla="*/ 508625 h 1573684"/>
                <a:gd name="connsiteX22" fmla="*/ 2712465 w 2915773"/>
                <a:gd name="connsiteY22" fmla="*/ 1291873 h 1573684"/>
                <a:gd name="connsiteX23" fmla="*/ 2712465 w 2915773"/>
                <a:gd name="connsiteY23" fmla="*/ 1513357 h 1573684"/>
                <a:gd name="connsiteX24" fmla="*/ 2712465 w 2915773"/>
                <a:gd name="connsiteY24" fmla="*/ 1573684 h 1573684"/>
                <a:gd name="connsiteX25" fmla="*/ 2377034 w 2915773"/>
                <a:gd name="connsiteY25" fmla="*/ 1573684 h 1573684"/>
                <a:gd name="connsiteX26" fmla="*/ 2342112 w 2915773"/>
                <a:gd name="connsiteY26" fmla="*/ 1573684 h 1573684"/>
                <a:gd name="connsiteX27" fmla="*/ 2006681 w 2915773"/>
                <a:gd name="connsiteY27" fmla="*/ 1573684 h 1573684"/>
                <a:gd name="connsiteX28" fmla="*/ 705784 w 2915773"/>
                <a:gd name="connsiteY28" fmla="*/ 1573684 h 1573684"/>
                <a:gd name="connsiteX29" fmla="*/ 370353 w 2915773"/>
                <a:gd name="connsiteY29" fmla="*/ 1573684 h 1573684"/>
                <a:gd name="connsiteX30" fmla="*/ 335431 w 2915773"/>
                <a:gd name="connsiteY30" fmla="*/ 1573684 h 1573684"/>
                <a:gd name="connsiteX31" fmla="*/ 0 w 2915773"/>
                <a:gd name="connsiteY31" fmla="*/ 1573684 h 1573684"/>
                <a:gd name="connsiteX32" fmla="*/ 0 w 2915773"/>
                <a:gd name="connsiteY32" fmla="*/ 1513357 h 1573684"/>
                <a:gd name="connsiteX33" fmla="*/ 0 w 2915773"/>
                <a:gd name="connsiteY33" fmla="*/ 1291873 h 1573684"/>
                <a:gd name="connsiteX34" fmla="*/ 0 w 2915773"/>
                <a:gd name="connsiteY34" fmla="*/ 187484 h 1573684"/>
                <a:gd name="connsiteX35" fmla="*/ 214249 w 2915773"/>
                <a:gd name="connsiteY35" fmla="*/ 0 h 157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5773" h="1573684">
                  <a:moveTo>
                    <a:pt x="214249" y="0"/>
                  </a:moveTo>
                  <a:lnTo>
                    <a:pt x="549681" y="0"/>
                  </a:lnTo>
                  <a:lnTo>
                    <a:pt x="584603" y="0"/>
                  </a:lnTo>
                  <a:lnTo>
                    <a:pt x="651977" y="0"/>
                  </a:lnTo>
                  <a:lnTo>
                    <a:pt x="682635" y="0"/>
                  </a:lnTo>
                  <a:lnTo>
                    <a:pt x="920034" y="0"/>
                  </a:lnTo>
                  <a:lnTo>
                    <a:pt x="987408" y="0"/>
                  </a:lnTo>
                  <a:lnTo>
                    <a:pt x="1018066" y="0"/>
                  </a:lnTo>
                  <a:lnTo>
                    <a:pt x="1022330" y="0"/>
                  </a:lnTo>
                  <a:lnTo>
                    <a:pt x="1052988" y="0"/>
                  </a:lnTo>
                  <a:lnTo>
                    <a:pt x="1357761" y="0"/>
                  </a:lnTo>
                  <a:lnTo>
                    <a:pt x="1388419" y="0"/>
                  </a:lnTo>
                  <a:lnTo>
                    <a:pt x="2206342" y="0"/>
                  </a:lnTo>
                  <a:lnTo>
                    <a:pt x="2209989" y="0"/>
                  </a:lnTo>
                  <a:lnTo>
                    <a:pt x="2541773" y="0"/>
                  </a:lnTo>
                  <a:lnTo>
                    <a:pt x="2545420" y="0"/>
                  </a:lnTo>
                  <a:lnTo>
                    <a:pt x="2576695" y="0"/>
                  </a:lnTo>
                  <a:lnTo>
                    <a:pt x="2580342" y="0"/>
                  </a:lnTo>
                  <a:lnTo>
                    <a:pt x="2912126" y="0"/>
                  </a:lnTo>
                  <a:lnTo>
                    <a:pt x="2915773" y="0"/>
                  </a:lnTo>
                  <a:lnTo>
                    <a:pt x="2915773" y="322"/>
                  </a:lnTo>
                  <a:lnTo>
                    <a:pt x="2712465" y="508625"/>
                  </a:lnTo>
                  <a:lnTo>
                    <a:pt x="2712465" y="1291873"/>
                  </a:lnTo>
                  <a:lnTo>
                    <a:pt x="2712465" y="1513357"/>
                  </a:lnTo>
                  <a:lnTo>
                    <a:pt x="2712465" y="1573684"/>
                  </a:lnTo>
                  <a:lnTo>
                    <a:pt x="2377034" y="1573684"/>
                  </a:lnTo>
                  <a:lnTo>
                    <a:pt x="2342112" y="1573684"/>
                  </a:lnTo>
                  <a:lnTo>
                    <a:pt x="2006681" y="1573684"/>
                  </a:lnTo>
                  <a:lnTo>
                    <a:pt x="705784" y="1573684"/>
                  </a:lnTo>
                  <a:lnTo>
                    <a:pt x="370353" y="1573684"/>
                  </a:lnTo>
                  <a:lnTo>
                    <a:pt x="335431" y="1573684"/>
                  </a:lnTo>
                  <a:lnTo>
                    <a:pt x="0" y="1573684"/>
                  </a:lnTo>
                  <a:lnTo>
                    <a:pt x="0" y="1513357"/>
                  </a:lnTo>
                  <a:lnTo>
                    <a:pt x="0" y="1291873"/>
                  </a:lnTo>
                  <a:lnTo>
                    <a:pt x="0" y="187484"/>
                  </a:lnTo>
                  <a:cubicBezTo>
                    <a:pt x="0" y="83941"/>
                    <a:pt x="95922" y="0"/>
                    <a:pt x="214249"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5" name="Freeform: Shape 24">
              <a:extLst>
                <a:ext uri="{FF2B5EF4-FFF2-40B4-BE49-F238E27FC236}">
                  <a16:creationId xmlns:a16="http://schemas.microsoft.com/office/drawing/2014/main" id="{0D3862DD-A010-4363-880A-C88CE8CBA7A9}"/>
                </a:ext>
              </a:extLst>
            </p:cNvPr>
            <p:cNvSpPr/>
            <p:nvPr/>
          </p:nvSpPr>
          <p:spPr>
            <a:xfrm>
              <a:off x="6490391" y="4733161"/>
              <a:ext cx="411480"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41" name="Graphic 40" descr="First aid kit outline">
            <a:extLst>
              <a:ext uri="{FF2B5EF4-FFF2-40B4-BE49-F238E27FC236}">
                <a16:creationId xmlns:a16="http://schemas.microsoft.com/office/drawing/2014/main" id="{3CEE5BC0-A781-4894-9D17-FC7B45D8E5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7539" y="5404885"/>
            <a:ext cx="914400" cy="914400"/>
          </a:xfrm>
          <a:prstGeom prst="rect">
            <a:avLst/>
          </a:prstGeom>
          <a:effectLst>
            <a:outerShdw blurRad="50800" dist="38100" dir="2700000" algn="tl" rotWithShape="0">
              <a:prstClr val="black">
                <a:alpha val="40000"/>
              </a:prstClr>
            </a:outerShdw>
          </a:effectLst>
        </p:spPr>
      </p:pic>
      <p:pic>
        <p:nvPicPr>
          <p:cNvPr id="49" name="Graphic 48" descr="Search Inventory outline">
            <a:extLst>
              <a:ext uri="{FF2B5EF4-FFF2-40B4-BE49-F238E27FC236}">
                <a16:creationId xmlns:a16="http://schemas.microsoft.com/office/drawing/2014/main" id="{D309372C-0ABA-49DB-A3F5-BBCEABBAA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9499" y="4315253"/>
            <a:ext cx="914400" cy="914400"/>
          </a:xfrm>
          <a:prstGeom prst="rect">
            <a:avLst/>
          </a:prstGeom>
          <a:effectLst>
            <a:outerShdw blurRad="50800" dist="38100" dir="2700000" algn="tl" rotWithShape="0">
              <a:prstClr val="black">
                <a:alpha val="40000"/>
              </a:prstClr>
            </a:outerShdw>
          </a:effectLst>
        </p:spPr>
      </p:pic>
      <p:pic>
        <p:nvPicPr>
          <p:cNvPr id="51" name="Graphic 50" descr="Typewriter outline">
            <a:extLst>
              <a:ext uri="{FF2B5EF4-FFF2-40B4-BE49-F238E27FC236}">
                <a16:creationId xmlns:a16="http://schemas.microsoft.com/office/drawing/2014/main" id="{DA6A58E4-A66B-4F7D-A53F-02BC04AB3B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33374" y="3458795"/>
            <a:ext cx="914400" cy="914400"/>
          </a:xfrm>
          <a:prstGeom prst="rect">
            <a:avLst/>
          </a:prstGeom>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4B41E79D-B366-4B7D-BD95-32A56DE88515}"/>
              </a:ext>
            </a:extLst>
          </p:cNvPr>
          <p:cNvPicPr>
            <a:picLocks noChangeAspect="1"/>
          </p:cNvPicPr>
          <p:nvPr/>
        </p:nvPicPr>
        <p:blipFill>
          <a:blip r:embed="rId9"/>
          <a:stretch>
            <a:fillRect/>
          </a:stretch>
        </p:blipFill>
        <p:spPr>
          <a:xfrm rot="20225995">
            <a:off x="614931" y="1320341"/>
            <a:ext cx="2528672" cy="3529323"/>
          </a:xfrm>
          <a:prstGeom prst="rect">
            <a:avLst/>
          </a:prstGeom>
        </p:spPr>
      </p:pic>
      <p:pic>
        <p:nvPicPr>
          <p:cNvPr id="31" name="Picture 30">
            <a:extLst>
              <a:ext uri="{FF2B5EF4-FFF2-40B4-BE49-F238E27FC236}">
                <a16:creationId xmlns:a16="http://schemas.microsoft.com/office/drawing/2014/main" id="{50C0200C-84E2-4A10-A588-487F45779E19}"/>
              </a:ext>
            </a:extLst>
          </p:cNvPr>
          <p:cNvPicPr>
            <a:picLocks noChangeAspect="1"/>
          </p:cNvPicPr>
          <p:nvPr/>
        </p:nvPicPr>
        <p:blipFill>
          <a:blip r:embed="rId10"/>
          <a:stretch>
            <a:fillRect/>
          </a:stretch>
        </p:blipFill>
        <p:spPr>
          <a:xfrm rot="20148943">
            <a:off x="1296541" y="1491380"/>
            <a:ext cx="2069581" cy="3063950"/>
          </a:xfrm>
          <a:prstGeom prst="rect">
            <a:avLst/>
          </a:prstGeom>
        </p:spPr>
      </p:pic>
      <p:pic>
        <p:nvPicPr>
          <p:cNvPr id="32" name="Picture 31">
            <a:extLst>
              <a:ext uri="{FF2B5EF4-FFF2-40B4-BE49-F238E27FC236}">
                <a16:creationId xmlns:a16="http://schemas.microsoft.com/office/drawing/2014/main" id="{FBE2DBC2-85E4-4F6E-BAEC-B19996638E07}"/>
              </a:ext>
            </a:extLst>
          </p:cNvPr>
          <p:cNvPicPr>
            <a:picLocks noChangeAspect="1"/>
          </p:cNvPicPr>
          <p:nvPr/>
        </p:nvPicPr>
        <p:blipFill>
          <a:blip r:embed="rId11"/>
          <a:stretch>
            <a:fillRect/>
          </a:stretch>
        </p:blipFill>
        <p:spPr>
          <a:xfrm rot="20002823">
            <a:off x="1873690" y="1503301"/>
            <a:ext cx="2047952" cy="2829697"/>
          </a:xfrm>
          <a:prstGeom prst="rect">
            <a:avLst/>
          </a:prstGeom>
        </p:spPr>
      </p:pic>
      <p:pic>
        <p:nvPicPr>
          <p:cNvPr id="33" name="Picture 32">
            <a:extLst>
              <a:ext uri="{FF2B5EF4-FFF2-40B4-BE49-F238E27FC236}">
                <a16:creationId xmlns:a16="http://schemas.microsoft.com/office/drawing/2014/main" id="{311C6C68-6396-43B4-9153-03EF22DFA17A}"/>
              </a:ext>
            </a:extLst>
          </p:cNvPr>
          <p:cNvPicPr>
            <a:picLocks noChangeAspect="1"/>
          </p:cNvPicPr>
          <p:nvPr/>
        </p:nvPicPr>
        <p:blipFill>
          <a:blip r:embed="rId12"/>
          <a:stretch>
            <a:fillRect/>
          </a:stretch>
        </p:blipFill>
        <p:spPr>
          <a:xfrm rot="20150574">
            <a:off x="2526794" y="1679683"/>
            <a:ext cx="1923098" cy="2755853"/>
          </a:xfrm>
          <a:prstGeom prst="rect">
            <a:avLst/>
          </a:prstGeom>
        </p:spPr>
      </p:pic>
    </p:spTree>
    <p:extLst>
      <p:ext uri="{BB962C8B-B14F-4D97-AF65-F5344CB8AC3E}">
        <p14:creationId xmlns:p14="http://schemas.microsoft.com/office/powerpoint/2010/main" val="2396838927"/>
      </p:ext>
    </p:extLst>
  </p:cSld>
  <p:clrMapOvr>
    <a:masterClrMapping/>
  </p:clrMapOvr>
  <p:transition spd="med" advTm="81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9614EF4-CDAB-457B-B3D1-03129F0048CA}"/>
              </a:ext>
            </a:extLst>
          </p:cNvPr>
          <p:cNvSpPr/>
          <p:nvPr/>
        </p:nvSpPr>
        <p:spPr>
          <a:xfrm>
            <a:off x="-159840" y="45720"/>
            <a:ext cx="1233557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39" name="Picture 38" descr="A picture containing icon&#10;&#10;Description automatically generated">
            <a:extLst>
              <a:ext uri="{FF2B5EF4-FFF2-40B4-BE49-F238E27FC236}">
                <a16:creationId xmlns:a16="http://schemas.microsoft.com/office/drawing/2014/main" id="{5D8DA8A5-FFCC-4896-9337-02C1AE54C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76270"/>
            <a:ext cx="3005699" cy="1439903"/>
          </a:xfrm>
          <a:prstGeom prst="rect">
            <a:avLst/>
          </a:prstGeom>
        </p:spPr>
      </p:pic>
      <p:sp>
        <p:nvSpPr>
          <p:cNvPr id="4" name="Title 1">
            <a:extLst>
              <a:ext uri="{FF2B5EF4-FFF2-40B4-BE49-F238E27FC236}">
                <a16:creationId xmlns:a16="http://schemas.microsoft.com/office/drawing/2014/main" id="{2C2BFAE1-45D3-4B3B-81D2-0BF25FA84FB8}"/>
              </a:ext>
            </a:extLst>
          </p:cNvPr>
          <p:cNvSpPr>
            <a:spLocks noGrp="1"/>
          </p:cNvSpPr>
          <p:nvPr/>
        </p:nvSpPr>
        <p:spPr>
          <a:xfrm>
            <a:off x="1931927" y="326449"/>
            <a:ext cx="8515350" cy="739056"/>
          </a:xfrm>
          <a:prstGeom prst="rect">
            <a:avLst/>
          </a:prstGeom>
        </p:spPr>
        <p:txBody>
          <a:bodyPr rIns="0">
            <a:normAutofit fontScale="77500" lnSpcReduction="20000"/>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Rapid Conversion of Evidence Summaries (</a:t>
            </a: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RaCES</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a:t>
            </a:r>
            <a:endParaRPr kumimoji="0" lang="en-US" sz="3600" b="1" i="0" u="none" strike="noStrike" kern="1200" cap="none" spc="0" normalizeH="0" baseline="0" noProof="0" dirty="0">
              <a:ln>
                <a:noFill/>
              </a:ln>
              <a:solidFill>
                <a:prstClr val="black"/>
              </a:solidFill>
              <a:effectLst/>
              <a:uLnTx/>
              <a:uFillTx/>
              <a:latin typeface="Helvetica" panose="020B0500000000000000" pitchFamily="34" charset="0"/>
              <a:ea typeface="+mj-ea"/>
              <a:cs typeface="+mj-cs"/>
              <a:sym typeface="Arial"/>
            </a:endParaRPr>
          </a:p>
        </p:txBody>
      </p:sp>
      <p:grpSp>
        <p:nvGrpSpPr>
          <p:cNvPr id="5" name="Group 4">
            <a:extLst>
              <a:ext uri="{FF2B5EF4-FFF2-40B4-BE49-F238E27FC236}">
                <a16:creationId xmlns:a16="http://schemas.microsoft.com/office/drawing/2014/main" id="{D0B58AE6-7232-440F-A6FB-050EF4C33D9D}"/>
              </a:ext>
            </a:extLst>
          </p:cNvPr>
          <p:cNvGrpSpPr/>
          <p:nvPr/>
        </p:nvGrpSpPr>
        <p:grpSpPr>
          <a:xfrm>
            <a:off x="6230235" y="4500437"/>
            <a:ext cx="5811263" cy="852788"/>
            <a:chOff x="8867222" y="1394910"/>
            <a:chExt cx="6677490" cy="1137054"/>
          </a:xfrm>
        </p:grpSpPr>
        <p:sp>
          <p:nvSpPr>
            <p:cNvPr id="36" name="TextBox 24">
              <a:extLst>
                <a:ext uri="{FF2B5EF4-FFF2-40B4-BE49-F238E27FC236}">
                  <a16:creationId xmlns:a16="http://schemas.microsoft.com/office/drawing/2014/main" id="{4F2945C2-55A7-4410-A054-C269B150EA83}"/>
                </a:ext>
              </a:extLst>
            </p:cNvPr>
            <p:cNvSpPr txBox="1"/>
            <p:nvPr/>
          </p:nvSpPr>
          <p:spPr>
            <a:xfrm>
              <a:off x="8921977" y="1394910"/>
              <a:ext cx="6227117"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2. Finding the evidence and guiding the assessment</a:t>
              </a:r>
              <a:endPar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endParaRPr>
            </a:p>
          </p:txBody>
        </p:sp>
        <p:sp>
          <p:nvSpPr>
            <p:cNvPr id="37" name="TextBox 25">
              <a:extLst>
                <a:ext uri="{FF2B5EF4-FFF2-40B4-BE49-F238E27FC236}">
                  <a16:creationId xmlns:a16="http://schemas.microsoft.com/office/drawing/2014/main" id="{F1C78FCE-8B36-4F9D-BC38-5AB129914AF5}"/>
                </a:ext>
              </a:extLst>
            </p:cNvPr>
            <p:cNvSpPr txBox="1"/>
            <p:nvPr/>
          </p:nvSpPr>
          <p:spPr>
            <a:xfrm>
              <a:off x="8867222" y="1793298"/>
              <a:ext cx="6677490" cy="738666"/>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Having specified a question, guidance is given on identifying and assessing relevant evidence. Support is provided through mentoring by MIDAS and via an interactive, step-by-step process using Microsoft Teams (MT). The MT group allows members to collaborate, gain support from MIDAS and for MIDAS to manage progress.</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6" name="Group 5">
            <a:extLst>
              <a:ext uri="{FF2B5EF4-FFF2-40B4-BE49-F238E27FC236}">
                <a16:creationId xmlns:a16="http://schemas.microsoft.com/office/drawing/2014/main" id="{6419F1EB-904C-4A95-9898-CFD73270667C}"/>
              </a:ext>
            </a:extLst>
          </p:cNvPr>
          <p:cNvGrpSpPr/>
          <p:nvPr/>
        </p:nvGrpSpPr>
        <p:grpSpPr>
          <a:xfrm>
            <a:off x="5921393" y="5479764"/>
            <a:ext cx="5895418" cy="1294346"/>
            <a:chOff x="8921977" y="4001571"/>
            <a:chExt cx="3765147" cy="1725801"/>
          </a:xfrm>
        </p:grpSpPr>
        <p:sp>
          <p:nvSpPr>
            <p:cNvPr id="34" name="TextBox 27">
              <a:extLst>
                <a:ext uri="{FF2B5EF4-FFF2-40B4-BE49-F238E27FC236}">
                  <a16:creationId xmlns:a16="http://schemas.microsoft.com/office/drawing/2014/main" id="{93C7ABCC-1F09-44B8-B2B4-E2781F2DA0B8}"/>
                </a:ext>
              </a:extLst>
            </p:cNvPr>
            <p:cNvSpPr txBox="1"/>
            <p:nvPr/>
          </p:nvSpPr>
          <p:spPr>
            <a:xfrm>
              <a:off x="8921977" y="4001571"/>
              <a:ext cx="3765147"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1. Identifying policy and practice question</a:t>
              </a:r>
            </a:p>
          </p:txBody>
        </p:sp>
        <p:sp>
          <p:nvSpPr>
            <p:cNvPr id="35" name="TextBox 28">
              <a:extLst>
                <a:ext uri="{FF2B5EF4-FFF2-40B4-BE49-F238E27FC236}">
                  <a16:creationId xmlns:a16="http://schemas.microsoft.com/office/drawing/2014/main" id="{A01FECD5-BC2C-4D4C-9800-F39E4C2AF3F6}"/>
                </a:ext>
              </a:extLst>
            </p:cNvPr>
            <p:cNvSpPr txBox="1"/>
            <p:nvPr/>
          </p:nvSpPr>
          <p:spPr>
            <a:xfrm>
              <a:off x="8977255" y="4373150"/>
              <a:ext cx="3586558" cy="1354222"/>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Questions are identified through: (i) an ARCNWC member raising an issue associated with organisational policies or an area of their day-to-day practice where there is uncertainty; or, (ii) through an area identified more generally as a priority area for health and social care (e.g. NHS, National Institute for Health Research, Royal Colleges, other professional bodies or through public and patient representatives). Examples of questions include: ‘Which safety culture survey should I use?’, ‘Is virtual reality effective in treating post-traumatic stress syndrome?’ and ‘Is strength training effective for Multiple Sclerosis  patients?’ </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9" name="Group 8">
            <a:extLst>
              <a:ext uri="{FF2B5EF4-FFF2-40B4-BE49-F238E27FC236}">
                <a16:creationId xmlns:a16="http://schemas.microsoft.com/office/drawing/2014/main" id="{146047BA-1A2E-4595-9761-400FF8EB616E}"/>
              </a:ext>
            </a:extLst>
          </p:cNvPr>
          <p:cNvGrpSpPr/>
          <p:nvPr/>
        </p:nvGrpSpPr>
        <p:grpSpPr>
          <a:xfrm>
            <a:off x="6679810" y="3529720"/>
            <a:ext cx="5409340" cy="1004129"/>
            <a:chOff x="8921976" y="1429500"/>
            <a:chExt cx="5113910" cy="1252030"/>
          </a:xfrm>
        </p:grpSpPr>
        <p:sp>
          <p:nvSpPr>
            <p:cNvPr id="28" name="TextBox 53">
              <a:extLst>
                <a:ext uri="{FF2B5EF4-FFF2-40B4-BE49-F238E27FC236}">
                  <a16:creationId xmlns:a16="http://schemas.microsoft.com/office/drawing/2014/main" id="{89A0A72E-AF5F-43AB-849F-80311FA9F59A}"/>
                </a:ext>
              </a:extLst>
            </p:cNvPr>
            <p:cNvSpPr txBox="1"/>
            <p:nvPr/>
          </p:nvSpPr>
          <p:spPr>
            <a:xfrm>
              <a:off x="8921976" y="1429500"/>
              <a:ext cx="5024812" cy="49889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3. Summary of evidence</a:t>
              </a:r>
            </a:p>
          </p:txBody>
        </p:sp>
        <p:sp>
          <p:nvSpPr>
            <p:cNvPr id="29" name="TextBox 54">
              <a:extLst>
                <a:ext uri="{FF2B5EF4-FFF2-40B4-BE49-F238E27FC236}">
                  <a16:creationId xmlns:a16="http://schemas.microsoft.com/office/drawing/2014/main" id="{8FEE9464-651E-4EB0-9E56-713F9FF7E11C}"/>
                </a:ext>
              </a:extLst>
            </p:cNvPr>
            <p:cNvSpPr txBox="1"/>
            <p:nvPr/>
          </p:nvSpPr>
          <p:spPr>
            <a:xfrm>
              <a:off x="8921977" y="1798880"/>
              <a:ext cx="5113909" cy="88265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In addition to critically appraising the evidence, the member is guided through considering the implications for policy and practice, their implementation in the care setting and communicating their findings through writing a two-page summary. This process helps to up-skill the member's knowledge around evidence synthesis and implementation. All stages and outputs are quality checked by MIDAS.</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10" name="Group 9">
            <a:extLst>
              <a:ext uri="{FF2B5EF4-FFF2-40B4-BE49-F238E27FC236}">
                <a16:creationId xmlns:a16="http://schemas.microsoft.com/office/drawing/2014/main" id="{F3BAF77B-6307-437B-B19F-CB471C2D0F20}"/>
              </a:ext>
            </a:extLst>
          </p:cNvPr>
          <p:cNvGrpSpPr/>
          <p:nvPr/>
        </p:nvGrpSpPr>
        <p:grpSpPr>
          <a:xfrm>
            <a:off x="6997917" y="2501085"/>
            <a:ext cx="5192155" cy="1149840"/>
            <a:chOff x="8921976" y="1394910"/>
            <a:chExt cx="6826738" cy="1533124"/>
          </a:xfrm>
        </p:grpSpPr>
        <p:sp>
          <p:nvSpPr>
            <p:cNvPr id="26" name="TextBox 60">
              <a:extLst>
                <a:ext uri="{FF2B5EF4-FFF2-40B4-BE49-F238E27FC236}">
                  <a16:creationId xmlns:a16="http://schemas.microsoft.com/office/drawing/2014/main" id="{82F16D4E-2D65-44CC-9497-9A67FA24671E}"/>
                </a:ext>
              </a:extLst>
            </p:cNvPr>
            <p:cNvSpPr txBox="1"/>
            <p:nvPr/>
          </p:nvSpPr>
          <p:spPr>
            <a:xfrm>
              <a:off x="8921976" y="1394910"/>
              <a:ext cx="5468914"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4. Communicating findings</a:t>
              </a:r>
            </a:p>
          </p:txBody>
        </p:sp>
        <p:sp>
          <p:nvSpPr>
            <p:cNvPr id="27" name="TextBox 61">
              <a:extLst>
                <a:ext uri="{FF2B5EF4-FFF2-40B4-BE49-F238E27FC236}">
                  <a16:creationId xmlns:a16="http://schemas.microsoft.com/office/drawing/2014/main" id="{989F2DB8-8E37-4F9C-9F91-BFF338F1A688}"/>
                </a:ext>
              </a:extLst>
            </p:cNvPr>
            <p:cNvSpPr txBox="1"/>
            <p:nvPr/>
          </p:nvSpPr>
          <p:spPr>
            <a:xfrm>
              <a:off x="8984613" y="1778999"/>
              <a:ext cx="6764101" cy="114903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Findings are disseminated widely: (i) directly within the member’s organisation through research and practice meetings, and (ii) externally to all ARCNWC members and the public as part of a monthly newsletter, quarterly ARCFEST events and the ARCNWC website, as well as through publication in peer reviewed and specialist professional journals. This allows the member to gain experience of writing for publication, presenting at meetings and wider networking.</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11" name="Group 10">
            <a:extLst>
              <a:ext uri="{FF2B5EF4-FFF2-40B4-BE49-F238E27FC236}">
                <a16:creationId xmlns:a16="http://schemas.microsoft.com/office/drawing/2014/main" id="{06FE9F24-573D-4498-98A1-46F4E5DE4FDC}"/>
              </a:ext>
            </a:extLst>
          </p:cNvPr>
          <p:cNvGrpSpPr/>
          <p:nvPr/>
        </p:nvGrpSpPr>
        <p:grpSpPr>
          <a:xfrm>
            <a:off x="3070129" y="1439317"/>
            <a:ext cx="4102387" cy="5092231"/>
            <a:chOff x="3780357" y="321772"/>
            <a:chExt cx="4638216" cy="5985072"/>
          </a:xfrm>
        </p:grpSpPr>
        <p:sp>
          <p:nvSpPr>
            <p:cNvPr id="17" name="Shape">
              <a:extLst>
                <a:ext uri="{FF2B5EF4-FFF2-40B4-BE49-F238E27FC236}">
                  <a16:creationId xmlns:a16="http://schemas.microsoft.com/office/drawing/2014/main" id="{5CE14C74-0586-49E3-9987-71B9E090F450}"/>
                </a:ext>
              </a:extLst>
            </p:cNvPr>
            <p:cNvSpPr/>
            <p:nvPr/>
          </p:nvSpPr>
          <p:spPr>
            <a:xfrm>
              <a:off x="6461378" y="321772"/>
              <a:ext cx="1957195" cy="1893840"/>
            </a:xfrm>
            <a:custGeom>
              <a:avLst/>
              <a:gdLst/>
              <a:ahLst/>
              <a:cxnLst>
                <a:cxn ang="0">
                  <a:pos x="wd2" y="hd2"/>
                </a:cxn>
                <a:cxn ang="5400000">
                  <a:pos x="wd2" y="hd2"/>
                </a:cxn>
                <a:cxn ang="10800000">
                  <a:pos x="wd2" y="hd2"/>
                </a:cxn>
                <a:cxn ang="16200000">
                  <a:pos x="wd2" y="hd2"/>
                </a:cxn>
              </a:cxnLst>
              <a:rect l="0" t="0" r="r" b="b"/>
              <a:pathLst>
                <a:path w="21308" h="21577" extrusionOk="0">
                  <a:moveTo>
                    <a:pt x="18235" y="11956"/>
                  </a:moveTo>
                  <a:lnTo>
                    <a:pt x="18235" y="7870"/>
                  </a:lnTo>
                  <a:lnTo>
                    <a:pt x="20912" y="7870"/>
                  </a:lnTo>
                  <a:cubicBezTo>
                    <a:pt x="21314" y="7870"/>
                    <a:pt x="21448" y="7333"/>
                    <a:pt x="21136" y="7099"/>
                  </a:cubicBezTo>
                  <a:lnTo>
                    <a:pt x="16450" y="3900"/>
                  </a:lnTo>
                  <a:lnTo>
                    <a:pt x="10871" y="70"/>
                  </a:lnTo>
                  <a:cubicBezTo>
                    <a:pt x="10737" y="-23"/>
                    <a:pt x="10559" y="-23"/>
                    <a:pt x="10447" y="70"/>
                  </a:cubicBezTo>
                  <a:lnTo>
                    <a:pt x="4869" y="3900"/>
                  </a:lnTo>
                  <a:lnTo>
                    <a:pt x="183" y="7099"/>
                  </a:lnTo>
                  <a:cubicBezTo>
                    <a:pt x="-152" y="7333"/>
                    <a:pt x="4" y="7870"/>
                    <a:pt x="406" y="7870"/>
                  </a:cubicBezTo>
                  <a:lnTo>
                    <a:pt x="3084" y="7870"/>
                  </a:lnTo>
                  <a:lnTo>
                    <a:pt x="3084" y="9201"/>
                  </a:lnTo>
                  <a:lnTo>
                    <a:pt x="3084" y="9201"/>
                  </a:lnTo>
                  <a:lnTo>
                    <a:pt x="3084" y="15833"/>
                  </a:lnTo>
                  <a:lnTo>
                    <a:pt x="3106" y="15833"/>
                  </a:lnTo>
                  <a:lnTo>
                    <a:pt x="3106" y="20970"/>
                  </a:lnTo>
                  <a:lnTo>
                    <a:pt x="3106" y="20970"/>
                  </a:lnTo>
                  <a:lnTo>
                    <a:pt x="3106" y="21577"/>
                  </a:lnTo>
                  <a:lnTo>
                    <a:pt x="18235" y="21577"/>
                  </a:lnTo>
                  <a:lnTo>
                    <a:pt x="18235" y="14338"/>
                  </a:lnTo>
                  <a:lnTo>
                    <a:pt x="18212" y="14338"/>
                  </a:lnTo>
                  <a:lnTo>
                    <a:pt x="18235" y="11956"/>
                  </a:lnTo>
                  <a:lnTo>
                    <a:pt x="18235" y="11956"/>
                  </a:lnTo>
                  <a:close/>
                </a:path>
              </a:pathLst>
            </a:cu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8" name="Freeform: Shape 17">
              <a:extLst>
                <a:ext uri="{FF2B5EF4-FFF2-40B4-BE49-F238E27FC236}">
                  <a16:creationId xmlns:a16="http://schemas.microsoft.com/office/drawing/2014/main" id="{01B88B16-9FB9-4E4F-AD1F-10DC8DB55562}"/>
                </a:ext>
              </a:extLst>
            </p:cNvPr>
            <p:cNvSpPr/>
            <p:nvPr/>
          </p:nvSpPr>
          <p:spPr>
            <a:xfrm>
              <a:off x="6023090" y="1713454"/>
              <a:ext cx="1902585" cy="1314823"/>
            </a:xfrm>
            <a:custGeom>
              <a:avLst/>
              <a:gdLst>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662878 w 2662878"/>
                <a:gd name="connsiteY6" fmla="*/ 711876 h 1840240"/>
                <a:gd name="connsiteX7" fmla="*/ 2378327 w 2662878"/>
                <a:gd name="connsiteY7" fmla="*/ 711876 h 1840240"/>
                <a:gd name="connsiteX8" fmla="*/ 2378327 w 2662878"/>
                <a:gd name="connsiteY8" fmla="*/ 1840240 h 1840240"/>
                <a:gd name="connsiteX9" fmla="*/ 2378326 w 2662878"/>
                <a:gd name="connsiteY9" fmla="*/ 1840240 h 1840240"/>
                <a:gd name="connsiteX10" fmla="*/ 955422 w 2662878"/>
                <a:gd name="connsiteY10" fmla="*/ 1840240 h 1840240"/>
                <a:gd name="connsiteX11" fmla="*/ 482267 w 2662878"/>
                <a:gd name="connsiteY11" fmla="*/ 1840240 h 1840240"/>
                <a:gd name="connsiteX12" fmla="*/ 0 w 2662878"/>
                <a:gd name="connsiteY12" fmla="*/ 1840240 h 1840240"/>
                <a:gd name="connsiteX13" fmla="*/ 0 w 2662878"/>
                <a:gd name="connsiteY13" fmla="*/ 262405 h 1840240"/>
                <a:gd name="connsiteX14" fmla="*/ 299866 w 2662878"/>
                <a:gd name="connsiteY14" fmla="*/ 0 h 1840240"/>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378327 w 2662878"/>
                <a:gd name="connsiteY6" fmla="*/ 711876 h 1840240"/>
                <a:gd name="connsiteX7" fmla="*/ 2378327 w 2662878"/>
                <a:gd name="connsiteY7" fmla="*/ 1840240 h 1840240"/>
                <a:gd name="connsiteX8" fmla="*/ 2378326 w 2662878"/>
                <a:gd name="connsiteY8" fmla="*/ 1840240 h 1840240"/>
                <a:gd name="connsiteX9" fmla="*/ 955422 w 2662878"/>
                <a:gd name="connsiteY9" fmla="*/ 1840240 h 1840240"/>
                <a:gd name="connsiteX10" fmla="*/ 482267 w 2662878"/>
                <a:gd name="connsiteY10" fmla="*/ 1840240 h 1840240"/>
                <a:gd name="connsiteX11" fmla="*/ 0 w 2662878"/>
                <a:gd name="connsiteY11" fmla="*/ 1840240 h 1840240"/>
                <a:gd name="connsiteX12" fmla="*/ 0 w 2662878"/>
                <a:gd name="connsiteY12" fmla="*/ 262405 h 1840240"/>
                <a:gd name="connsiteX13" fmla="*/ 299866 w 2662878"/>
                <a:gd name="connsiteY13" fmla="*/ 0 h 18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878" h="1840240">
                  <a:moveTo>
                    <a:pt x="299866" y="0"/>
                  </a:moveTo>
                  <a:lnTo>
                    <a:pt x="482267" y="0"/>
                  </a:lnTo>
                  <a:lnTo>
                    <a:pt x="955422" y="0"/>
                  </a:lnTo>
                  <a:lnTo>
                    <a:pt x="2657773" y="0"/>
                  </a:lnTo>
                  <a:lnTo>
                    <a:pt x="2662878" y="0"/>
                  </a:lnTo>
                  <a:lnTo>
                    <a:pt x="2662878" y="450"/>
                  </a:lnTo>
                  <a:lnTo>
                    <a:pt x="2378327" y="711876"/>
                  </a:lnTo>
                  <a:lnTo>
                    <a:pt x="2378327" y="1840240"/>
                  </a:lnTo>
                  <a:lnTo>
                    <a:pt x="2378326" y="1840240"/>
                  </a:lnTo>
                  <a:lnTo>
                    <a:pt x="955422" y="1840240"/>
                  </a:lnTo>
                  <a:lnTo>
                    <a:pt x="482267" y="1840240"/>
                  </a:lnTo>
                  <a:lnTo>
                    <a:pt x="0" y="1840240"/>
                  </a:lnTo>
                  <a:lnTo>
                    <a:pt x="0" y="262405"/>
                  </a:lnTo>
                  <a:cubicBezTo>
                    <a:pt x="0" y="117483"/>
                    <a:pt x="134255" y="0"/>
                    <a:pt x="29986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Freeform: Shape 18">
              <a:extLst>
                <a:ext uri="{FF2B5EF4-FFF2-40B4-BE49-F238E27FC236}">
                  <a16:creationId xmlns:a16="http://schemas.microsoft.com/office/drawing/2014/main" id="{5A062B6B-04EC-4BAE-BBB0-922AC2E20B7A}"/>
                </a:ext>
              </a:extLst>
            </p:cNvPr>
            <p:cNvSpPr/>
            <p:nvPr/>
          </p:nvSpPr>
          <p:spPr>
            <a:xfrm>
              <a:off x="5302169" y="2725962"/>
              <a:ext cx="2209990" cy="1513357"/>
            </a:xfrm>
            <a:custGeom>
              <a:avLst/>
              <a:gdLst>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3093124 w 3093124"/>
                <a:gd name="connsiteY6" fmla="*/ 711875 h 2118110"/>
                <a:gd name="connsiteX7" fmla="*/ 2808572 w 3093124"/>
                <a:gd name="connsiteY7" fmla="*/ 711875 h 2118110"/>
                <a:gd name="connsiteX8" fmla="*/ 2808572 w 3093124"/>
                <a:gd name="connsiteY8" fmla="*/ 2118110 h 2118110"/>
                <a:gd name="connsiteX9" fmla="*/ 0 w 3093124"/>
                <a:gd name="connsiteY9" fmla="*/ 2118110 h 2118110"/>
                <a:gd name="connsiteX10" fmla="*/ 0 w 3093124"/>
                <a:gd name="connsiteY10" fmla="*/ 262405 h 2118110"/>
                <a:gd name="connsiteX11" fmla="*/ 299866 w 3093124"/>
                <a:gd name="connsiteY11" fmla="*/ 0 h 2118110"/>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2808572 w 3093124"/>
                <a:gd name="connsiteY6" fmla="*/ 711875 h 2118110"/>
                <a:gd name="connsiteX7" fmla="*/ 2808572 w 3093124"/>
                <a:gd name="connsiteY7" fmla="*/ 2118110 h 2118110"/>
                <a:gd name="connsiteX8" fmla="*/ 0 w 3093124"/>
                <a:gd name="connsiteY8" fmla="*/ 2118110 h 2118110"/>
                <a:gd name="connsiteX9" fmla="*/ 0 w 3093124"/>
                <a:gd name="connsiteY9" fmla="*/ 262405 h 2118110"/>
                <a:gd name="connsiteX10" fmla="*/ 299866 w 3093124"/>
                <a:gd name="connsiteY10" fmla="*/ 0 h 2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3124" h="2118110">
                  <a:moveTo>
                    <a:pt x="299866" y="0"/>
                  </a:moveTo>
                  <a:lnTo>
                    <a:pt x="912513" y="0"/>
                  </a:lnTo>
                  <a:lnTo>
                    <a:pt x="955422" y="0"/>
                  </a:lnTo>
                  <a:lnTo>
                    <a:pt x="3088019" y="0"/>
                  </a:lnTo>
                  <a:lnTo>
                    <a:pt x="3093124" y="0"/>
                  </a:lnTo>
                  <a:lnTo>
                    <a:pt x="3093124" y="450"/>
                  </a:lnTo>
                  <a:lnTo>
                    <a:pt x="2808572" y="711875"/>
                  </a:lnTo>
                  <a:lnTo>
                    <a:pt x="2808572" y="2118110"/>
                  </a:lnTo>
                  <a:lnTo>
                    <a:pt x="0" y="2118110"/>
                  </a:lnTo>
                  <a:lnTo>
                    <a:pt x="0" y="262405"/>
                  </a:lnTo>
                  <a:cubicBezTo>
                    <a:pt x="0" y="117483"/>
                    <a:pt x="134255" y="0"/>
                    <a:pt x="299866"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0" name="Freeform: Shape 19">
              <a:extLst>
                <a:ext uri="{FF2B5EF4-FFF2-40B4-BE49-F238E27FC236}">
                  <a16:creationId xmlns:a16="http://schemas.microsoft.com/office/drawing/2014/main" id="{FD51DA37-090F-4224-AD89-A49E0D66806F}"/>
                </a:ext>
              </a:extLst>
            </p:cNvPr>
            <p:cNvSpPr/>
            <p:nvPr/>
          </p:nvSpPr>
          <p:spPr>
            <a:xfrm>
              <a:off x="7722368" y="1713454"/>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Freeform: Shape 20">
              <a:extLst>
                <a:ext uri="{FF2B5EF4-FFF2-40B4-BE49-F238E27FC236}">
                  <a16:creationId xmlns:a16="http://schemas.microsoft.com/office/drawing/2014/main" id="{2FF79954-2AEB-48AB-80AA-57E660010AB7}"/>
                </a:ext>
              </a:extLst>
            </p:cNvPr>
            <p:cNvSpPr/>
            <p:nvPr/>
          </p:nvSpPr>
          <p:spPr>
            <a:xfrm>
              <a:off x="7308851" y="2725962"/>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Freeform: Shape 21">
              <a:extLst>
                <a:ext uri="{FF2B5EF4-FFF2-40B4-BE49-F238E27FC236}">
                  <a16:creationId xmlns:a16="http://schemas.microsoft.com/office/drawing/2014/main" id="{E40B74F3-189E-4F70-BE52-CE5D0F5F3DB2}"/>
                </a:ext>
              </a:extLst>
            </p:cNvPr>
            <p:cNvSpPr/>
            <p:nvPr/>
          </p:nvSpPr>
          <p:spPr>
            <a:xfrm>
              <a:off x="4556475" y="3728428"/>
              <a:ext cx="2545420" cy="1513357"/>
            </a:xfrm>
            <a:custGeom>
              <a:avLst/>
              <a:gdLst>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3019287 w 3019287"/>
                <a:gd name="connsiteY11" fmla="*/ 603312 h 1795090"/>
                <a:gd name="connsiteX12" fmla="*/ 2778130 w 3019287"/>
                <a:gd name="connsiteY12" fmla="*/ 603312 h 1795090"/>
                <a:gd name="connsiteX13" fmla="*/ 2778130 w 3019287"/>
                <a:gd name="connsiteY13" fmla="*/ 1795090 h 1795090"/>
                <a:gd name="connsiteX14" fmla="*/ 2380254 w 3019287"/>
                <a:gd name="connsiteY14" fmla="*/ 1795090 h 1795090"/>
                <a:gd name="connsiteX15" fmla="*/ 397876 w 3019287"/>
                <a:gd name="connsiteY15" fmla="*/ 1795090 h 1795090"/>
                <a:gd name="connsiteX16" fmla="*/ 0 w 3019287"/>
                <a:gd name="connsiteY16" fmla="*/ 1795090 h 1795090"/>
                <a:gd name="connsiteX17" fmla="*/ 0 w 3019287"/>
                <a:gd name="connsiteY17" fmla="*/ 222387 h 1795090"/>
                <a:gd name="connsiteX18" fmla="*/ 254135 w 3019287"/>
                <a:gd name="connsiteY18" fmla="*/ 0 h 1795090"/>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2778130 w 3019287"/>
                <a:gd name="connsiteY11" fmla="*/ 603312 h 1795090"/>
                <a:gd name="connsiteX12" fmla="*/ 2778130 w 3019287"/>
                <a:gd name="connsiteY12" fmla="*/ 1795090 h 1795090"/>
                <a:gd name="connsiteX13" fmla="*/ 2380254 w 3019287"/>
                <a:gd name="connsiteY13" fmla="*/ 1795090 h 1795090"/>
                <a:gd name="connsiteX14" fmla="*/ 397876 w 3019287"/>
                <a:gd name="connsiteY14" fmla="*/ 1795090 h 1795090"/>
                <a:gd name="connsiteX15" fmla="*/ 0 w 3019287"/>
                <a:gd name="connsiteY15" fmla="*/ 1795090 h 1795090"/>
                <a:gd name="connsiteX16" fmla="*/ 0 w 3019287"/>
                <a:gd name="connsiteY16" fmla="*/ 222387 h 1795090"/>
                <a:gd name="connsiteX17" fmla="*/ 254135 w 3019287"/>
                <a:gd name="connsiteY17" fmla="*/ 0 h 179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9287" h="1795090">
                  <a:moveTo>
                    <a:pt x="254135" y="0"/>
                  </a:moveTo>
                  <a:lnTo>
                    <a:pt x="652012" y="0"/>
                  </a:lnTo>
                  <a:lnTo>
                    <a:pt x="773352" y="0"/>
                  </a:lnTo>
                  <a:lnTo>
                    <a:pt x="809717" y="0"/>
                  </a:lnTo>
                  <a:lnTo>
                    <a:pt x="1171228" y="0"/>
                  </a:lnTo>
                  <a:lnTo>
                    <a:pt x="1207593" y="0"/>
                  </a:lnTo>
                  <a:lnTo>
                    <a:pt x="2617085" y="0"/>
                  </a:lnTo>
                  <a:lnTo>
                    <a:pt x="2621411" y="0"/>
                  </a:lnTo>
                  <a:lnTo>
                    <a:pt x="3014961" y="0"/>
                  </a:lnTo>
                  <a:lnTo>
                    <a:pt x="3019287" y="0"/>
                  </a:lnTo>
                  <a:lnTo>
                    <a:pt x="3019287" y="382"/>
                  </a:lnTo>
                  <a:lnTo>
                    <a:pt x="2778130" y="603312"/>
                  </a:lnTo>
                  <a:lnTo>
                    <a:pt x="2778130" y="1795090"/>
                  </a:lnTo>
                  <a:lnTo>
                    <a:pt x="2380254" y="1795090"/>
                  </a:lnTo>
                  <a:lnTo>
                    <a:pt x="397876" y="1795090"/>
                  </a:lnTo>
                  <a:lnTo>
                    <a:pt x="0" y="1795090"/>
                  </a:lnTo>
                  <a:lnTo>
                    <a:pt x="0" y="222387"/>
                  </a:lnTo>
                  <a:cubicBezTo>
                    <a:pt x="0" y="99567"/>
                    <a:pt x="113780" y="0"/>
                    <a:pt x="2541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Freeform: Shape 22">
              <a:extLst>
                <a:ext uri="{FF2B5EF4-FFF2-40B4-BE49-F238E27FC236}">
                  <a16:creationId xmlns:a16="http://schemas.microsoft.com/office/drawing/2014/main" id="{BCB54F20-1149-431F-835D-401E6B138C15}"/>
                </a:ext>
              </a:extLst>
            </p:cNvPr>
            <p:cNvSpPr/>
            <p:nvPr/>
          </p:nvSpPr>
          <p:spPr>
            <a:xfrm flipH="1">
              <a:off x="6894940" y="3730695"/>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CCDB994C-CEF2-4502-A718-2B8B0F9D94FA}"/>
                </a:ext>
              </a:extLst>
            </p:cNvPr>
            <p:cNvSpPr/>
            <p:nvPr/>
          </p:nvSpPr>
          <p:spPr>
            <a:xfrm>
              <a:off x="3780357" y="4733160"/>
              <a:ext cx="2915773" cy="1573684"/>
            </a:xfrm>
            <a:custGeom>
              <a:avLst/>
              <a:gdLst>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915773 w 2915773"/>
                <a:gd name="connsiteY21" fmla="*/ 508625 h 1573684"/>
                <a:gd name="connsiteX22" fmla="*/ 2712465 w 2915773"/>
                <a:gd name="connsiteY22" fmla="*/ 508625 h 1573684"/>
                <a:gd name="connsiteX23" fmla="*/ 2712465 w 2915773"/>
                <a:gd name="connsiteY23" fmla="*/ 1291873 h 1573684"/>
                <a:gd name="connsiteX24" fmla="*/ 2712465 w 2915773"/>
                <a:gd name="connsiteY24" fmla="*/ 1513357 h 1573684"/>
                <a:gd name="connsiteX25" fmla="*/ 2712465 w 2915773"/>
                <a:gd name="connsiteY25" fmla="*/ 1573684 h 1573684"/>
                <a:gd name="connsiteX26" fmla="*/ 2377034 w 2915773"/>
                <a:gd name="connsiteY26" fmla="*/ 1573684 h 1573684"/>
                <a:gd name="connsiteX27" fmla="*/ 2342112 w 2915773"/>
                <a:gd name="connsiteY27" fmla="*/ 1573684 h 1573684"/>
                <a:gd name="connsiteX28" fmla="*/ 2006681 w 2915773"/>
                <a:gd name="connsiteY28" fmla="*/ 1573684 h 1573684"/>
                <a:gd name="connsiteX29" fmla="*/ 705784 w 2915773"/>
                <a:gd name="connsiteY29" fmla="*/ 1573684 h 1573684"/>
                <a:gd name="connsiteX30" fmla="*/ 370353 w 2915773"/>
                <a:gd name="connsiteY30" fmla="*/ 1573684 h 1573684"/>
                <a:gd name="connsiteX31" fmla="*/ 335431 w 2915773"/>
                <a:gd name="connsiteY31" fmla="*/ 1573684 h 1573684"/>
                <a:gd name="connsiteX32" fmla="*/ 0 w 2915773"/>
                <a:gd name="connsiteY32" fmla="*/ 1573684 h 1573684"/>
                <a:gd name="connsiteX33" fmla="*/ 0 w 2915773"/>
                <a:gd name="connsiteY33" fmla="*/ 1513357 h 1573684"/>
                <a:gd name="connsiteX34" fmla="*/ 0 w 2915773"/>
                <a:gd name="connsiteY34" fmla="*/ 1291873 h 1573684"/>
                <a:gd name="connsiteX35" fmla="*/ 0 w 2915773"/>
                <a:gd name="connsiteY35" fmla="*/ 187484 h 1573684"/>
                <a:gd name="connsiteX36" fmla="*/ 214249 w 2915773"/>
                <a:gd name="connsiteY36" fmla="*/ 0 h 1573684"/>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712465 w 2915773"/>
                <a:gd name="connsiteY21" fmla="*/ 508625 h 1573684"/>
                <a:gd name="connsiteX22" fmla="*/ 2712465 w 2915773"/>
                <a:gd name="connsiteY22" fmla="*/ 1291873 h 1573684"/>
                <a:gd name="connsiteX23" fmla="*/ 2712465 w 2915773"/>
                <a:gd name="connsiteY23" fmla="*/ 1513357 h 1573684"/>
                <a:gd name="connsiteX24" fmla="*/ 2712465 w 2915773"/>
                <a:gd name="connsiteY24" fmla="*/ 1573684 h 1573684"/>
                <a:gd name="connsiteX25" fmla="*/ 2377034 w 2915773"/>
                <a:gd name="connsiteY25" fmla="*/ 1573684 h 1573684"/>
                <a:gd name="connsiteX26" fmla="*/ 2342112 w 2915773"/>
                <a:gd name="connsiteY26" fmla="*/ 1573684 h 1573684"/>
                <a:gd name="connsiteX27" fmla="*/ 2006681 w 2915773"/>
                <a:gd name="connsiteY27" fmla="*/ 1573684 h 1573684"/>
                <a:gd name="connsiteX28" fmla="*/ 705784 w 2915773"/>
                <a:gd name="connsiteY28" fmla="*/ 1573684 h 1573684"/>
                <a:gd name="connsiteX29" fmla="*/ 370353 w 2915773"/>
                <a:gd name="connsiteY29" fmla="*/ 1573684 h 1573684"/>
                <a:gd name="connsiteX30" fmla="*/ 335431 w 2915773"/>
                <a:gd name="connsiteY30" fmla="*/ 1573684 h 1573684"/>
                <a:gd name="connsiteX31" fmla="*/ 0 w 2915773"/>
                <a:gd name="connsiteY31" fmla="*/ 1573684 h 1573684"/>
                <a:gd name="connsiteX32" fmla="*/ 0 w 2915773"/>
                <a:gd name="connsiteY32" fmla="*/ 1513357 h 1573684"/>
                <a:gd name="connsiteX33" fmla="*/ 0 w 2915773"/>
                <a:gd name="connsiteY33" fmla="*/ 1291873 h 1573684"/>
                <a:gd name="connsiteX34" fmla="*/ 0 w 2915773"/>
                <a:gd name="connsiteY34" fmla="*/ 187484 h 1573684"/>
                <a:gd name="connsiteX35" fmla="*/ 214249 w 2915773"/>
                <a:gd name="connsiteY35" fmla="*/ 0 h 157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5773" h="1573684">
                  <a:moveTo>
                    <a:pt x="214249" y="0"/>
                  </a:moveTo>
                  <a:lnTo>
                    <a:pt x="549681" y="0"/>
                  </a:lnTo>
                  <a:lnTo>
                    <a:pt x="584603" y="0"/>
                  </a:lnTo>
                  <a:lnTo>
                    <a:pt x="651977" y="0"/>
                  </a:lnTo>
                  <a:lnTo>
                    <a:pt x="682635" y="0"/>
                  </a:lnTo>
                  <a:lnTo>
                    <a:pt x="920034" y="0"/>
                  </a:lnTo>
                  <a:lnTo>
                    <a:pt x="987408" y="0"/>
                  </a:lnTo>
                  <a:lnTo>
                    <a:pt x="1018066" y="0"/>
                  </a:lnTo>
                  <a:lnTo>
                    <a:pt x="1022330" y="0"/>
                  </a:lnTo>
                  <a:lnTo>
                    <a:pt x="1052988" y="0"/>
                  </a:lnTo>
                  <a:lnTo>
                    <a:pt x="1357761" y="0"/>
                  </a:lnTo>
                  <a:lnTo>
                    <a:pt x="1388419" y="0"/>
                  </a:lnTo>
                  <a:lnTo>
                    <a:pt x="2206342" y="0"/>
                  </a:lnTo>
                  <a:lnTo>
                    <a:pt x="2209989" y="0"/>
                  </a:lnTo>
                  <a:lnTo>
                    <a:pt x="2541773" y="0"/>
                  </a:lnTo>
                  <a:lnTo>
                    <a:pt x="2545420" y="0"/>
                  </a:lnTo>
                  <a:lnTo>
                    <a:pt x="2576695" y="0"/>
                  </a:lnTo>
                  <a:lnTo>
                    <a:pt x="2580342" y="0"/>
                  </a:lnTo>
                  <a:lnTo>
                    <a:pt x="2912126" y="0"/>
                  </a:lnTo>
                  <a:lnTo>
                    <a:pt x="2915773" y="0"/>
                  </a:lnTo>
                  <a:lnTo>
                    <a:pt x="2915773" y="322"/>
                  </a:lnTo>
                  <a:lnTo>
                    <a:pt x="2712465" y="508625"/>
                  </a:lnTo>
                  <a:lnTo>
                    <a:pt x="2712465" y="1291873"/>
                  </a:lnTo>
                  <a:lnTo>
                    <a:pt x="2712465" y="1513357"/>
                  </a:lnTo>
                  <a:lnTo>
                    <a:pt x="2712465" y="1573684"/>
                  </a:lnTo>
                  <a:lnTo>
                    <a:pt x="2377034" y="1573684"/>
                  </a:lnTo>
                  <a:lnTo>
                    <a:pt x="2342112" y="1573684"/>
                  </a:lnTo>
                  <a:lnTo>
                    <a:pt x="2006681" y="1573684"/>
                  </a:lnTo>
                  <a:lnTo>
                    <a:pt x="705784" y="1573684"/>
                  </a:lnTo>
                  <a:lnTo>
                    <a:pt x="370353" y="1573684"/>
                  </a:lnTo>
                  <a:lnTo>
                    <a:pt x="335431" y="1573684"/>
                  </a:lnTo>
                  <a:lnTo>
                    <a:pt x="0" y="1573684"/>
                  </a:lnTo>
                  <a:lnTo>
                    <a:pt x="0" y="1513357"/>
                  </a:lnTo>
                  <a:lnTo>
                    <a:pt x="0" y="1291873"/>
                  </a:lnTo>
                  <a:lnTo>
                    <a:pt x="0" y="187484"/>
                  </a:lnTo>
                  <a:cubicBezTo>
                    <a:pt x="0" y="83941"/>
                    <a:pt x="95922" y="0"/>
                    <a:pt x="214249"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5" name="Freeform: Shape 24">
              <a:extLst>
                <a:ext uri="{FF2B5EF4-FFF2-40B4-BE49-F238E27FC236}">
                  <a16:creationId xmlns:a16="http://schemas.microsoft.com/office/drawing/2014/main" id="{0D3862DD-A010-4363-880A-C88CE8CBA7A9}"/>
                </a:ext>
              </a:extLst>
            </p:cNvPr>
            <p:cNvSpPr/>
            <p:nvPr/>
          </p:nvSpPr>
          <p:spPr>
            <a:xfrm>
              <a:off x="6490391" y="4733161"/>
              <a:ext cx="411480"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41" name="Graphic 40" descr="First aid kit outline">
            <a:extLst>
              <a:ext uri="{FF2B5EF4-FFF2-40B4-BE49-F238E27FC236}">
                <a16:creationId xmlns:a16="http://schemas.microsoft.com/office/drawing/2014/main" id="{3CEE5BC0-A781-4894-9D17-FC7B45D8E5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7539" y="5404885"/>
            <a:ext cx="914400" cy="914400"/>
          </a:xfrm>
          <a:prstGeom prst="rect">
            <a:avLst/>
          </a:prstGeom>
          <a:effectLst>
            <a:outerShdw blurRad="50800" dist="38100" dir="2700000" algn="tl" rotWithShape="0">
              <a:prstClr val="black">
                <a:alpha val="40000"/>
              </a:prstClr>
            </a:outerShdw>
          </a:effectLst>
        </p:spPr>
      </p:pic>
      <p:pic>
        <p:nvPicPr>
          <p:cNvPr id="49" name="Graphic 48" descr="Search Inventory outline">
            <a:extLst>
              <a:ext uri="{FF2B5EF4-FFF2-40B4-BE49-F238E27FC236}">
                <a16:creationId xmlns:a16="http://schemas.microsoft.com/office/drawing/2014/main" id="{D309372C-0ABA-49DB-A3F5-BBCEABBAA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9499" y="4315253"/>
            <a:ext cx="914400" cy="914400"/>
          </a:xfrm>
          <a:prstGeom prst="rect">
            <a:avLst/>
          </a:prstGeom>
          <a:effectLst>
            <a:outerShdw blurRad="50800" dist="38100" dir="2700000" algn="tl" rotWithShape="0">
              <a:prstClr val="black">
                <a:alpha val="40000"/>
              </a:prstClr>
            </a:outerShdw>
          </a:effectLst>
        </p:spPr>
      </p:pic>
      <p:pic>
        <p:nvPicPr>
          <p:cNvPr id="51" name="Graphic 50" descr="Typewriter outline">
            <a:extLst>
              <a:ext uri="{FF2B5EF4-FFF2-40B4-BE49-F238E27FC236}">
                <a16:creationId xmlns:a16="http://schemas.microsoft.com/office/drawing/2014/main" id="{DA6A58E4-A66B-4F7D-A53F-02BC04AB3B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33374" y="3458795"/>
            <a:ext cx="914400" cy="914400"/>
          </a:xfrm>
          <a:prstGeom prst="rect">
            <a:avLst/>
          </a:prstGeom>
          <a:effectLst>
            <a:outerShdw blurRad="50800" dist="38100" dir="2700000" algn="tl" rotWithShape="0">
              <a:prstClr val="black">
                <a:alpha val="40000"/>
              </a:prstClr>
            </a:outerShdw>
          </a:effectLst>
        </p:spPr>
      </p:pic>
      <p:pic>
        <p:nvPicPr>
          <p:cNvPr id="55" name="Graphic 54" descr="Newspaper outline">
            <a:extLst>
              <a:ext uri="{FF2B5EF4-FFF2-40B4-BE49-F238E27FC236}">
                <a16:creationId xmlns:a16="http://schemas.microsoft.com/office/drawing/2014/main" id="{D3062556-1D09-4A1C-9096-6F9F9F3513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7767" y="2618805"/>
            <a:ext cx="914400" cy="914400"/>
          </a:xfrm>
          <a:prstGeom prst="rect">
            <a:avLst/>
          </a:prstGeom>
          <a:effectLst>
            <a:outerShdw blurRad="50800" dist="38100" dir="2700000" algn="tl" rotWithShape="0">
              <a:prstClr val="black">
                <a:alpha val="40000"/>
              </a:prstClr>
            </a:outerShdw>
          </a:effectLst>
        </p:spPr>
      </p:pic>
      <p:pic>
        <p:nvPicPr>
          <p:cNvPr id="1026" name="Picture 2" descr="Operator Training - Beckman Coulter">
            <a:extLst>
              <a:ext uri="{FF2B5EF4-FFF2-40B4-BE49-F238E27FC236}">
                <a16:creationId xmlns:a16="http://schemas.microsoft.com/office/drawing/2014/main" id="{90B614B0-71E1-480C-941B-F9D9EFB513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337" y="899605"/>
            <a:ext cx="3252746" cy="18333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British Journal of Community Nursing | WHSmith">
            <a:extLst>
              <a:ext uri="{FF2B5EF4-FFF2-40B4-BE49-F238E27FC236}">
                <a16:creationId xmlns:a16="http://schemas.microsoft.com/office/drawing/2014/main" id="{F3AE1983-4B27-4C80-B4E6-CEE6B51939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966" y="2344378"/>
            <a:ext cx="1154473" cy="15678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British Journal of Cardiac Nursing">
            <a:extLst>
              <a:ext uri="{FF2B5EF4-FFF2-40B4-BE49-F238E27FC236}">
                <a16:creationId xmlns:a16="http://schemas.microsoft.com/office/drawing/2014/main" id="{5E8BC1F9-1850-4713-BFC7-FB8B7534FB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4317" y="2861633"/>
            <a:ext cx="1154473" cy="1575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British Journal of Neuroscience Nursing">
            <a:extLst>
              <a:ext uri="{FF2B5EF4-FFF2-40B4-BE49-F238E27FC236}">
                <a16:creationId xmlns:a16="http://schemas.microsoft.com/office/drawing/2014/main" id="{1168AFD1-CDC2-4DF3-B03E-8260EA2553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1959" y="3583299"/>
            <a:ext cx="1206488" cy="16463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Evidence-Based Nursing (EBN) | A nursing journal by BMJ">
            <a:extLst>
              <a:ext uri="{FF2B5EF4-FFF2-40B4-BE49-F238E27FC236}">
                <a16:creationId xmlns:a16="http://schemas.microsoft.com/office/drawing/2014/main" id="{753E4DDB-7B60-4D81-8663-FCBABC2FA3A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14845" y="4138258"/>
            <a:ext cx="1206488" cy="1608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847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1034"/>
                                        </p:tgtEl>
                                        <p:attrNameLst>
                                          <p:attrName>style.visibility</p:attrName>
                                        </p:attrNameLst>
                                      </p:cBhvr>
                                      <p:to>
                                        <p:strVal val="visible"/>
                                      </p:to>
                                    </p:set>
                                    <p:animEffect transition="in" filter="fade">
                                      <p:cBhvr>
                                        <p:cTn id="30" dur="1000"/>
                                        <p:tgtEl>
                                          <p:spTgt spid="1034"/>
                                        </p:tgtEl>
                                      </p:cBhvr>
                                    </p:animEffect>
                                    <p:anim calcmode="lin" valueType="num">
                                      <p:cBhvr>
                                        <p:cTn id="31" dur="1000" fill="hold"/>
                                        <p:tgtEl>
                                          <p:spTgt spid="1034"/>
                                        </p:tgtEl>
                                        <p:attrNameLst>
                                          <p:attrName>ppt_x</p:attrName>
                                        </p:attrNameLst>
                                      </p:cBhvr>
                                      <p:tavLst>
                                        <p:tav tm="0">
                                          <p:val>
                                            <p:strVal val="#ppt_x"/>
                                          </p:val>
                                        </p:tav>
                                        <p:tav tm="100000">
                                          <p:val>
                                            <p:strVal val="#ppt_x"/>
                                          </p:val>
                                        </p:tav>
                                      </p:tavLst>
                                    </p:anim>
                                    <p:anim calcmode="lin" valueType="num">
                                      <p:cBhvr>
                                        <p:cTn id="32" dur="1000" fill="hold"/>
                                        <p:tgtEl>
                                          <p:spTgt spid="1034"/>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1000"/>
                                        <p:tgtEl>
                                          <p:spTgt spid="1028"/>
                                        </p:tgtEl>
                                      </p:cBhvr>
                                    </p:animEffect>
                                    <p:anim calcmode="lin" valueType="num">
                                      <p:cBhvr>
                                        <p:cTn id="37" dur="1000" fill="hold"/>
                                        <p:tgtEl>
                                          <p:spTgt spid="1028"/>
                                        </p:tgtEl>
                                        <p:attrNameLst>
                                          <p:attrName>ppt_x</p:attrName>
                                        </p:attrNameLst>
                                      </p:cBhvr>
                                      <p:tavLst>
                                        <p:tav tm="0">
                                          <p:val>
                                            <p:strVal val="#ppt_x"/>
                                          </p:val>
                                        </p:tav>
                                        <p:tav tm="100000">
                                          <p:val>
                                            <p:strVal val="#ppt_x"/>
                                          </p:val>
                                        </p:tav>
                                      </p:tavLst>
                                    </p:anim>
                                    <p:anim calcmode="lin" valueType="num">
                                      <p:cBhvr>
                                        <p:cTn id="38" dur="1000" fill="hold"/>
                                        <p:tgtEl>
                                          <p:spTgt spid="1028"/>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fade">
                                      <p:cBhvr>
                                        <p:cTn id="42" dur="1000"/>
                                        <p:tgtEl>
                                          <p:spTgt spid="1032"/>
                                        </p:tgtEl>
                                      </p:cBhvr>
                                    </p:animEffect>
                                    <p:anim calcmode="lin" valueType="num">
                                      <p:cBhvr>
                                        <p:cTn id="43" dur="1000" fill="hold"/>
                                        <p:tgtEl>
                                          <p:spTgt spid="1032"/>
                                        </p:tgtEl>
                                        <p:attrNameLst>
                                          <p:attrName>ppt_x</p:attrName>
                                        </p:attrNameLst>
                                      </p:cBhvr>
                                      <p:tavLst>
                                        <p:tav tm="0">
                                          <p:val>
                                            <p:strVal val="#ppt_x"/>
                                          </p:val>
                                        </p:tav>
                                        <p:tav tm="100000">
                                          <p:val>
                                            <p:strVal val="#ppt_x"/>
                                          </p:val>
                                        </p:tav>
                                      </p:tavLst>
                                    </p:anim>
                                    <p:anim calcmode="lin" valueType="num">
                                      <p:cBhvr>
                                        <p:cTn id="4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9614EF4-CDAB-457B-B3D1-03129F0048CA}"/>
              </a:ext>
            </a:extLst>
          </p:cNvPr>
          <p:cNvSpPr/>
          <p:nvPr/>
        </p:nvSpPr>
        <p:spPr>
          <a:xfrm>
            <a:off x="-1" y="-56728"/>
            <a:ext cx="12190073" cy="69147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39" name="Picture 38" descr="A picture containing icon&#10;&#10;Description automatically generated">
            <a:extLst>
              <a:ext uri="{FF2B5EF4-FFF2-40B4-BE49-F238E27FC236}">
                <a16:creationId xmlns:a16="http://schemas.microsoft.com/office/drawing/2014/main" id="{5D8DA8A5-FFCC-4896-9337-02C1AE54C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76270"/>
            <a:ext cx="3005699" cy="1439903"/>
          </a:xfrm>
          <a:prstGeom prst="rect">
            <a:avLst/>
          </a:prstGeom>
        </p:spPr>
      </p:pic>
      <p:sp>
        <p:nvSpPr>
          <p:cNvPr id="4" name="Title 1">
            <a:extLst>
              <a:ext uri="{FF2B5EF4-FFF2-40B4-BE49-F238E27FC236}">
                <a16:creationId xmlns:a16="http://schemas.microsoft.com/office/drawing/2014/main" id="{2C2BFAE1-45D3-4B3B-81D2-0BF25FA84FB8}"/>
              </a:ext>
            </a:extLst>
          </p:cNvPr>
          <p:cNvSpPr>
            <a:spLocks noGrp="1"/>
          </p:cNvSpPr>
          <p:nvPr/>
        </p:nvSpPr>
        <p:spPr>
          <a:xfrm>
            <a:off x="1931927" y="326449"/>
            <a:ext cx="8515350" cy="739056"/>
          </a:xfrm>
          <a:prstGeom prst="rect">
            <a:avLst/>
          </a:prstGeom>
        </p:spPr>
        <p:txBody>
          <a:bodyPr rIns="0">
            <a:normAutofit fontScale="77500" lnSpcReduction="20000"/>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Rapid Conversion of Evidence Summaries (</a:t>
            </a: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RaCES</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a:t>
            </a:r>
            <a:endParaRPr kumimoji="0" lang="en-US" sz="3600" b="1" i="0" u="none" strike="noStrike" kern="1200" cap="none" spc="0" normalizeH="0" baseline="0" noProof="0" dirty="0">
              <a:ln>
                <a:noFill/>
              </a:ln>
              <a:solidFill>
                <a:prstClr val="black"/>
              </a:solidFill>
              <a:effectLst/>
              <a:uLnTx/>
              <a:uFillTx/>
              <a:latin typeface="Helvetica" panose="020B0500000000000000" pitchFamily="34" charset="0"/>
              <a:ea typeface="+mj-ea"/>
              <a:cs typeface="+mj-cs"/>
              <a:sym typeface="Arial"/>
            </a:endParaRPr>
          </a:p>
        </p:txBody>
      </p:sp>
      <p:grpSp>
        <p:nvGrpSpPr>
          <p:cNvPr id="5" name="Group 4">
            <a:extLst>
              <a:ext uri="{FF2B5EF4-FFF2-40B4-BE49-F238E27FC236}">
                <a16:creationId xmlns:a16="http://schemas.microsoft.com/office/drawing/2014/main" id="{D0B58AE6-7232-440F-A6FB-050EF4C33D9D}"/>
              </a:ext>
            </a:extLst>
          </p:cNvPr>
          <p:cNvGrpSpPr/>
          <p:nvPr/>
        </p:nvGrpSpPr>
        <p:grpSpPr>
          <a:xfrm>
            <a:off x="6230235" y="4500437"/>
            <a:ext cx="5811263" cy="852788"/>
            <a:chOff x="8867222" y="1394910"/>
            <a:chExt cx="6677490" cy="1137054"/>
          </a:xfrm>
        </p:grpSpPr>
        <p:sp>
          <p:nvSpPr>
            <p:cNvPr id="36" name="TextBox 24">
              <a:extLst>
                <a:ext uri="{FF2B5EF4-FFF2-40B4-BE49-F238E27FC236}">
                  <a16:creationId xmlns:a16="http://schemas.microsoft.com/office/drawing/2014/main" id="{4F2945C2-55A7-4410-A054-C269B150EA83}"/>
                </a:ext>
              </a:extLst>
            </p:cNvPr>
            <p:cNvSpPr txBox="1"/>
            <p:nvPr/>
          </p:nvSpPr>
          <p:spPr>
            <a:xfrm>
              <a:off x="8921977" y="1394910"/>
              <a:ext cx="6227117"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2. Finding the evidence and guiding the assessment</a:t>
              </a:r>
              <a:endPar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endParaRPr>
            </a:p>
          </p:txBody>
        </p:sp>
        <p:sp>
          <p:nvSpPr>
            <p:cNvPr id="37" name="TextBox 25">
              <a:extLst>
                <a:ext uri="{FF2B5EF4-FFF2-40B4-BE49-F238E27FC236}">
                  <a16:creationId xmlns:a16="http://schemas.microsoft.com/office/drawing/2014/main" id="{F1C78FCE-8B36-4F9D-BC38-5AB129914AF5}"/>
                </a:ext>
              </a:extLst>
            </p:cNvPr>
            <p:cNvSpPr txBox="1"/>
            <p:nvPr/>
          </p:nvSpPr>
          <p:spPr>
            <a:xfrm>
              <a:off x="8867222" y="1793298"/>
              <a:ext cx="6677490" cy="738666"/>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Having specified a question, guidance is given on identifying and assessing relevant evidence. Support is provided through mentoring by MIDAS and via an interactive, step-by-step process using Microsoft Teams (MT). The MT group allows members to collaborate, gain support from MIDAS and for MIDAS to manage progress.</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6" name="Group 5">
            <a:extLst>
              <a:ext uri="{FF2B5EF4-FFF2-40B4-BE49-F238E27FC236}">
                <a16:creationId xmlns:a16="http://schemas.microsoft.com/office/drawing/2014/main" id="{6419F1EB-904C-4A95-9898-CFD73270667C}"/>
              </a:ext>
            </a:extLst>
          </p:cNvPr>
          <p:cNvGrpSpPr/>
          <p:nvPr/>
        </p:nvGrpSpPr>
        <p:grpSpPr>
          <a:xfrm>
            <a:off x="5921393" y="5479764"/>
            <a:ext cx="5895418" cy="1294346"/>
            <a:chOff x="8921977" y="4001571"/>
            <a:chExt cx="3765147" cy="1725801"/>
          </a:xfrm>
        </p:grpSpPr>
        <p:sp>
          <p:nvSpPr>
            <p:cNvPr id="34" name="TextBox 27">
              <a:extLst>
                <a:ext uri="{FF2B5EF4-FFF2-40B4-BE49-F238E27FC236}">
                  <a16:creationId xmlns:a16="http://schemas.microsoft.com/office/drawing/2014/main" id="{93C7ABCC-1F09-44B8-B2B4-E2781F2DA0B8}"/>
                </a:ext>
              </a:extLst>
            </p:cNvPr>
            <p:cNvSpPr txBox="1"/>
            <p:nvPr/>
          </p:nvSpPr>
          <p:spPr>
            <a:xfrm>
              <a:off x="8921977" y="4001571"/>
              <a:ext cx="3765147"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1. Identifying policy and practice question</a:t>
              </a:r>
            </a:p>
          </p:txBody>
        </p:sp>
        <p:sp>
          <p:nvSpPr>
            <p:cNvPr id="35" name="TextBox 28">
              <a:extLst>
                <a:ext uri="{FF2B5EF4-FFF2-40B4-BE49-F238E27FC236}">
                  <a16:creationId xmlns:a16="http://schemas.microsoft.com/office/drawing/2014/main" id="{A01FECD5-BC2C-4D4C-9800-F39E4C2AF3F6}"/>
                </a:ext>
              </a:extLst>
            </p:cNvPr>
            <p:cNvSpPr txBox="1"/>
            <p:nvPr/>
          </p:nvSpPr>
          <p:spPr>
            <a:xfrm>
              <a:off x="8977255" y="4373150"/>
              <a:ext cx="3586558" cy="1354222"/>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Questions are identified through: (i) an ARCNWC member raising an issue associated with organisational policies or an area of their day-to-day practice where there is uncertainty; or, (ii) through an area identified more generally as a priority area for health and social care (e.g. NHS, National Institute for Health Research, Royal Colleges, other professional bodies or through public and patient representatives). Examples of questions include: ‘Which safety culture survey should I use?’, ‘Is virtual reality effective in treating post-traumatic stress syndrome?’ and ‘Is strength training effective for Multiple Sclerosis  patients?’ </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8" name="Group 7">
            <a:extLst>
              <a:ext uri="{FF2B5EF4-FFF2-40B4-BE49-F238E27FC236}">
                <a16:creationId xmlns:a16="http://schemas.microsoft.com/office/drawing/2014/main" id="{352F1F56-A2F4-4933-807A-68C86DBBE17C}"/>
              </a:ext>
            </a:extLst>
          </p:cNvPr>
          <p:cNvGrpSpPr/>
          <p:nvPr/>
        </p:nvGrpSpPr>
        <p:grpSpPr>
          <a:xfrm>
            <a:off x="7194802" y="1545508"/>
            <a:ext cx="4942955" cy="952226"/>
            <a:chOff x="8921976" y="1394909"/>
            <a:chExt cx="3427180" cy="1269638"/>
          </a:xfrm>
        </p:grpSpPr>
        <p:sp>
          <p:nvSpPr>
            <p:cNvPr id="30" name="TextBox 37">
              <a:extLst>
                <a:ext uri="{FF2B5EF4-FFF2-40B4-BE49-F238E27FC236}">
                  <a16:creationId xmlns:a16="http://schemas.microsoft.com/office/drawing/2014/main" id="{84D9F865-DD5C-45ED-9847-FE182EB771F9}"/>
                </a:ext>
              </a:extLst>
            </p:cNvPr>
            <p:cNvSpPr txBox="1"/>
            <p:nvPr/>
          </p:nvSpPr>
          <p:spPr>
            <a:xfrm>
              <a:off x="8921976" y="1394909"/>
              <a:ext cx="3427180"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5. Implementing into policy and practice</a:t>
              </a:r>
            </a:p>
          </p:txBody>
        </p:sp>
        <p:sp>
          <p:nvSpPr>
            <p:cNvPr id="31" name="TextBox 38">
              <a:extLst>
                <a:ext uri="{FF2B5EF4-FFF2-40B4-BE49-F238E27FC236}">
                  <a16:creationId xmlns:a16="http://schemas.microsoft.com/office/drawing/2014/main" id="{DB8683F8-17A7-4FB5-9152-E11D1F77BC23}"/>
                </a:ext>
              </a:extLst>
            </p:cNvPr>
            <p:cNvSpPr txBox="1"/>
            <p:nvPr/>
          </p:nvSpPr>
          <p:spPr>
            <a:xfrm>
              <a:off x="8921976" y="1925881"/>
              <a:ext cx="3427179" cy="738666"/>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Where the RaCES identify the need for a change to policy and practice or opportunities for further research, the MIDAS team collaborates with the member organisation to implement change or further develop the evidence base through grant funded research. </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9" name="Group 8">
            <a:extLst>
              <a:ext uri="{FF2B5EF4-FFF2-40B4-BE49-F238E27FC236}">
                <a16:creationId xmlns:a16="http://schemas.microsoft.com/office/drawing/2014/main" id="{146047BA-1A2E-4595-9761-400FF8EB616E}"/>
              </a:ext>
            </a:extLst>
          </p:cNvPr>
          <p:cNvGrpSpPr/>
          <p:nvPr/>
        </p:nvGrpSpPr>
        <p:grpSpPr>
          <a:xfrm>
            <a:off x="6679810" y="3529720"/>
            <a:ext cx="5409340" cy="1004129"/>
            <a:chOff x="8921976" y="1429500"/>
            <a:chExt cx="5113910" cy="1252030"/>
          </a:xfrm>
        </p:grpSpPr>
        <p:sp>
          <p:nvSpPr>
            <p:cNvPr id="28" name="TextBox 53">
              <a:extLst>
                <a:ext uri="{FF2B5EF4-FFF2-40B4-BE49-F238E27FC236}">
                  <a16:creationId xmlns:a16="http://schemas.microsoft.com/office/drawing/2014/main" id="{89A0A72E-AF5F-43AB-849F-80311FA9F59A}"/>
                </a:ext>
              </a:extLst>
            </p:cNvPr>
            <p:cNvSpPr txBox="1"/>
            <p:nvPr/>
          </p:nvSpPr>
          <p:spPr>
            <a:xfrm>
              <a:off x="8921976" y="1429500"/>
              <a:ext cx="5024812" cy="49889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3. Summary of evidence</a:t>
              </a:r>
            </a:p>
          </p:txBody>
        </p:sp>
        <p:sp>
          <p:nvSpPr>
            <p:cNvPr id="29" name="TextBox 54">
              <a:extLst>
                <a:ext uri="{FF2B5EF4-FFF2-40B4-BE49-F238E27FC236}">
                  <a16:creationId xmlns:a16="http://schemas.microsoft.com/office/drawing/2014/main" id="{8FEE9464-651E-4EB0-9E56-713F9FF7E11C}"/>
                </a:ext>
              </a:extLst>
            </p:cNvPr>
            <p:cNvSpPr txBox="1"/>
            <p:nvPr/>
          </p:nvSpPr>
          <p:spPr>
            <a:xfrm>
              <a:off x="8921977" y="1798880"/>
              <a:ext cx="5113909" cy="88265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In addition to critically appraising the evidence, the member is guided through considering the implications for policy and practice, their implementation in the care setting and communicating their findings through writing a two-page summary. This process helps to up-skill the member's knowledge around evidence synthesis and implementation. All stages and outputs are quality checked by MIDAS.</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10" name="Group 9">
            <a:extLst>
              <a:ext uri="{FF2B5EF4-FFF2-40B4-BE49-F238E27FC236}">
                <a16:creationId xmlns:a16="http://schemas.microsoft.com/office/drawing/2014/main" id="{F3BAF77B-6307-437B-B19F-CB471C2D0F20}"/>
              </a:ext>
            </a:extLst>
          </p:cNvPr>
          <p:cNvGrpSpPr/>
          <p:nvPr/>
        </p:nvGrpSpPr>
        <p:grpSpPr>
          <a:xfrm>
            <a:off x="6997917" y="2501085"/>
            <a:ext cx="5192155" cy="1149840"/>
            <a:chOff x="8921976" y="1394910"/>
            <a:chExt cx="6826738" cy="1533124"/>
          </a:xfrm>
        </p:grpSpPr>
        <p:sp>
          <p:nvSpPr>
            <p:cNvPr id="26" name="TextBox 60">
              <a:extLst>
                <a:ext uri="{FF2B5EF4-FFF2-40B4-BE49-F238E27FC236}">
                  <a16:creationId xmlns:a16="http://schemas.microsoft.com/office/drawing/2014/main" id="{82F16D4E-2D65-44CC-9497-9A67FA24671E}"/>
                </a:ext>
              </a:extLst>
            </p:cNvPr>
            <p:cNvSpPr txBox="1"/>
            <p:nvPr/>
          </p:nvSpPr>
          <p:spPr>
            <a:xfrm>
              <a:off x="8921976" y="1394910"/>
              <a:ext cx="5468914" cy="53348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1">
                  <a:ln>
                    <a:noFill/>
                  </a:ln>
                  <a:solidFill>
                    <a:prstClr val="black"/>
                  </a:solidFill>
                  <a:effectLst/>
                  <a:uLnTx/>
                  <a:uFillTx/>
                  <a:latin typeface="Calibri" panose="020F0502020204030204"/>
                  <a:ea typeface="+mn-ea"/>
                  <a:cs typeface="+mn-cs"/>
                  <a:sym typeface="Arial"/>
                </a:rPr>
                <a:t>4. Communicating findings</a:t>
              </a:r>
            </a:p>
          </p:txBody>
        </p:sp>
        <p:sp>
          <p:nvSpPr>
            <p:cNvPr id="27" name="TextBox 61">
              <a:extLst>
                <a:ext uri="{FF2B5EF4-FFF2-40B4-BE49-F238E27FC236}">
                  <a16:creationId xmlns:a16="http://schemas.microsoft.com/office/drawing/2014/main" id="{989F2DB8-8E37-4F9C-9F91-BFF338F1A688}"/>
                </a:ext>
              </a:extLst>
            </p:cNvPr>
            <p:cNvSpPr txBox="1"/>
            <p:nvPr/>
          </p:nvSpPr>
          <p:spPr>
            <a:xfrm>
              <a:off x="8984613" y="1778999"/>
              <a:ext cx="6764101" cy="114903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rPr>
                <a:t>Findings are disseminated widely: (i) directly within the member’s organisation through research and practice meetings, and (ii) externally to all ARCNWC members and the public as part of a monthly newsletter, quarterly ARCFEST events and the ARCNWC website, as well as through publication in peer reviewed and specialist professional journals. This allows the member to gain experience of writing for publication, presenting at meetings and wider networking.</a:t>
              </a: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sym typeface="Arial"/>
              </a:endParaRPr>
            </a:p>
          </p:txBody>
        </p:sp>
      </p:grpSp>
      <p:grpSp>
        <p:nvGrpSpPr>
          <p:cNvPr id="11" name="Group 10">
            <a:extLst>
              <a:ext uri="{FF2B5EF4-FFF2-40B4-BE49-F238E27FC236}">
                <a16:creationId xmlns:a16="http://schemas.microsoft.com/office/drawing/2014/main" id="{06FE9F24-573D-4498-98A1-46F4E5DE4FDC}"/>
              </a:ext>
            </a:extLst>
          </p:cNvPr>
          <p:cNvGrpSpPr/>
          <p:nvPr/>
        </p:nvGrpSpPr>
        <p:grpSpPr>
          <a:xfrm>
            <a:off x="3070129" y="1439317"/>
            <a:ext cx="4102387" cy="5092231"/>
            <a:chOff x="3780357" y="321772"/>
            <a:chExt cx="4638216" cy="5985072"/>
          </a:xfrm>
        </p:grpSpPr>
        <p:sp>
          <p:nvSpPr>
            <p:cNvPr id="17" name="Shape">
              <a:extLst>
                <a:ext uri="{FF2B5EF4-FFF2-40B4-BE49-F238E27FC236}">
                  <a16:creationId xmlns:a16="http://schemas.microsoft.com/office/drawing/2014/main" id="{5CE14C74-0586-49E3-9987-71B9E090F450}"/>
                </a:ext>
              </a:extLst>
            </p:cNvPr>
            <p:cNvSpPr/>
            <p:nvPr/>
          </p:nvSpPr>
          <p:spPr>
            <a:xfrm>
              <a:off x="6461378" y="321772"/>
              <a:ext cx="1957195" cy="1893840"/>
            </a:xfrm>
            <a:custGeom>
              <a:avLst/>
              <a:gdLst/>
              <a:ahLst/>
              <a:cxnLst>
                <a:cxn ang="0">
                  <a:pos x="wd2" y="hd2"/>
                </a:cxn>
                <a:cxn ang="5400000">
                  <a:pos x="wd2" y="hd2"/>
                </a:cxn>
                <a:cxn ang="10800000">
                  <a:pos x="wd2" y="hd2"/>
                </a:cxn>
                <a:cxn ang="16200000">
                  <a:pos x="wd2" y="hd2"/>
                </a:cxn>
              </a:cxnLst>
              <a:rect l="0" t="0" r="r" b="b"/>
              <a:pathLst>
                <a:path w="21308" h="21577" extrusionOk="0">
                  <a:moveTo>
                    <a:pt x="18235" y="11956"/>
                  </a:moveTo>
                  <a:lnTo>
                    <a:pt x="18235" y="7870"/>
                  </a:lnTo>
                  <a:lnTo>
                    <a:pt x="20912" y="7870"/>
                  </a:lnTo>
                  <a:cubicBezTo>
                    <a:pt x="21314" y="7870"/>
                    <a:pt x="21448" y="7333"/>
                    <a:pt x="21136" y="7099"/>
                  </a:cubicBezTo>
                  <a:lnTo>
                    <a:pt x="16450" y="3900"/>
                  </a:lnTo>
                  <a:lnTo>
                    <a:pt x="10871" y="70"/>
                  </a:lnTo>
                  <a:cubicBezTo>
                    <a:pt x="10737" y="-23"/>
                    <a:pt x="10559" y="-23"/>
                    <a:pt x="10447" y="70"/>
                  </a:cubicBezTo>
                  <a:lnTo>
                    <a:pt x="4869" y="3900"/>
                  </a:lnTo>
                  <a:lnTo>
                    <a:pt x="183" y="7099"/>
                  </a:lnTo>
                  <a:cubicBezTo>
                    <a:pt x="-152" y="7333"/>
                    <a:pt x="4" y="7870"/>
                    <a:pt x="406" y="7870"/>
                  </a:cubicBezTo>
                  <a:lnTo>
                    <a:pt x="3084" y="7870"/>
                  </a:lnTo>
                  <a:lnTo>
                    <a:pt x="3084" y="9201"/>
                  </a:lnTo>
                  <a:lnTo>
                    <a:pt x="3084" y="9201"/>
                  </a:lnTo>
                  <a:lnTo>
                    <a:pt x="3084" y="15833"/>
                  </a:lnTo>
                  <a:lnTo>
                    <a:pt x="3106" y="15833"/>
                  </a:lnTo>
                  <a:lnTo>
                    <a:pt x="3106" y="20970"/>
                  </a:lnTo>
                  <a:lnTo>
                    <a:pt x="3106" y="20970"/>
                  </a:lnTo>
                  <a:lnTo>
                    <a:pt x="3106" y="21577"/>
                  </a:lnTo>
                  <a:lnTo>
                    <a:pt x="18235" y="21577"/>
                  </a:lnTo>
                  <a:lnTo>
                    <a:pt x="18235" y="14338"/>
                  </a:lnTo>
                  <a:lnTo>
                    <a:pt x="18212" y="14338"/>
                  </a:lnTo>
                  <a:lnTo>
                    <a:pt x="18235" y="11956"/>
                  </a:lnTo>
                  <a:lnTo>
                    <a:pt x="18235" y="11956"/>
                  </a:lnTo>
                  <a:close/>
                </a:path>
              </a:pathLst>
            </a:cu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8" name="Freeform: Shape 17">
              <a:extLst>
                <a:ext uri="{FF2B5EF4-FFF2-40B4-BE49-F238E27FC236}">
                  <a16:creationId xmlns:a16="http://schemas.microsoft.com/office/drawing/2014/main" id="{01B88B16-9FB9-4E4F-AD1F-10DC8DB55562}"/>
                </a:ext>
              </a:extLst>
            </p:cNvPr>
            <p:cNvSpPr/>
            <p:nvPr/>
          </p:nvSpPr>
          <p:spPr>
            <a:xfrm>
              <a:off x="6023090" y="1713454"/>
              <a:ext cx="1902585" cy="1314823"/>
            </a:xfrm>
            <a:custGeom>
              <a:avLst/>
              <a:gdLst>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662878 w 2662878"/>
                <a:gd name="connsiteY6" fmla="*/ 711876 h 1840240"/>
                <a:gd name="connsiteX7" fmla="*/ 2378327 w 2662878"/>
                <a:gd name="connsiteY7" fmla="*/ 711876 h 1840240"/>
                <a:gd name="connsiteX8" fmla="*/ 2378327 w 2662878"/>
                <a:gd name="connsiteY8" fmla="*/ 1840240 h 1840240"/>
                <a:gd name="connsiteX9" fmla="*/ 2378326 w 2662878"/>
                <a:gd name="connsiteY9" fmla="*/ 1840240 h 1840240"/>
                <a:gd name="connsiteX10" fmla="*/ 955422 w 2662878"/>
                <a:gd name="connsiteY10" fmla="*/ 1840240 h 1840240"/>
                <a:gd name="connsiteX11" fmla="*/ 482267 w 2662878"/>
                <a:gd name="connsiteY11" fmla="*/ 1840240 h 1840240"/>
                <a:gd name="connsiteX12" fmla="*/ 0 w 2662878"/>
                <a:gd name="connsiteY12" fmla="*/ 1840240 h 1840240"/>
                <a:gd name="connsiteX13" fmla="*/ 0 w 2662878"/>
                <a:gd name="connsiteY13" fmla="*/ 262405 h 1840240"/>
                <a:gd name="connsiteX14" fmla="*/ 299866 w 2662878"/>
                <a:gd name="connsiteY14" fmla="*/ 0 h 1840240"/>
                <a:gd name="connsiteX0" fmla="*/ 299866 w 2662878"/>
                <a:gd name="connsiteY0" fmla="*/ 0 h 1840240"/>
                <a:gd name="connsiteX1" fmla="*/ 482267 w 2662878"/>
                <a:gd name="connsiteY1" fmla="*/ 0 h 1840240"/>
                <a:gd name="connsiteX2" fmla="*/ 955422 w 2662878"/>
                <a:gd name="connsiteY2" fmla="*/ 0 h 1840240"/>
                <a:gd name="connsiteX3" fmla="*/ 2657773 w 2662878"/>
                <a:gd name="connsiteY3" fmla="*/ 0 h 1840240"/>
                <a:gd name="connsiteX4" fmla="*/ 2662878 w 2662878"/>
                <a:gd name="connsiteY4" fmla="*/ 0 h 1840240"/>
                <a:gd name="connsiteX5" fmla="*/ 2662878 w 2662878"/>
                <a:gd name="connsiteY5" fmla="*/ 450 h 1840240"/>
                <a:gd name="connsiteX6" fmla="*/ 2378327 w 2662878"/>
                <a:gd name="connsiteY6" fmla="*/ 711876 h 1840240"/>
                <a:gd name="connsiteX7" fmla="*/ 2378327 w 2662878"/>
                <a:gd name="connsiteY7" fmla="*/ 1840240 h 1840240"/>
                <a:gd name="connsiteX8" fmla="*/ 2378326 w 2662878"/>
                <a:gd name="connsiteY8" fmla="*/ 1840240 h 1840240"/>
                <a:gd name="connsiteX9" fmla="*/ 955422 w 2662878"/>
                <a:gd name="connsiteY9" fmla="*/ 1840240 h 1840240"/>
                <a:gd name="connsiteX10" fmla="*/ 482267 w 2662878"/>
                <a:gd name="connsiteY10" fmla="*/ 1840240 h 1840240"/>
                <a:gd name="connsiteX11" fmla="*/ 0 w 2662878"/>
                <a:gd name="connsiteY11" fmla="*/ 1840240 h 1840240"/>
                <a:gd name="connsiteX12" fmla="*/ 0 w 2662878"/>
                <a:gd name="connsiteY12" fmla="*/ 262405 h 1840240"/>
                <a:gd name="connsiteX13" fmla="*/ 299866 w 2662878"/>
                <a:gd name="connsiteY13" fmla="*/ 0 h 18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878" h="1840240">
                  <a:moveTo>
                    <a:pt x="299866" y="0"/>
                  </a:moveTo>
                  <a:lnTo>
                    <a:pt x="482267" y="0"/>
                  </a:lnTo>
                  <a:lnTo>
                    <a:pt x="955422" y="0"/>
                  </a:lnTo>
                  <a:lnTo>
                    <a:pt x="2657773" y="0"/>
                  </a:lnTo>
                  <a:lnTo>
                    <a:pt x="2662878" y="0"/>
                  </a:lnTo>
                  <a:lnTo>
                    <a:pt x="2662878" y="450"/>
                  </a:lnTo>
                  <a:lnTo>
                    <a:pt x="2378327" y="711876"/>
                  </a:lnTo>
                  <a:lnTo>
                    <a:pt x="2378327" y="1840240"/>
                  </a:lnTo>
                  <a:lnTo>
                    <a:pt x="2378326" y="1840240"/>
                  </a:lnTo>
                  <a:lnTo>
                    <a:pt x="955422" y="1840240"/>
                  </a:lnTo>
                  <a:lnTo>
                    <a:pt x="482267" y="1840240"/>
                  </a:lnTo>
                  <a:lnTo>
                    <a:pt x="0" y="1840240"/>
                  </a:lnTo>
                  <a:lnTo>
                    <a:pt x="0" y="262405"/>
                  </a:lnTo>
                  <a:cubicBezTo>
                    <a:pt x="0" y="117483"/>
                    <a:pt x="134255" y="0"/>
                    <a:pt x="29986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Freeform: Shape 18">
              <a:extLst>
                <a:ext uri="{FF2B5EF4-FFF2-40B4-BE49-F238E27FC236}">
                  <a16:creationId xmlns:a16="http://schemas.microsoft.com/office/drawing/2014/main" id="{5A062B6B-04EC-4BAE-BBB0-922AC2E20B7A}"/>
                </a:ext>
              </a:extLst>
            </p:cNvPr>
            <p:cNvSpPr/>
            <p:nvPr/>
          </p:nvSpPr>
          <p:spPr>
            <a:xfrm>
              <a:off x="5302169" y="2725962"/>
              <a:ext cx="2209990" cy="1513357"/>
            </a:xfrm>
            <a:custGeom>
              <a:avLst/>
              <a:gdLst>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3093124 w 3093124"/>
                <a:gd name="connsiteY6" fmla="*/ 711875 h 2118110"/>
                <a:gd name="connsiteX7" fmla="*/ 2808572 w 3093124"/>
                <a:gd name="connsiteY7" fmla="*/ 711875 h 2118110"/>
                <a:gd name="connsiteX8" fmla="*/ 2808572 w 3093124"/>
                <a:gd name="connsiteY8" fmla="*/ 2118110 h 2118110"/>
                <a:gd name="connsiteX9" fmla="*/ 0 w 3093124"/>
                <a:gd name="connsiteY9" fmla="*/ 2118110 h 2118110"/>
                <a:gd name="connsiteX10" fmla="*/ 0 w 3093124"/>
                <a:gd name="connsiteY10" fmla="*/ 262405 h 2118110"/>
                <a:gd name="connsiteX11" fmla="*/ 299866 w 3093124"/>
                <a:gd name="connsiteY11" fmla="*/ 0 h 2118110"/>
                <a:gd name="connsiteX0" fmla="*/ 299866 w 3093124"/>
                <a:gd name="connsiteY0" fmla="*/ 0 h 2118110"/>
                <a:gd name="connsiteX1" fmla="*/ 912513 w 3093124"/>
                <a:gd name="connsiteY1" fmla="*/ 0 h 2118110"/>
                <a:gd name="connsiteX2" fmla="*/ 955422 w 3093124"/>
                <a:gd name="connsiteY2" fmla="*/ 0 h 2118110"/>
                <a:gd name="connsiteX3" fmla="*/ 3088019 w 3093124"/>
                <a:gd name="connsiteY3" fmla="*/ 0 h 2118110"/>
                <a:gd name="connsiteX4" fmla="*/ 3093124 w 3093124"/>
                <a:gd name="connsiteY4" fmla="*/ 0 h 2118110"/>
                <a:gd name="connsiteX5" fmla="*/ 3093124 w 3093124"/>
                <a:gd name="connsiteY5" fmla="*/ 450 h 2118110"/>
                <a:gd name="connsiteX6" fmla="*/ 2808572 w 3093124"/>
                <a:gd name="connsiteY6" fmla="*/ 711875 h 2118110"/>
                <a:gd name="connsiteX7" fmla="*/ 2808572 w 3093124"/>
                <a:gd name="connsiteY7" fmla="*/ 2118110 h 2118110"/>
                <a:gd name="connsiteX8" fmla="*/ 0 w 3093124"/>
                <a:gd name="connsiteY8" fmla="*/ 2118110 h 2118110"/>
                <a:gd name="connsiteX9" fmla="*/ 0 w 3093124"/>
                <a:gd name="connsiteY9" fmla="*/ 262405 h 2118110"/>
                <a:gd name="connsiteX10" fmla="*/ 299866 w 3093124"/>
                <a:gd name="connsiteY10" fmla="*/ 0 h 2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3124" h="2118110">
                  <a:moveTo>
                    <a:pt x="299866" y="0"/>
                  </a:moveTo>
                  <a:lnTo>
                    <a:pt x="912513" y="0"/>
                  </a:lnTo>
                  <a:lnTo>
                    <a:pt x="955422" y="0"/>
                  </a:lnTo>
                  <a:lnTo>
                    <a:pt x="3088019" y="0"/>
                  </a:lnTo>
                  <a:lnTo>
                    <a:pt x="3093124" y="0"/>
                  </a:lnTo>
                  <a:lnTo>
                    <a:pt x="3093124" y="450"/>
                  </a:lnTo>
                  <a:lnTo>
                    <a:pt x="2808572" y="711875"/>
                  </a:lnTo>
                  <a:lnTo>
                    <a:pt x="2808572" y="2118110"/>
                  </a:lnTo>
                  <a:lnTo>
                    <a:pt x="0" y="2118110"/>
                  </a:lnTo>
                  <a:lnTo>
                    <a:pt x="0" y="262405"/>
                  </a:lnTo>
                  <a:cubicBezTo>
                    <a:pt x="0" y="117483"/>
                    <a:pt x="134255" y="0"/>
                    <a:pt x="299866"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0" name="Freeform: Shape 19">
              <a:extLst>
                <a:ext uri="{FF2B5EF4-FFF2-40B4-BE49-F238E27FC236}">
                  <a16:creationId xmlns:a16="http://schemas.microsoft.com/office/drawing/2014/main" id="{FD51DA37-090F-4224-AD89-A49E0D66806F}"/>
                </a:ext>
              </a:extLst>
            </p:cNvPr>
            <p:cNvSpPr/>
            <p:nvPr/>
          </p:nvSpPr>
          <p:spPr>
            <a:xfrm>
              <a:off x="7722368" y="1713454"/>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Freeform: Shape 20">
              <a:extLst>
                <a:ext uri="{FF2B5EF4-FFF2-40B4-BE49-F238E27FC236}">
                  <a16:creationId xmlns:a16="http://schemas.microsoft.com/office/drawing/2014/main" id="{2FF79954-2AEB-48AB-80AA-57E660010AB7}"/>
                </a:ext>
              </a:extLst>
            </p:cNvPr>
            <p:cNvSpPr/>
            <p:nvPr/>
          </p:nvSpPr>
          <p:spPr>
            <a:xfrm>
              <a:off x="7308851" y="2725962"/>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Freeform: Shape 21">
              <a:extLst>
                <a:ext uri="{FF2B5EF4-FFF2-40B4-BE49-F238E27FC236}">
                  <a16:creationId xmlns:a16="http://schemas.microsoft.com/office/drawing/2014/main" id="{E40B74F3-189E-4F70-BE52-CE5D0F5F3DB2}"/>
                </a:ext>
              </a:extLst>
            </p:cNvPr>
            <p:cNvSpPr/>
            <p:nvPr/>
          </p:nvSpPr>
          <p:spPr>
            <a:xfrm>
              <a:off x="4556475" y="3728428"/>
              <a:ext cx="2545420" cy="1513357"/>
            </a:xfrm>
            <a:custGeom>
              <a:avLst/>
              <a:gdLst>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3019287 w 3019287"/>
                <a:gd name="connsiteY11" fmla="*/ 603312 h 1795090"/>
                <a:gd name="connsiteX12" fmla="*/ 2778130 w 3019287"/>
                <a:gd name="connsiteY12" fmla="*/ 603312 h 1795090"/>
                <a:gd name="connsiteX13" fmla="*/ 2778130 w 3019287"/>
                <a:gd name="connsiteY13" fmla="*/ 1795090 h 1795090"/>
                <a:gd name="connsiteX14" fmla="*/ 2380254 w 3019287"/>
                <a:gd name="connsiteY14" fmla="*/ 1795090 h 1795090"/>
                <a:gd name="connsiteX15" fmla="*/ 397876 w 3019287"/>
                <a:gd name="connsiteY15" fmla="*/ 1795090 h 1795090"/>
                <a:gd name="connsiteX16" fmla="*/ 0 w 3019287"/>
                <a:gd name="connsiteY16" fmla="*/ 1795090 h 1795090"/>
                <a:gd name="connsiteX17" fmla="*/ 0 w 3019287"/>
                <a:gd name="connsiteY17" fmla="*/ 222387 h 1795090"/>
                <a:gd name="connsiteX18" fmla="*/ 254135 w 3019287"/>
                <a:gd name="connsiteY18" fmla="*/ 0 h 1795090"/>
                <a:gd name="connsiteX0" fmla="*/ 254135 w 3019287"/>
                <a:gd name="connsiteY0" fmla="*/ 0 h 1795090"/>
                <a:gd name="connsiteX1" fmla="*/ 652012 w 3019287"/>
                <a:gd name="connsiteY1" fmla="*/ 0 h 1795090"/>
                <a:gd name="connsiteX2" fmla="*/ 773352 w 3019287"/>
                <a:gd name="connsiteY2" fmla="*/ 0 h 1795090"/>
                <a:gd name="connsiteX3" fmla="*/ 809717 w 3019287"/>
                <a:gd name="connsiteY3" fmla="*/ 0 h 1795090"/>
                <a:gd name="connsiteX4" fmla="*/ 1171228 w 3019287"/>
                <a:gd name="connsiteY4" fmla="*/ 0 h 1795090"/>
                <a:gd name="connsiteX5" fmla="*/ 1207593 w 3019287"/>
                <a:gd name="connsiteY5" fmla="*/ 0 h 1795090"/>
                <a:gd name="connsiteX6" fmla="*/ 2617085 w 3019287"/>
                <a:gd name="connsiteY6" fmla="*/ 0 h 1795090"/>
                <a:gd name="connsiteX7" fmla="*/ 2621411 w 3019287"/>
                <a:gd name="connsiteY7" fmla="*/ 0 h 1795090"/>
                <a:gd name="connsiteX8" fmla="*/ 3014961 w 3019287"/>
                <a:gd name="connsiteY8" fmla="*/ 0 h 1795090"/>
                <a:gd name="connsiteX9" fmla="*/ 3019287 w 3019287"/>
                <a:gd name="connsiteY9" fmla="*/ 0 h 1795090"/>
                <a:gd name="connsiteX10" fmla="*/ 3019287 w 3019287"/>
                <a:gd name="connsiteY10" fmla="*/ 382 h 1795090"/>
                <a:gd name="connsiteX11" fmla="*/ 2778130 w 3019287"/>
                <a:gd name="connsiteY11" fmla="*/ 603312 h 1795090"/>
                <a:gd name="connsiteX12" fmla="*/ 2778130 w 3019287"/>
                <a:gd name="connsiteY12" fmla="*/ 1795090 h 1795090"/>
                <a:gd name="connsiteX13" fmla="*/ 2380254 w 3019287"/>
                <a:gd name="connsiteY13" fmla="*/ 1795090 h 1795090"/>
                <a:gd name="connsiteX14" fmla="*/ 397876 w 3019287"/>
                <a:gd name="connsiteY14" fmla="*/ 1795090 h 1795090"/>
                <a:gd name="connsiteX15" fmla="*/ 0 w 3019287"/>
                <a:gd name="connsiteY15" fmla="*/ 1795090 h 1795090"/>
                <a:gd name="connsiteX16" fmla="*/ 0 w 3019287"/>
                <a:gd name="connsiteY16" fmla="*/ 222387 h 1795090"/>
                <a:gd name="connsiteX17" fmla="*/ 254135 w 3019287"/>
                <a:gd name="connsiteY17" fmla="*/ 0 h 179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9287" h="1795090">
                  <a:moveTo>
                    <a:pt x="254135" y="0"/>
                  </a:moveTo>
                  <a:lnTo>
                    <a:pt x="652012" y="0"/>
                  </a:lnTo>
                  <a:lnTo>
                    <a:pt x="773352" y="0"/>
                  </a:lnTo>
                  <a:lnTo>
                    <a:pt x="809717" y="0"/>
                  </a:lnTo>
                  <a:lnTo>
                    <a:pt x="1171228" y="0"/>
                  </a:lnTo>
                  <a:lnTo>
                    <a:pt x="1207593" y="0"/>
                  </a:lnTo>
                  <a:lnTo>
                    <a:pt x="2617085" y="0"/>
                  </a:lnTo>
                  <a:lnTo>
                    <a:pt x="2621411" y="0"/>
                  </a:lnTo>
                  <a:lnTo>
                    <a:pt x="3014961" y="0"/>
                  </a:lnTo>
                  <a:lnTo>
                    <a:pt x="3019287" y="0"/>
                  </a:lnTo>
                  <a:lnTo>
                    <a:pt x="3019287" y="382"/>
                  </a:lnTo>
                  <a:lnTo>
                    <a:pt x="2778130" y="603312"/>
                  </a:lnTo>
                  <a:lnTo>
                    <a:pt x="2778130" y="1795090"/>
                  </a:lnTo>
                  <a:lnTo>
                    <a:pt x="2380254" y="1795090"/>
                  </a:lnTo>
                  <a:lnTo>
                    <a:pt x="397876" y="1795090"/>
                  </a:lnTo>
                  <a:lnTo>
                    <a:pt x="0" y="1795090"/>
                  </a:lnTo>
                  <a:lnTo>
                    <a:pt x="0" y="222387"/>
                  </a:lnTo>
                  <a:cubicBezTo>
                    <a:pt x="0" y="99567"/>
                    <a:pt x="113780" y="0"/>
                    <a:pt x="2541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3" name="Freeform: Shape 22">
              <a:extLst>
                <a:ext uri="{FF2B5EF4-FFF2-40B4-BE49-F238E27FC236}">
                  <a16:creationId xmlns:a16="http://schemas.microsoft.com/office/drawing/2014/main" id="{BCB54F20-1149-431F-835D-401E6B138C15}"/>
                </a:ext>
              </a:extLst>
            </p:cNvPr>
            <p:cNvSpPr/>
            <p:nvPr/>
          </p:nvSpPr>
          <p:spPr>
            <a:xfrm flipH="1">
              <a:off x="6894940" y="3730695"/>
              <a:ext cx="413911"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CCDB994C-CEF2-4502-A718-2B8B0F9D94FA}"/>
                </a:ext>
              </a:extLst>
            </p:cNvPr>
            <p:cNvSpPr/>
            <p:nvPr/>
          </p:nvSpPr>
          <p:spPr>
            <a:xfrm>
              <a:off x="3780357" y="4733160"/>
              <a:ext cx="2915773" cy="1573684"/>
            </a:xfrm>
            <a:custGeom>
              <a:avLst/>
              <a:gdLst>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915773 w 2915773"/>
                <a:gd name="connsiteY21" fmla="*/ 508625 h 1573684"/>
                <a:gd name="connsiteX22" fmla="*/ 2712465 w 2915773"/>
                <a:gd name="connsiteY22" fmla="*/ 508625 h 1573684"/>
                <a:gd name="connsiteX23" fmla="*/ 2712465 w 2915773"/>
                <a:gd name="connsiteY23" fmla="*/ 1291873 h 1573684"/>
                <a:gd name="connsiteX24" fmla="*/ 2712465 w 2915773"/>
                <a:gd name="connsiteY24" fmla="*/ 1513357 h 1573684"/>
                <a:gd name="connsiteX25" fmla="*/ 2712465 w 2915773"/>
                <a:gd name="connsiteY25" fmla="*/ 1573684 h 1573684"/>
                <a:gd name="connsiteX26" fmla="*/ 2377034 w 2915773"/>
                <a:gd name="connsiteY26" fmla="*/ 1573684 h 1573684"/>
                <a:gd name="connsiteX27" fmla="*/ 2342112 w 2915773"/>
                <a:gd name="connsiteY27" fmla="*/ 1573684 h 1573684"/>
                <a:gd name="connsiteX28" fmla="*/ 2006681 w 2915773"/>
                <a:gd name="connsiteY28" fmla="*/ 1573684 h 1573684"/>
                <a:gd name="connsiteX29" fmla="*/ 705784 w 2915773"/>
                <a:gd name="connsiteY29" fmla="*/ 1573684 h 1573684"/>
                <a:gd name="connsiteX30" fmla="*/ 370353 w 2915773"/>
                <a:gd name="connsiteY30" fmla="*/ 1573684 h 1573684"/>
                <a:gd name="connsiteX31" fmla="*/ 335431 w 2915773"/>
                <a:gd name="connsiteY31" fmla="*/ 1573684 h 1573684"/>
                <a:gd name="connsiteX32" fmla="*/ 0 w 2915773"/>
                <a:gd name="connsiteY32" fmla="*/ 1573684 h 1573684"/>
                <a:gd name="connsiteX33" fmla="*/ 0 w 2915773"/>
                <a:gd name="connsiteY33" fmla="*/ 1513357 h 1573684"/>
                <a:gd name="connsiteX34" fmla="*/ 0 w 2915773"/>
                <a:gd name="connsiteY34" fmla="*/ 1291873 h 1573684"/>
                <a:gd name="connsiteX35" fmla="*/ 0 w 2915773"/>
                <a:gd name="connsiteY35" fmla="*/ 187484 h 1573684"/>
                <a:gd name="connsiteX36" fmla="*/ 214249 w 2915773"/>
                <a:gd name="connsiteY36" fmla="*/ 0 h 1573684"/>
                <a:gd name="connsiteX0" fmla="*/ 214249 w 2915773"/>
                <a:gd name="connsiteY0" fmla="*/ 0 h 1573684"/>
                <a:gd name="connsiteX1" fmla="*/ 549681 w 2915773"/>
                <a:gd name="connsiteY1" fmla="*/ 0 h 1573684"/>
                <a:gd name="connsiteX2" fmla="*/ 584603 w 2915773"/>
                <a:gd name="connsiteY2" fmla="*/ 0 h 1573684"/>
                <a:gd name="connsiteX3" fmla="*/ 651977 w 2915773"/>
                <a:gd name="connsiteY3" fmla="*/ 0 h 1573684"/>
                <a:gd name="connsiteX4" fmla="*/ 682635 w 2915773"/>
                <a:gd name="connsiteY4" fmla="*/ 0 h 1573684"/>
                <a:gd name="connsiteX5" fmla="*/ 920034 w 2915773"/>
                <a:gd name="connsiteY5" fmla="*/ 0 h 1573684"/>
                <a:gd name="connsiteX6" fmla="*/ 987408 w 2915773"/>
                <a:gd name="connsiteY6" fmla="*/ 0 h 1573684"/>
                <a:gd name="connsiteX7" fmla="*/ 1018066 w 2915773"/>
                <a:gd name="connsiteY7" fmla="*/ 0 h 1573684"/>
                <a:gd name="connsiteX8" fmla="*/ 1022330 w 2915773"/>
                <a:gd name="connsiteY8" fmla="*/ 0 h 1573684"/>
                <a:gd name="connsiteX9" fmla="*/ 1052988 w 2915773"/>
                <a:gd name="connsiteY9" fmla="*/ 0 h 1573684"/>
                <a:gd name="connsiteX10" fmla="*/ 1357761 w 2915773"/>
                <a:gd name="connsiteY10" fmla="*/ 0 h 1573684"/>
                <a:gd name="connsiteX11" fmla="*/ 1388419 w 2915773"/>
                <a:gd name="connsiteY11" fmla="*/ 0 h 1573684"/>
                <a:gd name="connsiteX12" fmla="*/ 2206342 w 2915773"/>
                <a:gd name="connsiteY12" fmla="*/ 0 h 1573684"/>
                <a:gd name="connsiteX13" fmla="*/ 2209989 w 2915773"/>
                <a:gd name="connsiteY13" fmla="*/ 0 h 1573684"/>
                <a:gd name="connsiteX14" fmla="*/ 2541773 w 2915773"/>
                <a:gd name="connsiteY14" fmla="*/ 0 h 1573684"/>
                <a:gd name="connsiteX15" fmla="*/ 2545420 w 2915773"/>
                <a:gd name="connsiteY15" fmla="*/ 0 h 1573684"/>
                <a:gd name="connsiteX16" fmla="*/ 2576695 w 2915773"/>
                <a:gd name="connsiteY16" fmla="*/ 0 h 1573684"/>
                <a:gd name="connsiteX17" fmla="*/ 2580342 w 2915773"/>
                <a:gd name="connsiteY17" fmla="*/ 0 h 1573684"/>
                <a:gd name="connsiteX18" fmla="*/ 2912126 w 2915773"/>
                <a:gd name="connsiteY18" fmla="*/ 0 h 1573684"/>
                <a:gd name="connsiteX19" fmla="*/ 2915773 w 2915773"/>
                <a:gd name="connsiteY19" fmla="*/ 0 h 1573684"/>
                <a:gd name="connsiteX20" fmla="*/ 2915773 w 2915773"/>
                <a:gd name="connsiteY20" fmla="*/ 322 h 1573684"/>
                <a:gd name="connsiteX21" fmla="*/ 2712465 w 2915773"/>
                <a:gd name="connsiteY21" fmla="*/ 508625 h 1573684"/>
                <a:gd name="connsiteX22" fmla="*/ 2712465 w 2915773"/>
                <a:gd name="connsiteY22" fmla="*/ 1291873 h 1573684"/>
                <a:gd name="connsiteX23" fmla="*/ 2712465 w 2915773"/>
                <a:gd name="connsiteY23" fmla="*/ 1513357 h 1573684"/>
                <a:gd name="connsiteX24" fmla="*/ 2712465 w 2915773"/>
                <a:gd name="connsiteY24" fmla="*/ 1573684 h 1573684"/>
                <a:gd name="connsiteX25" fmla="*/ 2377034 w 2915773"/>
                <a:gd name="connsiteY25" fmla="*/ 1573684 h 1573684"/>
                <a:gd name="connsiteX26" fmla="*/ 2342112 w 2915773"/>
                <a:gd name="connsiteY26" fmla="*/ 1573684 h 1573684"/>
                <a:gd name="connsiteX27" fmla="*/ 2006681 w 2915773"/>
                <a:gd name="connsiteY27" fmla="*/ 1573684 h 1573684"/>
                <a:gd name="connsiteX28" fmla="*/ 705784 w 2915773"/>
                <a:gd name="connsiteY28" fmla="*/ 1573684 h 1573684"/>
                <a:gd name="connsiteX29" fmla="*/ 370353 w 2915773"/>
                <a:gd name="connsiteY29" fmla="*/ 1573684 h 1573684"/>
                <a:gd name="connsiteX30" fmla="*/ 335431 w 2915773"/>
                <a:gd name="connsiteY30" fmla="*/ 1573684 h 1573684"/>
                <a:gd name="connsiteX31" fmla="*/ 0 w 2915773"/>
                <a:gd name="connsiteY31" fmla="*/ 1573684 h 1573684"/>
                <a:gd name="connsiteX32" fmla="*/ 0 w 2915773"/>
                <a:gd name="connsiteY32" fmla="*/ 1513357 h 1573684"/>
                <a:gd name="connsiteX33" fmla="*/ 0 w 2915773"/>
                <a:gd name="connsiteY33" fmla="*/ 1291873 h 1573684"/>
                <a:gd name="connsiteX34" fmla="*/ 0 w 2915773"/>
                <a:gd name="connsiteY34" fmla="*/ 187484 h 1573684"/>
                <a:gd name="connsiteX35" fmla="*/ 214249 w 2915773"/>
                <a:gd name="connsiteY35" fmla="*/ 0 h 157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5773" h="1573684">
                  <a:moveTo>
                    <a:pt x="214249" y="0"/>
                  </a:moveTo>
                  <a:lnTo>
                    <a:pt x="549681" y="0"/>
                  </a:lnTo>
                  <a:lnTo>
                    <a:pt x="584603" y="0"/>
                  </a:lnTo>
                  <a:lnTo>
                    <a:pt x="651977" y="0"/>
                  </a:lnTo>
                  <a:lnTo>
                    <a:pt x="682635" y="0"/>
                  </a:lnTo>
                  <a:lnTo>
                    <a:pt x="920034" y="0"/>
                  </a:lnTo>
                  <a:lnTo>
                    <a:pt x="987408" y="0"/>
                  </a:lnTo>
                  <a:lnTo>
                    <a:pt x="1018066" y="0"/>
                  </a:lnTo>
                  <a:lnTo>
                    <a:pt x="1022330" y="0"/>
                  </a:lnTo>
                  <a:lnTo>
                    <a:pt x="1052988" y="0"/>
                  </a:lnTo>
                  <a:lnTo>
                    <a:pt x="1357761" y="0"/>
                  </a:lnTo>
                  <a:lnTo>
                    <a:pt x="1388419" y="0"/>
                  </a:lnTo>
                  <a:lnTo>
                    <a:pt x="2206342" y="0"/>
                  </a:lnTo>
                  <a:lnTo>
                    <a:pt x="2209989" y="0"/>
                  </a:lnTo>
                  <a:lnTo>
                    <a:pt x="2541773" y="0"/>
                  </a:lnTo>
                  <a:lnTo>
                    <a:pt x="2545420" y="0"/>
                  </a:lnTo>
                  <a:lnTo>
                    <a:pt x="2576695" y="0"/>
                  </a:lnTo>
                  <a:lnTo>
                    <a:pt x="2580342" y="0"/>
                  </a:lnTo>
                  <a:lnTo>
                    <a:pt x="2912126" y="0"/>
                  </a:lnTo>
                  <a:lnTo>
                    <a:pt x="2915773" y="0"/>
                  </a:lnTo>
                  <a:lnTo>
                    <a:pt x="2915773" y="322"/>
                  </a:lnTo>
                  <a:lnTo>
                    <a:pt x="2712465" y="508625"/>
                  </a:lnTo>
                  <a:lnTo>
                    <a:pt x="2712465" y="1291873"/>
                  </a:lnTo>
                  <a:lnTo>
                    <a:pt x="2712465" y="1513357"/>
                  </a:lnTo>
                  <a:lnTo>
                    <a:pt x="2712465" y="1573684"/>
                  </a:lnTo>
                  <a:lnTo>
                    <a:pt x="2377034" y="1573684"/>
                  </a:lnTo>
                  <a:lnTo>
                    <a:pt x="2342112" y="1573684"/>
                  </a:lnTo>
                  <a:lnTo>
                    <a:pt x="2006681" y="1573684"/>
                  </a:lnTo>
                  <a:lnTo>
                    <a:pt x="705784" y="1573684"/>
                  </a:lnTo>
                  <a:lnTo>
                    <a:pt x="370353" y="1573684"/>
                  </a:lnTo>
                  <a:lnTo>
                    <a:pt x="335431" y="1573684"/>
                  </a:lnTo>
                  <a:lnTo>
                    <a:pt x="0" y="1573684"/>
                  </a:lnTo>
                  <a:lnTo>
                    <a:pt x="0" y="1513357"/>
                  </a:lnTo>
                  <a:lnTo>
                    <a:pt x="0" y="1291873"/>
                  </a:lnTo>
                  <a:lnTo>
                    <a:pt x="0" y="187484"/>
                  </a:lnTo>
                  <a:cubicBezTo>
                    <a:pt x="0" y="83941"/>
                    <a:pt x="95922" y="0"/>
                    <a:pt x="214249"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5" name="Freeform: Shape 24">
              <a:extLst>
                <a:ext uri="{FF2B5EF4-FFF2-40B4-BE49-F238E27FC236}">
                  <a16:creationId xmlns:a16="http://schemas.microsoft.com/office/drawing/2014/main" id="{0D3862DD-A010-4363-880A-C88CE8CBA7A9}"/>
                </a:ext>
              </a:extLst>
            </p:cNvPr>
            <p:cNvSpPr/>
            <p:nvPr/>
          </p:nvSpPr>
          <p:spPr>
            <a:xfrm>
              <a:off x="6490391" y="4733161"/>
              <a:ext cx="411480" cy="508624"/>
            </a:xfrm>
            <a:custGeom>
              <a:avLst/>
              <a:gdLst>
                <a:gd name="connsiteX0" fmla="*/ 289657 w 579314"/>
                <a:gd name="connsiteY0" fmla="*/ 0 h 711876"/>
                <a:gd name="connsiteX1" fmla="*/ 579314 w 579314"/>
                <a:gd name="connsiteY1" fmla="*/ 253471 h 711876"/>
                <a:gd name="connsiteX2" fmla="*/ 579314 w 579314"/>
                <a:gd name="connsiteY2" fmla="*/ 711876 h 711876"/>
                <a:gd name="connsiteX3" fmla="*/ 0 w 579314"/>
                <a:gd name="connsiteY3" fmla="*/ 711876 h 711876"/>
                <a:gd name="connsiteX4" fmla="*/ 0 w 579314"/>
                <a:gd name="connsiteY4" fmla="*/ 253471 h 711876"/>
                <a:gd name="connsiteX5" fmla="*/ 289657 w 579314"/>
                <a:gd name="connsiteY5" fmla="*/ 0 h 71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314" h="711876">
                  <a:moveTo>
                    <a:pt x="289657" y="0"/>
                  </a:moveTo>
                  <a:cubicBezTo>
                    <a:pt x="449630" y="0"/>
                    <a:pt x="579314" y="113483"/>
                    <a:pt x="579314" y="253471"/>
                  </a:cubicBezTo>
                  <a:lnTo>
                    <a:pt x="579314" y="711876"/>
                  </a:lnTo>
                  <a:lnTo>
                    <a:pt x="0" y="711876"/>
                  </a:lnTo>
                  <a:lnTo>
                    <a:pt x="0" y="253471"/>
                  </a:lnTo>
                  <a:cubicBezTo>
                    <a:pt x="0" y="113483"/>
                    <a:pt x="129684" y="0"/>
                    <a:pt x="289657" y="0"/>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41" name="Graphic 40" descr="First aid kit outline">
            <a:extLst>
              <a:ext uri="{FF2B5EF4-FFF2-40B4-BE49-F238E27FC236}">
                <a16:creationId xmlns:a16="http://schemas.microsoft.com/office/drawing/2014/main" id="{3CEE5BC0-A781-4894-9D17-FC7B45D8E5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7539" y="5404885"/>
            <a:ext cx="914400" cy="914400"/>
          </a:xfrm>
          <a:prstGeom prst="rect">
            <a:avLst/>
          </a:prstGeom>
          <a:effectLst>
            <a:outerShdw blurRad="50800" dist="38100" dir="2700000" algn="tl" rotWithShape="0">
              <a:prstClr val="black">
                <a:alpha val="40000"/>
              </a:prstClr>
            </a:outerShdw>
          </a:effectLst>
        </p:spPr>
      </p:pic>
      <p:pic>
        <p:nvPicPr>
          <p:cNvPr id="49" name="Graphic 48" descr="Search Inventory outline">
            <a:extLst>
              <a:ext uri="{FF2B5EF4-FFF2-40B4-BE49-F238E27FC236}">
                <a16:creationId xmlns:a16="http://schemas.microsoft.com/office/drawing/2014/main" id="{D309372C-0ABA-49DB-A3F5-BBCEABBAA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9499" y="4315253"/>
            <a:ext cx="914400" cy="914400"/>
          </a:xfrm>
          <a:prstGeom prst="rect">
            <a:avLst/>
          </a:prstGeom>
          <a:effectLst>
            <a:outerShdw blurRad="50800" dist="38100" dir="2700000" algn="tl" rotWithShape="0">
              <a:prstClr val="black">
                <a:alpha val="40000"/>
              </a:prstClr>
            </a:outerShdw>
          </a:effectLst>
        </p:spPr>
      </p:pic>
      <p:pic>
        <p:nvPicPr>
          <p:cNvPr id="51" name="Graphic 50" descr="Typewriter outline">
            <a:extLst>
              <a:ext uri="{FF2B5EF4-FFF2-40B4-BE49-F238E27FC236}">
                <a16:creationId xmlns:a16="http://schemas.microsoft.com/office/drawing/2014/main" id="{DA6A58E4-A66B-4F7D-A53F-02BC04AB3B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33374" y="3458795"/>
            <a:ext cx="914400" cy="914400"/>
          </a:xfrm>
          <a:prstGeom prst="rect">
            <a:avLst/>
          </a:prstGeom>
          <a:effectLst>
            <a:outerShdw blurRad="50800" dist="38100" dir="2700000" algn="tl" rotWithShape="0">
              <a:prstClr val="black">
                <a:alpha val="40000"/>
              </a:prstClr>
            </a:outerShdw>
          </a:effectLst>
        </p:spPr>
      </p:pic>
      <p:pic>
        <p:nvPicPr>
          <p:cNvPr id="55" name="Graphic 54" descr="Newspaper outline">
            <a:extLst>
              <a:ext uri="{FF2B5EF4-FFF2-40B4-BE49-F238E27FC236}">
                <a16:creationId xmlns:a16="http://schemas.microsoft.com/office/drawing/2014/main" id="{D3062556-1D09-4A1C-9096-6F9F9F3513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7767" y="2618805"/>
            <a:ext cx="914400" cy="914400"/>
          </a:xfrm>
          <a:prstGeom prst="rect">
            <a:avLst/>
          </a:prstGeom>
          <a:effectLst>
            <a:outerShdw blurRad="50800" dist="38100" dir="2700000" algn="tl" rotWithShape="0">
              <a:prstClr val="black">
                <a:alpha val="40000"/>
              </a:prstClr>
            </a:outerShdw>
          </a:effectLst>
        </p:spPr>
      </p:pic>
      <p:pic>
        <p:nvPicPr>
          <p:cNvPr id="57" name="Graphic 56" descr="Doctor female with solid fill">
            <a:extLst>
              <a:ext uri="{FF2B5EF4-FFF2-40B4-BE49-F238E27FC236}">
                <a16:creationId xmlns:a16="http://schemas.microsoft.com/office/drawing/2014/main" id="{F7ABCD08-EDD4-40D7-9060-F105204BE0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20687" y="1698883"/>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0777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alpha val="84000"/>
          </a:schemeClr>
        </a:solidFill>
        <a:effectLst/>
      </p:bgPr>
    </p:bg>
    <p:spTree>
      <p:nvGrpSpPr>
        <p:cNvPr id="1" name="Shape 116"/>
        <p:cNvGrpSpPr/>
        <p:nvPr/>
      </p:nvGrpSpPr>
      <p:grpSpPr>
        <a:xfrm>
          <a:off x="0" y="0"/>
          <a:ext cx="0" cy="0"/>
          <a:chOff x="0" y="0"/>
          <a:chExt cx="0" cy="0"/>
        </a:xfrm>
      </p:grpSpPr>
      <p:sp>
        <p:nvSpPr>
          <p:cNvPr id="2" name="TextBox 1">
            <a:extLst>
              <a:ext uri="{FF2B5EF4-FFF2-40B4-BE49-F238E27FC236}">
                <a16:creationId xmlns:a16="http://schemas.microsoft.com/office/drawing/2014/main" id="{CA22FE64-43A4-47EF-A87D-DF459825ED80}"/>
              </a:ext>
            </a:extLst>
          </p:cNvPr>
          <p:cNvSpPr txBox="1"/>
          <p:nvPr/>
        </p:nvSpPr>
        <p:spPr>
          <a:xfrm>
            <a:off x="2032000" y="2310865"/>
            <a:ext cx="7093527"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Arial"/>
                <a:cs typeface="Arial"/>
                <a:sym typeface="Arial"/>
              </a:rPr>
              <a:t>ARC NWC awarded £260,000 from NIHR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a:sym typeface="Arial"/>
              </a:rPr>
              <a:t>Key aim: Support building research capacity in social care</a:t>
            </a:r>
            <a:endParaRPr kumimoji="0" lang="en-US" sz="2800" b="1"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206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2060"/>
                </a:solidFill>
                <a:effectLst/>
                <a:uLnTx/>
                <a:uFillTx/>
                <a:latin typeface="Arial"/>
                <a:cs typeface="Arial"/>
                <a:sym typeface="Arial"/>
              </a:rPr>
              <a:t>Our approach is to work with our Social Care member </a:t>
            </a:r>
            <a:r>
              <a:rPr kumimoji="0" lang="en-US" sz="1800" b="0" i="1" u="none" strike="noStrike" kern="0" cap="none" spc="0" normalizeH="0" baseline="0" noProof="0" dirty="0" err="1">
                <a:ln>
                  <a:noFill/>
                </a:ln>
                <a:solidFill>
                  <a:srgbClr val="002060"/>
                </a:solidFill>
                <a:effectLst/>
                <a:uLnTx/>
                <a:uFillTx/>
                <a:latin typeface="Arial"/>
                <a:cs typeface="Arial"/>
                <a:sym typeface="Arial"/>
              </a:rPr>
              <a:t>organisations</a:t>
            </a:r>
            <a:r>
              <a:rPr kumimoji="0" lang="en-US" sz="1800" b="0" i="1" u="none" strike="noStrike" kern="0" cap="none" spc="0" normalizeH="0" baseline="0" noProof="0" dirty="0">
                <a:ln>
                  <a:noFill/>
                </a:ln>
                <a:solidFill>
                  <a:srgbClr val="002060"/>
                </a:solidFill>
                <a:effectLst/>
                <a:uLnTx/>
                <a:uFillTx/>
                <a:latin typeface="Arial"/>
                <a:cs typeface="Arial"/>
                <a:sym typeface="Arial"/>
              </a:rPr>
              <a:t>, and through their networks and colleagues, to identify and seek to address their needs for research and implementation and its evaluation</a:t>
            </a:r>
            <a:endParaRPr kumimoji="0" lang="en-GB" sz="1800" b="0" i="1" u="none" strike="noStrike" kern="0" cap="none" spc="0" normalizeH="0" baseline="0" noProof="0" dirty="0">
              <a:ln>
                <a:noFill/>
              </a:ln>
              <a:solidFill>
                <a:srgbClr val="002060"/>
              </a:solidFill>
              <a:effectLst/>
              <a:uLnTx/>
              <a:uFillTx/>
              <a:latin typeface="Arial"/>
              <a:cs typeface="Arial"/>
              <a:sym typeface="Arial"/>
            </a:endParaRPr>
          </a:p>
        </p:txBody>
      </p:sp>
      <p:sp>
        <p:nvSpPr>
          <p:cNvPr id="3" name="Google Shape;117;p16">
            <a:extLst>
              <a:ext uri="{FF2B5EF4-FFF2-40B4-BE49-F238E27FC236}">
                <a16:creationId xmlns:a16="http://schemas.microsoft.com/office/drawing/2014/main" id="{8D303945-D00F-F7CD-8803-6DBF2EED3104}"/>
              </a:ext>
            </a:extLst>
          </p:cNvPr>
          <p:cNvSpPr txBox="1">
            <a:spLocks/>
          </p:cNvSpPr>
          <p:nvPr/>
        </p:nvSpPr>
        <p:spPr>
          <a:xfrm>
            <a:off x="324667" y="-597361"/>
            <a:ext cx="9144000" cy="2387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6000"/>
              <a:buFont typeface="Arial"/>
              <a:buNone/>
              <a:tabLst/>
              <a:defRPr/>
            </a:pPr>
            <a:r>
              <a:rPr kumimoji="0" lang="en-US" sz="4000" b="1" i="0" u="none" strike="noStrike" kern="0" cap="none" spc="0" normalizeH="0" baseline="0" noProof="0" dirty="0">
                <a:ln>
                  <a:noFill/>
                </a:ln>
                <a:solidFill>
                  <a:srgbClr val="002060"/>
                </a:solidFill>
                <a:effectLst/>
                <a:uLnTx/>
                <a:uFillTx/>
                <a:latin typeface="Arial"/>
                <a:ea typeface="Lato"/>
                <a:cs typeface="Lato"/>
                <a:sym typeface="Lato"/>
              </a:rPr>
              <a:t>The story so far….</a:t>
            </a:r>
          </a:p>
        </p:txBody>
      </p:sp>
      <p:pic>
        <p:nvPicPr>
          <p:cNvPr id="4" name="Picture 3">
            <a:extLst>
              <a:ext uri="{FF2B5EF4-FFF2-40B4-BE49-F238E27FC236}">
                <a16:creationId xmlns:a16="http://schemas.microsoft.com/office/drawing/2014/main" id="{66C5CFD4-EEE2-32B1-174D-FF0C656E1139}"/>
              </a:ext>
            </a:extLst>
          </p:cNvPr>
          <p:cNvPicPr>
            <a:picLocks noChangeAspect="1"/>
          </p:cNvPicPr>
          <p:nvPr/>
        </p:nvPicPr>
        <p:blipFill>
          <a:blip r:embed="rId3">
            <a:alphaModFix amt="86000"/>
          </a:blip>
          <a:stretch>
            <a:fillRect/>
          </a:stretch>
        </p:blipFill>
        <p:spPr>
          <a:xfrm>
            <a:off x="9320331" y="4786217"/>
            <a:ext cx="2871669" cy="174256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E4BA0296-F729-F82A-0C72-3E2057C01A20}"/>
              </a:ext>
            </a:extLst>
          </p:cNvPr>
          <p:cNvSpPr>
            <a:spLocks noGrp="1"/>
          </p:cNvSpPr>
          <p:nvPr>
            <p:ph type="title"/>
          </p:nvPr>
        </p:nvSpPr>
        <p:spPr>
          <a:xfrm>
            <a:off x="146204" y="0"/>
            <a:ext cx="6345338" cy="1708242"/>
          </a:xfrm>
        </p:spPr>
        <p:txBody>
          <a:bodyPr anchor="ctr">
            <a:normAutofit/>
          </a:bodyPr>
          <a:lstStyle/>
          <a:p>
            <a:r>
              <a:rPr lang="en-GB" sz="3700" b="1" dirty="0"/>
              <a:t>Current and completed social care </a:t>
            </a:r>
            <a:r>
              <a:rPr lang="en-GB" sz="3700" b="1" dirty="0" err="1"/>
              <a:t>RaCES</a:t>
            </a:r>
            <a:r>
              <a:rPr lang="en-GB" sz="3700" b="1" dirty="0"/>
              <a:t> projects</a:t>
            </a:r>
          </a:p>
        </p:txBody>
      </p:sp>
      <p:pic>
        <p:nvPicPr>
          <p:cNvPr id="5" name="Picture 4" descr="Exclamation mark on a yellow background">
            <a:extLst>
              <a:ext uri="{FF2B5EF4-FFF2-40B4-BE49-F238E27FC236}">
                <a16:creationId xmlns:a16="http://schemas.microsoft.com/office/drawing/2014/main" id="{AB31C621-3765-6295-A745-6BCE515F929E}"/>
              </a:ext>
            </a:extLst>
          </p:cNvPr>
          <p:cNvPicPr>
            <a:picLocks noChangeAspect="1"/>
          </p:cNvPicPr>
          <p:nvPr/>
        </p:nvPicPr>
        <p:blipFill rotWithShape="1">
          <a:blip r:embed="rId2"/>
          <a:srcRect l="27337" r="14419"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3" name="Content Placeholder 2">
            <a:extLst>
              <a:ext uri="{FF2B5EF4-FFF2-40B4-BE49-F238E27FC236}">
                <a16:creationId xmlns:a16="http://schemas.microsoft.com/office/drawing/2014/main" id="{4A610AD0-64B8-ADF7-727D-ED0155EC936F}"/>
              </a:ext>
            </a:extLst>
          </p:cNvPr>
          <p:cNvSpPr>
            <a:spLocks noGrp="1"/>
          </p:cNvSpPr>
          <p:nvPr>
            <p:ph idx="1"/>
          </p:nvPr>
        </p:nvSpPr>
        <p:spPr>
          <a:xfrm>
            <a:off x="146203" y="1803161"/>
            <a:ext cx="10317046" cy="4959919"/>
          </a:xfrm>
        </p:spPr>
        <p:txBody>
          <a:bodyPr anchor="ctr">
            <a:normAutofit fontScale="92500" lnSpcReduction="10000"/>
          </a:bodyPr>
          <a:lstStyle/>
          <a:p>
            <a:pPr marL="0" indent="0">
              <a:buNone/>
            </a:pPr>
            <a:endParaRPr lang="en-GB" sz="1600" dirty="0"/>
          </a:p>
          <a:p>
            <a:pPr marL="0" indent="0">
              <a:buNone/>
            </a:pPr>
            <a:r>
              <a:rPr lang="en-GB" sz="2000" dirty="0"/>
              <a:t>We have completed over 70+ publications/projects in a range of health, mental health, community and social work services.</a:t>
            </a:r>
            <a:endParaRPr lang="en-GB" sz="1600" dirty="0"/>
          </a:p>
          <a:p>
            <a:pPr marL="0" indent="0">
              <a:buNone/>
            </a:pPr>
            <a:r>
              <a:rPr lang="en-GB" sz="1600" dirty="0"/>
              <a:t>Currently/pending publication:</a:t>
            </a:r>
          </a:p>
          <a:p>
            <a:r>
              <a:rPr lang="en-GB" sz="1600" dirty="0"/>
              <a:t>Simpson A, Filipe L, Benedetto V, Hill J. The impacts of housing conditions on physical and mental health: a critical mini-review informed by a rapid conversion of evidence from </a:t>
            </a:r>
            <a:r>
              <a:rPr lang="en-GB" sz="1600" dirty="0" err="1"/>
              <a:t>Alidoust</a:t>
            </a:r>
            <a:r>
              <a:rPr lang="en-GB" sz="1600" dirty="0"/>
              <a:t> and Huang (2021). Sec. Housing Conditions and Public Health Volume 3 - 2024  </a:t>
            </a:r>
            <a:r>
              <a:rPr lang="en-GB" sz="1600" dirty="0">
                <a:hlinkClick r:id="rId3"/>
              </a:rPr>
              <a:t>https://doi.org/10.3389/fenvh.2024.1352580</a:t>
            </a:r>
            <a:endParaRPr lang="en-GB" sz="1600" dirty="0"/>
          </a:p>
          <a:p>
            <a:r>
              <a:rPr lang="en-GB" sz="1600" dirty="0"/>
              <a:t>Health and social care: The link between social care deficiencies and health care pressures (Accepted by British Journal of Healthcare Management)</a:t>
            </a:r>
          </a:p>
          <a:p>
            <a:r>
              <a:rPr lang="en-GB" sz="1600" dirty="0"/>
              <a:t>Health and social care: Is integration of care to meet growing demands effective? (Accepted by British Journal of Healthcare Management)</a:t>
            </a:r>
          </a:p>
          <a:p>
            <a:pPr marL="0" indent="0">
              <a:buNone/>
            </a:pPr>
            <a:endParaRPr lang="en-GB" sz="1600" dirty="0"/>
          </a:p>
          <a:p>
            <a:pPr marL="0" indent="0">
              <a:buNone/>
            </a:pPr>
            <a:r>
              <a:rPr lang="en-GB" sz="1600" dirty="0"/>
              <a:t>Under Development:</a:t>
            </a:r>
          </a:p>
          <a:p>
            <a:r>
              <a:rPr lang="en-GB" sz="1600" b="0" i="0" dirty="0">
                <a:effectLst/>
              </a:rPr>
              <a:t>Commentary: At the Edge of Care: A Systematic Review and Thematic Synthesis of Parent and Practitioner Views and Experiences of Support for Parents with Mental Health Needs and Children’s Social Service Involvement“</a:t>
            </a:r>
          </a:p>
          <a:p>
            <a:r>
              <a:rPr lang="en-GB" sz="1600" b="0" i="0" dirty="0">
                <a:effectLst/>
              </a:rPr>
              <a:t>Commentary: </a:t>
            </a:r>
            <a:r>
              <a:rPr lang="en-GB" sz="1600" dirty="0"/>
              <a:t>Relational practice in health, education, criminal justice, and social care: a scoping review - PubMed (nih.gov) </a:t>
            </a:r>
          </a:p>
          <a:p>
            <a:r>
              <a:rPr lang="en-GB" sz="1600" b="0" i="0" dirty="0">
                <a:effectLst/>
              </a:rPr>
              <a:t>Commentary</a:t>
            </a:r>
            <a:r>
              <a:rPr lang="en-GB" sz="1600" b="0" i="0">
                <a:effectLst/>
              </a:rPr>
              <a:t>:</a:t>
            </a:r>
            <a:r>
              <a:rPr lang="en-GB" sz="1600"/>
              <a:t> Telehealth v</a:t>
            </a:r>
            <a:r>
              <a:rPr lang="en-GB" sz="1600" dirty="0"/>
              <a:t>. face-to-face provision of care to patients with depression: a systematic review and meta-analysis - PubMed (nih.gov) </a:t>
            </a:r>
          </a:p>
          <a:p>
            <a:endParaRPr lang="en-GB" sz="1600" dirty="0"/>
          </a:p>
          <a:p>
            <a:endParaRPr lang="en-GB" sz="1600" dirty="0"/>
          </a:p>
        </p:txBody>
      </p:sp>
    </p:spTree>
    <p:extLst>
      <p:ext uri="{BB962C8B-B14F-4D97-AF65-F5344CB8AC3E}">
        <p14:creationId xmlns:p14="http://schemas.microsoft.com/office/powerpoint/2010/main" val="3763281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CC50-A01C-4A30-8834-98FD92ED1E7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DE1EFDA-9660-4B44-B152-42C53364FCE9}"/>
              </a:ext>
            </a:extLst>
          </p:cNvPr>
          <p:cNvSpPr>
            <a:spLocks noGrp="1"/>
          </p:cNvSpPr>
          <p:nvPr>
            <p:ph type="subTitle" idx="1"/>
          </p:nvPr>
        </p:nvSpPr>
        <p:spPr/>
        <p:txBody>
          <a:bodyPr/>
          <a:lstStyle/>
          <a:p>
            <a:endParaRPr lang="en-GB"/>
          </a:p>
        </p:txBody>
      </p:sp>
      <p:sp>
        <p:nvSpPr>
          <p:cNvPr id="4" name="Rectangle 3">
            <a:extLst>
              <a:ext uri="{FF2B5EF4-FFF2-40B4-BE49-F238E27FC236}">
                <a16:creationId xmlns:a16="http://schemas.microsoft.com/office/drawing/2014/main" id="{05E2D7A3-8897-4330-AB8A-8417B9F7B8B0}"/>
              </a:ext>
            </a:extLst>
          </p:cNvPr>
          <p:cNvSpPr/>
          <p:nvPr/>
        </p:nvSpPr>
        <p:spPr>
          <a:xfrm>
            <a:off x="21815" y="0"/>
            <a:ext cx="12170185" cy="68998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3600" b="0" i="0" u="none" strike="noStrike" kern="0" cap="none" spc="0" normalizeH="0" baseline="0" noProof="0" dirty="0">
              <a:ln>
                <a:noFill/>
              </a:ln>
              <a:solidFill>
                <a:srgbClr val="000000"/>
              </a:solidFill>
              <a:effectLst/>
              <a:highlight>
                <a:srgbClr val="FFFFFF"/>
              </a:highlight>
              <a:uLnTx/>
              <a:uFillTx/>
              <a:latin typeface="Arial" panose="020B0604020202020204" pitchFamily="34" charset="0"/>
              <a:ea typeface="+mn-ea"/>
              <a:cs typeface="+mn-cs"/>
              <a:sym typeface="Arial"/>
            </a:endParaRPr>
          </a:p>
        </p:txBody>
      </p:sp>
      <p:sp>
        <p:nvSpPr>
          <p:cNvPr id="6" name="Title 1">
            <a:extLst>
              <a:ext uri="{FF2B5EF4-FFF2-40B4-BE49-F238E27FC236}">
                <a16:creationId xmlns:a16="http://schemas.microsoft.com/office/drawing/2014/main" id="{6A5CF152-27A2-44E4-9469-F02465C0A8A4}"/>
              </a:ext>
            </a:extLst>
          </p:cNvPr>
          <p:cNvSpPr>
            <a:spLocks noGrp="1"/>
          </p:cNvSpPr>
          <p:nvPr/>
        </p:nvSpPr>
        <p:spPr>
          <a:xfrm>
            <a:off x="1931927" y="326449"/>
            <a:ext cx="8515350" cy="739056"/>
          </a:xfrm>
          <a:prstGeom prst="rect">
            <a:avLst/>
          </a:prstGeom>
        </p:spPr>
        <p:txBody>
          <a:bodyPr rIns="0">
            <a:normAutofit fontScale="77500" lnSpcReduction="20000"/>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Rapid Conversion of Evidence Summaries (</a:t>
            </a: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RaCES</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500000000000000" pitchFamily="34" charset="0"/>
                <a:ea typeface="+mj-ea"/>
                <a:cs typeface="+mj-cs"/>
                <a:sym typeface="Arial"/>
              </a:rPr>
              <a:t>)</a:t>
            </a:r>
            <a:endParaRPr kumimoji="0" lang="en-US" sz="3600" b="1" i="0" u="none" strike="noStrike" kern="1200" cap="none" spc="0" normalizeH="0" baseline="0" noProof="0" dirty="0">
              <a:ln>
                <a:noFill/>
              </a:ln>
              <a:solidFill>
                <a:prstClr val="black"/>
              </a:solidFill>
              <a:effectLst/>
              <a:uLnTx/>
              <a:uFillTx/>
              <a:latin typeface="Helvetica" panose="020B0500000000000000" pitchFamily="34" charset="0"/>
              <a:ea typeface="+mj-ea"/>
              <a:cs typeface="+mj-cs"/>
              <a:sym typeface="Arial"/>
            </a:endParaRPr>
          </a:p>
        </p:txBody>
      </p:sp>
      <p:sp>
        <p:nvSpPr>
          <p:cNvPr id="9" name="TextBox 8">
            <a:extLst>
              <a:ext uri="{FF2B5EF4-FFF2-40B4-BE49-F238E27FC236}">
                <a16:creationId xmlns:a16="http://schemas.microsoft.com/office/drawing/2014/main" id="{9FBFB775-27E8-4A70-8908-F71AECD03AA9}"/>
              </a:ext>
            </a:extLst>
          </p:cNvPr>
          <p:cNvSpPr txBox="1"/>
          <p:nvPr/>
        </p:nvSpPr>
        <p:spPr>
          <a:xfrm>
            <a:off x="481613" y="1681656"/>
            <a:ext cx="11824013" cy="17543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3600" b="0" i="0" u="none" strike="noStrike" kern="0" cap="none" spc="0" normalizeH="0" baseline="0" noProof="0" dirty="0">
                <a:ln>
                  <a:noFill/>
                </a:ln>
                <a:solidFill>
                  <a:srgbClr val="000000"/>
                </a:solidFill>
                <a:effectLst/>
                <a:highlight>
                  <a:srgbClr val="F2F2F2"/>
                </a:highlight>
                <a:uLnTx/>
                <a:uFillTx/>
                <a:latin typeface="Calibri" panose="020F0502020204030204" pitchFamily="34" charset="0"/>
                <a:ea typeface="+mn-ea"/>
                <a:cs typeface="+mn-cs"/>
                <a:sym typeface="Arial"/>
              </a:rPr>
              <a:t>Process of undertaking a </a:t>
            </a:r>
            <a:r>
              <a:rPr kumimoji="0" lang="en-GB" sz="3600" b="0" i="0" u="none" strike="noStrike" kern="0" cap="none" spc="0" normalizeH="0" baseline="0" noProof="0" dirty="0" err="1">
                <a:ln>
                  <a:noFill/>
                </a:ln>
                <a:solidFill>
                  <a:srgbClr val="000000"/>
                </a:solidFill>
                <a:effectLst/>
                <a:highlight>
                  <a:srgbClr val="F2F2F2"/>
                </a:highlight>
                <a:uLnTx/>
                <a:uFillTx/>
                <a:latin typeface="Calibri" panose="020F0502020204030204" pitchFamily="34" charset="0"/>
                <a:ea typeface="+mn-ea"/>
                <a:cs typeface="+mn-cs"/>
                <a:sym typeface="Arial"/>
              </a:rPr>
              <a:t>RaCES</a:t>
            </a:r>
            <a:r>
              <a:rPr kumimoji="0" lang="en-GB" sz="3600" b="0" i="0" u="none" strike="noStrike" kern="0" cap="none" spc="0" normalizeH="0" baseline="0" noProof="0" dirty="0">
                <a:ln>
                  <a:noFill/>
                </a:ln>
                <a:solidFill>
                  <a:srgbClr val="000000"/>
                </a:solidFill>
                <a:effectLst/>
                <a:highlight>
                  <a:srgbClr val="F2F2F2"/>
                </a:highlight>
                <a:uLnTx/>
                <a:uFillTx/>
                <a:latin typeface="Calibri" panose="020F0502020204030204" pitchFamily="34" charset="0"/>
                <a:ea typeface="+mn-ea"/>
                <a:cs typeface="+mn-cs"/>
                <a:sym typeface="Arial"/>
              </a:rPr>
              <a:t> </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0000"/>
                </a:solidFill>
                <a:effectLst/>
                <a:highlight>
                  <a:srgbClr val="F2F2F2"/>
                </a:highlight>
                <a:uLnTx/>
                <a:uFillTx/>
                <a:latin typeface="Calibri" panose="020F0502020204030204" pitchFamily="34" charset="0"/>
                <a:ea typeface="+mn-ea"/>
                <a:cs typeface="+mn-cs"/>
                <a:sym typeface="Arial"/>
              </a:rPr>
              <a:t>(James Hill Jehill@uclan.ac.uk)</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0000"/>
                </a:solidFill>
                <a:effectLst/>
                <a:highlight>
                  <a:srgbClr val="F2F2F2"/>
                </a:highlight>
                <a:uLnTx/>
                <a:uFillTx/>
                <a:latin typeface="Calibri" panose="020F0502020204030204" pitchFamily="34" charset="0"/>
                <a:ea typeface="+mn-ea"/>
                <a:cs typeface="+mn-cs"/>
                <a:sym typeface="Arial"/>
              </a:rPr>
              <a:t>(Joanna Harrison JHarrison12@uclan.ac.uk</a:t>
            </a:r>
            <a:r>
              <a:rPr kumimoji="0" lang="en-GB" sz="36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mn-cs"/>
                <a:sym typeface="Arial"/>
              </a:rPr>
              <a:t>)</a:t>
            </a:r>
            <a:endParaRPr kumimoji="0" lang="en-GB" sz="3600" b="0" i="0" u="none" strike="noStrike" kern="0" cap="none" spc="0" normalizeH="0" baseline="0" noProof="0" dirty="0">
              <a:ln>
                <a:noFill/>
              </a:ln>
              <a:solidFill>
                <a:srgbClr val="000000"/>
              </a:solidFill>
              <a:effectLst/>
              <a:highlight>
                <a:srgbClr val="FFFFFF"/>
              </a:highlight>
              <a:uLnTx/>
              <a:uFillTx/>
              <a:latin typeface="Arial" panose="020B0604020202020204" pitchFamily="34" charset="0"/>
              <a:ea typeface="+mn-ea"/>
              <a:cs typeface="+mn-cs"/>
              <a:sym typeface="Arial"/>
            </a:endParaRPr>
          </a:p>
        </p:txBody>
      </p:sp>
      <p:pic>
        <p:nvPicPr>
          <p:cNvPr id="10" name="Picture 9" descr="A picture containing icon&#10;&#10;Description automatically generated">
            <a:extLst>
              <a:ext uri="{FF2B5EF4-FFF2-40B4-BE49-F238E27FC236}">
                <a16:creationId xmlns:a16="http://schemas.microsoft.com/office/drawing/2014/main" id="{CD2C3712-AEB3-45F5-81A5-E344E8EF2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376270"/>
            <a:ext cx="3005699" cy="1439903"/>
          </a:xfrm>
          <a:prstGeom prst="rect">
            <a:avLst/>
          </a:prstGeom>
        </p:spPr>
      </p:pic>
      <p:pic>
        <p:nvPicPr>
          <p:cNvPr id="5" name="Audio 4">
            <a:hlinkClick r:id="" action="ppaction://media"/>
            <a:extLst>
              <a:ext uri="{FF2B5EF4-FFF2-40B4-BE49-F238E27FC236}">
                <a16:creationId xmlns:a16="http://schemas.microsoft.com/office/drawing/2014/main" id="{C66B37A6-7AA7-4EA2-95A5-865BDCE7A0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8583746"/>
      </p:ext>
    </p:extLst>
  </p:cSld>
  <p:clrMapOvr>
    <a:masterClrMapping/>
  </p:clrMapOvr>
  <p:transition spd="med" advTm="203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 name="Title 4">
            <a:extLst>
              <a:ext uri="{FF2B5EF4-FFF2-40B4-BE49-F238E27FC236}">
                <a16:creationId xmlns:a16="http://schemas.microsoft.com/office/drawing/2014/main" id="{7035B03C-5928-242F-45B6-7CBE70D71140}"/>
              </a:ext>
            </a:extLst>
          </p:cNvPr>
          <p:cNvSpPr>
            <a:spLocks noGrp="1"/>
          </p:cNvSpPr>
          <p:nvPr>
            <p:ph type="title"/>
          </p:nvPr>
        </p:nvSpPr>
        <p:spPr>
          <a:xfrm>
            <a:off x="304046" y="2765380"/>
            <a:ext cx="9159240" cy="1325563"/>
          </a:xfrm>
        </p:spPr>
        <p:txBody>
          <a:bodyPr>
            <a:normAutofit fontScale="90000"/>
          </a:bodyPr>
          <a:lstStyle/>
          <a:p>
            <a:r>
              <a:rPr lang="en-GB" b="1" dirty="0">
                <a:solidFill>
                  <a:srgbClr val="002060"/>
                </a:solidFill>
              </a:rPr>
              <a:t>Professor Mark Gabbay</a:t>
            </a:r>
            <a:br>
              <a:rPr lang="en-GB" b="1" dirty="0">
                <a:solidFill>
                  <a:srgbClr val="002060"/>
                </a:solidFill>
              </a:rPr>
            </a:br>
            <a:r>
              <a:rPr lang="en-GB" b="1" dirty="0">
                <a:solidFill>
                  <a:srgbClr val="002060"/>
                </a:solidFill>
              </a:rPr>
              <a:t>Director, ARC NWC</a:t>
            </a:r>
            <a:br>
              <a:rPr lang="en-GB" dirty="0"/>
            </a:br>
            <a:br>
              <a:rPr lang="en-GB" dirty="0"/>
            </a:br>
            <a:br>
              <a:rPr lang="en-GB" dirty="0"/>
            </a:br>
            <a:br>
              <a:rPr lang="en-GB" dirty="0"/>
            </a:br>
            <a:endParaRPr lang="en-GB" dirty="0"/>
          </a:p>
        </p:txBody>
      </p:sp>
      <p:pic>
        <p:nvPicPr>
          <p:cNvPr id="3" name="Picture 2">
            <a:extLst>
              <a:ext uri="{FF2B5EF4-FFF2-40B4-BE49-F238E27FC236}">
                <a16:creationId xmlns:a16="http://schemas.microsoft.com/office/drawing/2014/main" id="{5185F086-E405-7213-28FA-8AA9FAEC76C6}"/>
              </a:ext>
            </a:extLst>
          </p:cNvPr>
          <p:cNvPicPr>
            <a:picLocks noChangeAspect="1"/>
          </p:cNvPicPr>
          <p:nvPr/>
        </p:nvPicPr>
        <p:blipFill>
          <a:blip r:embed="rId3"/>
          <a:stretch>
            <a:fillRect/>
          </a:stretch>
        </p:blipFill>
        <p:spPr>
          <a:xfrm>
            <a:off x="6851965" y="1729211"/>
            <a:ext cx="3194177" cy="4258902"/>
          </a:xfrm>
          <a:prstGeom prst="rect">
            <a:avLst/>
          </a:prstGeom>
          <a:ln w="12700">
            <a:solidFill>
              <a:schemeClr val="tx1"/>
            </a:solidFill>
          </a:ln>
        </p:spPr>
      </p:pic>
    </p:spTree>
    <p:extLst>
      <p:ext uri="{BB962C8B-B14F-4D97-AF65-F5344CB8AC3E}">
        <p14:creationId xmlns:p14="http://schemas.microsoft.com/office/powerpoint/2010/main" val="235246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ctrTitle" idx="4294967295"/>
          </p:nvPr>
        </p:nvSpPr>
        <p:spPr>
          <a:xfrm>
            <a:off x="1955036" y="3536422"/>
            <a:ext cx="8035792" cy="2387700"/>
          </a:xfrm>
          <a:prstGeom prst="rect">
            <a:avLst/>
          </a:prstGeom>
          <a:noFill/>
          <a:ln>
            <a:noFill/>
          </a:ln>
        </p:spPr>
        <p:txBody>
          <a:bodyPr spcFirstLastPara="1" wrap="square" lIns="91425" tIns="45700" rIns="91425" bIns="45700" anchor="b" anchorCtr="0">
            <a:noAutofit/>
          </a:bodyPr>
          <a:lstStyle/>
          <a:p>
            <a:pPr lvl="0">
              <a:buClr>
                <a:schemeClr val="lt1"/>
              </a:buClr>
              <a:buSzPts val="6000"/>
            </a:pPr>
            <a:r>
              <a:rPr lang="en-US" sz="4000" b="1" dirty="0">
                <a:solidFill>
                  <a:srgbClr val="002060"/>
                </a:solidFill>
                <a:latin typeface="+mn-lt"/>
                <a:ea typeface="Lato"/>
                <a:cs typeface="Lato"/>
                <a:sym typeface="Lato"/>
              </a:rPr>
              <a:t>Use of our existing infrastructure for delivery</a:t>
            </a:r>
            <a:br>
              <a:rPr lang="en-US" sz="4000" b="1" dirty="0">
                <a:solidFill>
                  <a:srgbClr val="002060"/>
                </a:solidFill>
                <a:latin typeface="+mn-lt"/>
                <a:ea typeface="Lato"/>
                <a:cs typeface="Lato"/>
                <a:sym typeface="Lato"/>
              </a:rPr>
            </a:br>
            <a:br>
              <a:rPr lang="en-US" sz="4000" b="1" dirty="0">
                <a:solidFill>
                  <a:srgbClr val="002060"/>
                </a:solidFill>
                <a:latin typeface="Lato"/>
                <a:ea typeface="Lato"/>
                <a:cs typeface="Lato"/>
                <a:sym typeface="Lato"/>
              </a:rPr>
            </a:br>
            <a:r>
              <a:rPr lang="en-US" sz="2400" dirty="0">
                <a:solidFill>
                  <a:srgbClr val="002060"/>
                </a:solidFill>
                <a:latin typeface="Arial" panose="020B0604020202020204" pitchFamily="34" charset="0"/>
                <a:ea typeface="Lato"/>
                <a:cs typeface="Arial" panose="020B0604020202020204" pitchFamily="34" charset="0"/>
                <a:sym typeface="Lato"/>
              </a:rPr>
              <a:t>HIAT / HEMS</a:t>
            </a:r>
            <a:br>
              <a:rPr lang="en-US" sz="2400" dirty="0">
                <a:solidFill>
                  <a:srgbClr val="002060"/>
                </a:solidFill>
                <a:latin typeface="Arial" panose="020B0604020202020204" pitchFamily="34" charset="0"/>
                <a:ea typeface="Lato"/>
                <a:cs typeface="Arial" panose="020B0604020202020204" pitchFamily="34" charset="0"/>
                <a:sym typeface="Lato"/>
              </a:rPr>
            </a:br>
            <a:r>
              <a:rPr lang="en-US" sz="2400" dirty="0">
                <a:solidFill>
                  <a:srgbClr val="002060"/>
                </a:solidFill>
                <a:latin typeface="Arial" panose="020B0604020202020204" pitchFamily="34" charset="0"/>
                <a:ea typeface="Lato"/>
                <a:cs typeface="Arial" panose="020B0604020202020204" pitchFamily="34" charset="0"/>
                <a:sym typeface="Lato"/>
              </a:rPr>
              <a:t>Identifying current theme projects to link up with </a:t>
            </a:r>
            <a:br>
              <a:rPr lang="en-US" sz="2400" dirty="0">
                <a:solidFill>
                  <a:srgbClr val="002060"/>
                </a:solidFill>
                <a:latin typeface="Arial" panose="020B0604020202020204" pitchFamily="34" charset="0"/>
                <a:ea typeface="Lato"/>
                <a:cs typeface="Arial" panose="020B0604020202020204" pitchFamily="34" charset="0"/>
                <a:sym typeface="Lato"/>
              </a:rPr>
            </a:br>
            <a:r>
              <a:rPr lang="en-US" sz="2400" dirty="0">
                <a:solidFill>
                  <a:srgbClr val="002060"/>
                </a:solidFill>
                <a:latin typeface="Arial" panose="020B0604020202020204" pitchFamily="34" charset="0"/>
                <a:ea typeface="Lato"/>
                <a:cs typeface="Arial" panose="020B0604020202020204" pitchFamily="34" charset="0"/>
                <a:sym typeface="Lato"/>
              </a:rPr>
              <a:t>Member Forum / Network</a:t>
            </a:r>
            <a:br>
              <a:rPr lang="en-US" sz="2400" dirty="0">
                <a:solidFill>
                  <a:srgbClr val="002060"/>
                </a:solidFill>
                <a:latin typeface="Arial" panose="020B0604020202020204" pitchFamily="34" charset="0"/>
                <a:ea typeface="Lato"/>
                <a:cs typeface="Arial" panose="020B0604020202020204" pitchFamily="34" charset="0"/>
                <a:sym typeface="Lato"/>
              </a:rPr>
            </a:br>
            <a:r>
              <a:rPr lang="en-US" sz="2400" dirty="0">
                <a:solidFill>
                  <a:srgbClr val="002060"/>
                </a:solidFill>
                <a:latin typeface="Arial" panose="020B0604020202020204" pitchFamily="34" charset="0"/>
                <a:ea typeface="Lato"/>
                <a:cs typeface="Arial" panose="020B0604020202020204" pitchFamily="34" charset="0"/>
                <a:sym typeface="Lato"/>
              </a:rPr>
              <a:t>CoREN </a:t>
            </a:r>
            <a:br>
              <a:rPr lang="en-US" sz="2400" dirty="0">
                <a:solidFill>
                  <a:srgbClr val="002060"/>
                </a:solidFill>
                <a:latin typeface="Arial" panose="020B0604020202020204" pitchFamily="34" charset="0"/>
                <a:ea typeface="Lato"/>
                <a:cs typeface="Arial" panose="020B0604020202020204" pitchFamily="34" charset="0"/>
                <a:sym typeface="Lato"/>
              </a:rPr>
            </a:br>
            <a:r>
              <a:rPr lang="en-US" sz="2400" dirty="0">
                <a:solidFill>
                  <a:srgbClr val="002060"/>
                </a:solidFill>
                <a:latin typeface="Arial" panose="020B0604020202020204" pitchFamily="34" charset="0"/>
                <a:ea typeface="Lato"/>
                <a:cs typeface="Arial" panose="020B0604020202020204" pitchFamily="34" charset="0"/>
                <a:sym typeface="Lato"/>
              </a:rPr>
              <a:t>Public Advisors</a:t>
            </a:r>
            <a:br>
              <a:rPr lang="en-US" sz="2400" dirty="0">
                <a:solidFill>
                  <a:srgbClr val="002060"/>
                </a:solidFill>
                <a:latin typeface="Arial" panose="020B0604020202020204" pitchFamily="34" charset="0"/>
                <a:ea typeface="Lato"/>
                <a:cs typeface="Arial" panose="020B0604020202020204" pitchFamily="34" charset="0"/>
                <a:sym typeface="Lato"/>
              </a:rPr>
            </a:br>
            <a:r>
              <a:rPr lang="en-US" sz="2400" dirty="0">
                <a:solidFill>
                  <a:srgbClr val="002060"/>
                </a:solidFill>
                <a:latin typeface="Arial" panose="020B0604020202020204" pitchFamily="34" charset="0"/>
                <a:ea typeface="Lato"/>
                <a:cs typeface="Arial" panose="020B0604020202020204" pitchFamily="34" charset="0"/>
                <a:sym typeface="Lato"/>
              </a:rPr>
              <a:t>Academic expertise</a:t>
            </a:r>
            <a:br>
              <a:rPr lang="en-US" sz="2400" dirty="0">
                <a:solidFill>
                  <a:srgbClr val="002060"/>
                </a:solidFill>
                <a:latin typeface="Arial" panose="020B0604020202020204" pitchFamily="34" charset="0"/>
                <a:ea typeface="Lato"/>
                <a:cs typeface="Arial" panose="020B0604020202020204" pitchFamily="34" charset="0"/>
                <a:sym typeface="Lato"/>
              </a:rPr>
            </a:br>
            <a:r>
              <a:rPr lang="en-US" sz="2400" dirty="0">
                <a:solidFill>
                  <a:srgbClr val="002060"/>
                </a:solidFill>
                <a:latin typeface="Arial" panose="020B0604020202020204" pitchFamily="34" charset="0"/>
                <a:ea typeface="Lato"/>
                <a:cs typeface="Arial" panose="020B0604020202020204" pitchFamily="34" charset="0"/>
                <a:sym typeface="Lato"/>
              </a:rPr>
              <a:t>Communications / dissemination and co-working with ARC KSS for national resources</a:t>
            </a:r>
            <a:br>
              <a:rPr lang="en-US" sz="2400" dirty="0">
                <a:solidFill>
                  <a:srgbClr val="002060"/>
                </a:solidFill>
                <a:latin typeface="Arial" panose="020B0604020202020204" pitchFamily="34" charset="0"/>
                <a:ea typeface="Lato"/>
                <a:cs typeface="Arial" panose="020B0604020202020204" pitchFamily="34" charset="0"/>
                <a:sym typeface="Lato"/>
              </a:rPr>
            </a:br>
            <a:br>
              <a:rPr lang="en-US" sz="2400" b="1" dirty="0">
                <a:solidFill>
                  <a:srgbClr val="002060"/>
                </a:solidFill>
                <a:latin typeface="Arial" panose="020B0604020202020204" pitchFamily="34" charset="0"/>
                <a:ea typeface="Lato"/>
                <a:cs typeface="Arial" panose="020B0604020202020204" pitchFamily="34" charset="0"/>
                <a:sym typeface="Lato"/>
              </a:rPr>
            </a:br>
            <a:r>
              <a:rPr lang="en-US" sz="2400" b="1" dirty="0">
                <a:solidFill>
                  <a:srgbClr val="002060"/>
                </a:solidFill>
                <a:latin typeface="Arial" panose="020B0604020202020204" pitchFamily="34" charset="0"/>
                <a:ea typeface="Lato"/>
                <a:cs typeface="Arial" panose="020B0604020202020204" pitchFamily="34" charset="0"/>
                <a:sym typeface="Lato"/>
              </a:rPr>
              <a:t>What else do you want us to </a:t>
            </a:r>
            <a:r>
              <a:rPr lang="en-US" sz="2400" b="1" dirty="0" err="1">
                <a:solidFill>
                  <a:srgbClr val="002060"/>
                </a:solidFill>
                <a:latin typeface="Arial" panose="020B0604020202020204" pitchFamily="34" charset="0"/>
                <a:ea typeface="Lato"/>
                <a:cs typeface="Arial" panose="020B0604020202020204" pitchFamily="34" charset="0"/>
                <a:sym typeface="Lato"/>
              </a:rPr>
              <a:t>utilise</a:t>
            </a:r>
            <a:r>
              <a:rPr lang="en-US" sz="2400" b="1" dirty="0">
                <a:solidFill>
                  <a:srgbClr val="002060"/>
                </a:solidFill>
                <a:latin typeface="Arial" panose="020B0604020202020204" pitchFamily="34" charset="0"/>
                <a:ea typeface="Lato"/>
                <a:cs typeface="Arial" panose="020B0604020202020204" pitchFamily="34" charset="0"/>
                <a:sym typeface="Lato"/>
              </a:rPr>
              <a:t> to benefit you? </a:t>
            </a:r>
            <a:endParaRPr sz="2400" b="1" i="0" u="none" strike="noStrike" cap="none" dirty="0">
              <a:solidFill>
                <a:srgbClr val="002060"/>
              </a:solidFill>
              <a:latin typeface="Arial" panose="020B0604020202020204" pitchFamily="34" charset="0"/>
              <a:ea typeface="Lato"/>
              <a:cs typeface="Arial" panose="020B0604020202020204" pitchFamily="34" charset="0"/>
              <a:sym typeface="Lato"/>
            </a:endParaRPr>
          </a:p>
        </p:txBody>
      </p:sp>
      <p:pic>
        <p:nvPicPr>
          <p:cNvPr id="2" name="Picture 1">
            <a:extLst>
              <a:ext uri="{FF2B5EF4-FFF2-40B4-BE49-F238E27FC236}">
                <a16:creationId xmlns:a16="http://schemas.microsoft.com/office/drawing/2014/main" id="{DDCEE0D4-AB64-D555-D299-A629B3B9AFDC}"/>
              </a:ext>
            </a:extLst>
          </p:cNvPr>
          <p:cNvPicPr>
            <a:picLocks noChangeAspect="1"/>
          </p:cNvPicPr>
          <p:nvPr/>
        </p:nvPicPr>
        <p:blipFill>
          <a:blip r:embed="rId3"/>
          <a:stretch>
            <a:fillRect/>
          </a:stretch>
        </p:blipFill>
        <p:spPr>
          <a:xfrm>
            <a:off x="9716532" y="5209309"/>
            <a:ext cx="2475468" cy="1648691"/>
          </a:xfrm>
          <a:prstGeom prst="rect">
            <a:avLst/>
          </a:prstGeom>
        </p:spPr>
      </p:pic>
    </p:spTree>
    <p:extLst>
      <p:ext uri="{BB962C8B-B14F-4D97-AF65-F5344CB8AC3E}">
        <p14:creationId xmlns:p14="http://schemas.microsoft.com/office/powerpoint/2010/main" val="783697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Title 4"/>
          <p:cNvSpPr>
            <a:spLocks noGrp="1"/>
          </p:cNvSpPr>
          <p:nvPr>
            <p:ph type="ctrTitle" idx="4294967295"/>
          </p:nvPr>
        </p:nvSpPr>
        <p:spPr>
          <a:xfrm>
            <a:off x="1806231" y="1482253"/>
            <a:ext cx="9660345" cy="2387600"/>
          </a:xfrm>
        </p:spPr>
        <p:txBody>
          <a:bodyPr>
            <a:normAutofit fontScale="90000"/>
          </a:bodyPr>
          <a:lstStyle/>
          <a:p>
            <a:br>
              <a:rPr lang="en-US" b="1" dirty="0">
                <a:solidFill>
                  <a:srgbClr val="002060"/>
                </a:solidFill>
              </a:rPr>
            </a:br>
            <a:br>
              <a:rPr lang="en-US" b="1" dirty="0">
                <a:solidFill>
                  <a:srgbClr val="002060"/>
                </a:solidFill>
              </a:rPr>
            </a:br>
            <a:br>
              <a:rPr lang="en-US" b="1" dirty="0">
                <a:solidFill>
                  <a:srgbClr val="002060"/>
                </a:solidFill>
              </a:rPr>
            </a:br>
            <a:br>
              <a:rPr lang="en-US" b="1" dirty="0">
                <a:solidFill>
                  <a:srgbClr val="002060"/>
                </a:solidFill>
              </a:rPr>
            </a:br>
            <a:r>
              <a:rPr lang="en-US" sz="3600" b="1" dirty="0">
                <a:solidFill>
                  <a:srgbClr val="002060"/>
                </a:solidFill>
              </a:rPr>
              <a:t>Now tell us the challenges and solutions you think we need to consider for delivering our ideas for Research Implementation and Internships within this </a:t>
            </a:r>
            <a:r>
              <a:rPr lang="en-US" sz="3600" b="1" dirty="0" err="1">
                <a:solidFill>
                  <a:srgbClr val="002060"/>
                </a:solidFill>
              </a:rPr>
              <a:t>programme</a:t>
            </a:r>
            <a:r>
              <a:rPr lang="en-US" sz="3600" b="1" dirty="0">
                <a:solidFill>
                  <a:srgbClr val="002060"/>
                </a:solidFill>
              </a:rPr>
              <a:t>. </a:t>
            </a:r>
            <a:br>
              <a:rPr lang="en-US" sz="3600" b="1" dirty="0">
                <a:solidFill>
                  <a:srgbClr val="002060"/>
                </a:solidFill>
              </a:rPr>
            </a:br>
            <a:br>
              <a:rPr lang="en-US" sz="3600" b="1" dirty="0">
                <a:solidFill>
                  <a:srgbClr val="002060"/>
                </a:solidFill>
              </a:rPr>
            </a:br>
            <a:r>
              <a:rPr lang="en-US" sz="3600" b="1" dirty="0">
                <a:solidFill>
                  <a:srgbClr val="002060"/>
                </a:solidFill>
              </a:rPr>
              <a:t>Feel free to add your own ideas for other support methods you feel we should consider.</a:t>
            </a:r>
            <a:br>
              <a:rPr lang="en-GB" sz="3600" b="1" dirty="0">
                <a:effectLst/>
                <a:latin typeface="Times New Roman" panose="02020603050405020304" pitchFamily="18" charset="0"/>
                <a:ea typeface="Times New Roman" panose="02020603050405020304" pitchFamily="18" charset="0"/>
              </a:rPr>
            </a:br>
            <a:endParaRPr lang="en-GB" sz="3600" b="1" dirty="0">
              <a:solidFill>
                <a:srgbClr val="002060"/>
              </a:solidFill>
            </a:endParaRPr>
          </a:p>
        </p:txBody>
      </p:sp>
      <p:sp>
        <p:nvSpPr>
          <p:cNvPr id="3" name="TextBox 2">
            <a:extLst>
              <a:ext uri="{FF2B5EF4-FFF2-40B4-BE49-F238E27FC236}">
                <a16:creationId xmlns:a16="http://schemas.microsoft.com/office/drawing/2014/main" id="{3F27AA83-0EF7-9575-A237-825A9D674C9E}"/>
              </a:ext>
            </a:extLst>
          </p:cNvPr>
          <p:cNvSpPr txBox="1"/>
          <p:nvPr/>
        </p:nvSpPr>
        <p:spPr>
          <a:xfrm>
            <a:off x="1806231" y="1090445"/>
            <a:ext cx="107418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2060"/>
                </a:solidFill>
                <a:effectLst/>
                <a:uLnTx/>
                <a:uFillTx/>
                <a:latin typeface="Arial"/>
                <a:cs typeface="Arial"/>
                <a:sym typeface="Arial"/>
              </a:rPr>
              <a:t>Table exercise / discussion</a:t>
            </a:r>
            <a:endParaRPr kumimoji="0" lang="en-GB"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1FF790B1-C0C8-A55C-A398-90DE34570B95}"/>
              </a:ext>
            </a:extLst>
          </p:cNvPr>
          <p:cNvPicPr>
            <a:picLocks noChangeAspect="1"/>
          </p:cNvPicPr>
          <p:nvPr/>
        </p:nvPicPr>
        <p:blipFill rotWithShape="1">
          <a:blip r:embed="rId3"/>
          <a:srcRect l="7885" t="20205" r="38687" b="12097"/>
          <a:stretch/>
        </p:blipFill>
        <p:spPr>
          <a:xfrm>
            <a:off x="9543447" y="4959207"/>
            <a:ext cx="2648553" cy="1887717"/>
          </a:xfrm>
          <a:prstGeom prst="rect">
            <a:avLst/>
          </a:prstGeom>
        </p:spPr>
      </p:pic>
      <p:sp>
        <p:nvSpPr>
          <p:cNvPr id="6" name="TextBox 5">
            <a:extLst>
              <a:ext uri="{FF2B5EF4-FFF2-40B4-BE49-F238E27FC236}">
                <a16:creationId xmlns:a16="http://schemas.microsoft.com/office/drawing/2014/main" id="{B1691D7E-16B4-1DC2-42F0-F7A437ECC915}"/>
              </a:ext>
            </a:extLst>
          </p:cNvPr>
          <p:cNvSpPr txBox="1"/>
          <p:nvPr/>
        </p:nvSpPr>
        <p:spPr>
          <a:xfrm>
            <a:off x="7767687" y="5722070"/>
            <a:ext cx="15271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2060"/>
                </a:solidFill>
                <a:effectLst/>
                <a:uLnTx/>
                <a:uFillTx/>
                <a:latin typeface="Arial"/>
                <a:cs typeface="Arial"/>
                <a:sym typeface="Arial"/>
              </a:rPr>
              <a:t>Use this form </a:t>
            </a:r>
            <a:endParaRPr kumimoji="0" lang="en-GB" sz="1400" b="1" i="0" u="none" strike="noStrike" kern="0" cap="none" spc="0" normalizeH="0" baseline="0" noProof="0" dirty="0">
              <a:ln>
                <a:noFill/>
              </a:ln>
              <a:solidFill>
                <a:srgbClr val="002060"/>
              </a:solidFill>
              <a:effectLst/>
              <a:uLnTx/>
              <a:uFillTx/>
              <a:latin typeface="Arial"/>
              <a:cs typeface="Arial"/>
              <a:sym typeface="Arial"/>
            </a:endParaRPr>
          </a:p>
        </p:txBody>
      </p:sp>
      <p:sp>
        <p:nvSpPr>
          <p:cNvPr id="7" name="Smiley Face 6">
            <a:extLst>
              <a:ext uri="{FF2B5EF4-FFF2-40B4-BE49-F238E27FC236}">
                <a16:creationId xmlns:a16="http://schemas.microsoft.com/office/drawing/2014/main" id="{F4CA9BB2-56A0-B7C3-BCA7-4B19498704C8}"/>
              </a:ext>
            </a:extLst>
          </p:cNvPr>
          <p:cNvSpPr/>
          <p:nvPr/>
        </p:nvSpPr>
        <p:spPr>
          <a:xfrm>
            <a:off x="9059159" y="5767555"/>
            <a:ext cx="188536" cy="180758"/>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2060"/>
              </a:solidFill>
              <a:effectLst/>
              <a:uLnTx/>
              <a:uFillTx/>
              <a:latin typeface="Arial"/>
              <a:ea typeface="+mn-ea"/>
              <a:cs typeface="+mn-cs"/>
              <a:sym typeface="Arial"/>
            </a:endParaRPr>
          </a:p>
        </p:txBody>
      </p:sp>
    </p:spTree>
    <p:extLst>
      <p:ext uri="{BB962C8B-B14F-4D97-AF65-F5344CB8AC3E}">
        <p14:creationId xmlns:p14="http://schemas.microsoft.com/office/powerpoint/2010/main" val="1054241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 name="Picture 1">
            <a:extLst>
              <a:ext uri="{FF2B5EF4-FFF2-40B4-BE49-F238E27FC236}">
                <a16:creationId xmlns:a16="http://schemas.microsoft.com/office/drawing/2014/main" id="{205A6B6D-09AC-5313-9823-572ACFFED7F2}"/>
              </a:ext>
            </a:extLst>
          </p:cNvPr>
          <p:cNvPicPr>
            <a:picLocks noChangeAspect="1"/>
          </p:cNvPicPr>
          <p:nvPr/>
        </p:nvPicPr>
        <p:blipFill>
          <a:blip r:embed="rId3"/>
          <a:stretch>
            <a:fillRect/>
          </a:stretch>
        </p:blipFill>
        <p:spPr>
          <a:xfrm>
            <a:off x="9320639" y="4945640"/>
            <a:ext cx="2871361" cy="1912360"/>
          </a:xfrm>
          <a:prstGeom prst="rect">
            <a:avLst/>
          </a:prstGeom>
        </p:spPr>
      </p:pic>
      <p:sp>
        <p:nvSpPr>
          <p:cNvPr id="3" name="Google Shape;117;p16">
            <a:extLst>
              <a:ext uri="{FF2B5EF4-FFF2-40B4-BE49-F238E27FC236}">
                <a16:creationId xmlns:a16="http://schemas.microsoft.com/office/drawing/2014/main" id="{45C20B66-410B-14C2-C7C8-414A8F60CB08}"/>
              </a:ext>
            </a:extLst>
          </p:cNvPr>
          <p:cNvSpPr txBox="1">
            <a:spLocks/>
          </p:cNvSpPr>
          <p:nvPr/>
        </p:nvSpPr>
        <p:spPr>
          <a:xfrm>
            <a:off x="1680864" y="1304778"/>
            <a:ext cx="8035792" cy="2387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6000"/>
              <a:buFont typeface="Arial"/>
              <a:buNone/>
              <a:tabLst/>
              <a:defRPr/>
            </a:pPr>
            <a:r>
              <a:rPr kumimoji="0" lang="en-US" sz="4000" b="1" i="0" u="none" strike="noStrike" kern="0" cap="none" spc="0" normalizeH="0" baseline="0" noProof="0" dirty="0">
                <a:ln>
                  <a:noFill/>
                </a:ln>
                <a:solidFill>
                  <a:srgbClr val="002060"/>
                </a:solidFill>
                <a:effectLst/>
                <a:uLnTx/>
                <a:uFillTx/>
                <a:latin typeface="Arial"/>
                <a:ea typeface="Lato"/>
                <a:cs typeface="Lato"/>
                <a:sym typeface="Lato"/>
              </a:rPr>
              <a:t>Thank You – Next steps….</a:t>
            </a:r>
            <a:br>
              <a:rPr kumimoji="0" lang="en-US" sz="4000" b="1" i="0" u="none" strike="noStrike" kern="0" cap="none" spc="0" normalizeH="0" baseline="0" noProof="0" dirty="0">
                <a:ln>
                  <a:noFill/>
                </a:ln>
                <a:solidFill>
                  <a:srgbClr val="002060"/>
                </a:solidFill>
                <a:effectLst/>
                <a:uLnTx/>
                <a:uFillTx/>
                <a:latin typeface="Arial"/>
                <a:ea typeface="Lato"/>
                <a:cs typeface="Lato"/>
                <a:sym typeface="Lato"/>
              </a:rPr>
            </a:br>
            <a:br>
              <a:rPr kumimoji="0" lang="en-US" sz="4000" b="1" i="0" u="none" strike="noStrike" kern="0" cap="none" spc="0" normalizeH="0" baseline="0" noProof="0" dirty="0">
                <a:ln>
                  <a:noFill/>
                </a:ln>
                <a:solidFill>
                  <a:srgbClr val="002060"/>
                </a:solidFill>
                <a:effectLst/>
                <a:uLnTx/>
                <a:uFillTx/>
                <a:latin typeface="Lato"/>
                <a:ea typeface="Lato"/>
                <a:cs typeface="Lato"/>
                <a:sym typeface="Lato"/>
              </a:rPr>
            </a:b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Lato"/>
              <a:cs typeface="Arial" panose="020B0604020202020204" pitchFamily="34" charset="0"/>
              <a:sym typeface="Lato"/>
            </a:endParaRPr>
          </a:p>
        </p:txBody>
      </p:sp>
    </p:spTree>
    <p:extLst>
      <p:ext uri="{BB962C8B-B14F-4D97-AF65-F5344CB8AC3E}">
        <p14:creationId xmlns:p14="http://schemas.microsoft.com/office/powerpoint/2010/main" val="4011238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ctrTitle" idx="4294967295"/>
          </p:nvPr>
        </p:nvSpPr>
        <p:spPr>
          <a:xfrm>
            <a:off x="254060" y="-616239"/>
            <a:ext cx="11806876" cy="2387700"/>
          </a:xfrm>
          <a:prstGeom prst="rect">
            <a:avLst/>
          </a:prstGeom>
          <a:noFill/>
          <a:ln>
            <a:noFill/>
          </a:ln>
        </p:spPr>
        <p:txBody>
          <a:bodyPr spcFirstLastPara="1" wrap="square" lIns="91425" tIns="45700" rIns="91425" bIns="45700" anchor="b" anchorCtr="0">
            <a:noAutofit/>
          </a:bodyPr>
          <a:lstStyle/>
          <a:p>
            <a:pPr lvl="0">
              <a:buClr>
                <a:schemeClr val="lt1"/>
              </a:buClr>
              <a:buSzPts val="6000"/>
            </a:pPr>
            <a:r>
              <a:rPr lang="en-US" sz="3600" b="1" i="0" u="none" strike="noStrike" cap="none" dirty="0">
                <a:solidFill>
                  <a:srgbClr val="002060"/>
                </a:solidFill>
                <a:latin typeface="+mn-lt"/>
                <a:ea typeface="Lato"/>
                <a:cs typeface="Lato"/>
                <a:sym typeface="Lato"/>
              </a:rPr>
              <a:t>How do we plan to consult for collaborative delivery?</a:t>
            </a:r>
            <a:endParaRPr sz="3600" b="1" i="0" u="none" strike="noStrike" cap="none" dirty="0">
              <a:solidFill>
                <a:srgbClr val="002060"/>
              </a:solidFill>
              <a:latin typeface="+mn-lt"/>
              <a:ea typeface="Lato"/>
              <a:cs typeface="Lato"/>
              <a:sym typeface="Lato"/>
            </a:endParaRPr>
          </a:p>
        </p:txBody>
      </p:sp>
      <p:sp>
        <p:nvSpPr>
          <p:cNvPr id="2" name="TextBox 1">
            <a:extLst>
              <a:ext uri="{FF2B5EF4-FFF2-40B4-BE49-F238E27FC236}">
                <a16:creationId xmlns:a16="http://schemas.microsoft.com/office/drawing/2014/main" id="{48E7B006-3293-3B59-CD2F-11B0CD52A4BE}"/>
              </a:ext>
            </a:extLst>
          </p:cNvPr>
          <p:cNvSpPr txBox="1"/>
          <p:nvPr/>
        </p:nvSpPr>
        <p:spPr>
          <a:xfrm>
            <a:off x="1493243" y="1868877"/>
            <a:ext cx="9504218"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Hold virtual / face-to-face events for member organisation leads and staff, public advisors and scope ideas and identify operational areas for consideration to .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Identify and recruit staff from our member </a:t>
            </a:r>
            <a:r>
              <a:rPr kumimoji="0" lang="en-US" sz="1800" b="0"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organisations</a:t>
            </a:r>
            <a:r>
              <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to join our peer groups of Social Care Research and Implementation Champions.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Hold 1:1 meetings with all the social care member organisation leads, tailoring involvement</a:t>
            </a:r>
            <a:endParaRPr kumimoji="0" lang="en-US" sz="1800" b="0" i="0" u="none" strike="noStrike" kern="0" cap="none" spc="0" normalizeH="0" baseline="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Workshops to identify, shortlist and priorities topics for research and implementation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Arial" panose="020B0604020202020204" pitchFamily="34" charset="0"/>
                <a:cs typeface="Arial"/>
                <a:sym typeface="Arial"/>
              </a:rPr>
              <a:t>Recruit representatives from our Social Care member organisations and Public Advisors to join our Social Care Research Development Network and Implementation Roundtable (</a:t>
            </a:r>
            <a:r>
              <a:rPr kumimoji="0" lang="en-GB" sz="1800" b="0" i="0" u="none" strike="noStrike" kern="0" cap="none" spc="0" normalizeH="0" baseline="0" noProof="0" dirty="0" err="1">
                <a:ln>
                  <a:noFill/>
                </a:ln>
                <a:solidFill>
                  <a:srgbClr val="002060"/>
                </a:solidFill>
                <a:effectLst/>
                <a:uLnTx/>
                <a:uFillTx/>
                <a:latin typeface="Arial" panose="020B0604020202020204" pitchFamily="34" charset="0"/>
                <a:ea typeface="Arial" panose="020B0604020202020204" pitchFamily="34" charset="0"/>
                <a:cs typeface="Arial"/>
                <a:sym typeface="Arial"/>
              </a:rPr>
              <a:t>SCReDNIR</a:t>
            </a: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Arial" panose="020B0604020202020204" pitchFamily="34" charset="0"/>
                <a:cs typeface="Arial"/>
                <a:sym typeface="Arial"/>
              </a:rPr>
              <a:t>). </a:t>
            </a:r>
            <a:endParaRPr kumimoji="0" lang="en-GB"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919561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ctrTitle" idx="4294967295"/>
          </p:nvPr>
        </p:nvSpPr>
        <p:spPr>
          <a:xfrm>
            <a:off x="318345" y="-623107"/>
            <a:ext cx="9144000" cy="2387700"/>
          </a:xfrm>
          <a:prstGeom prst="rect">
            <a:avLst/>
          </a:prstGeom>
          <a:noFill/>
          <a:ln>
            <a:noFill/>
          </a:ln>
        </p:spPr>
        <p:txBody>
          <a:bodyPr spcFirstLastPara="1" wrap="square" lIns="91425" tIns="45700" rIns="91425" bIns="45700" anchor="b" anchorCtr="0">
            <a:noAutofit/>
          </a:bodyPr>
          <a:lstStyle/>
          <a:p>
            <a:pPr lvl="0">
              <a:buClr>
                <a:schemeClr val="lt1"/>
              </a:buClr>
              <a:buSzPts val="6000"/>
            </a:pPr>
            <a:r>
              <a:rPr lang="en-US" sz="4000" b="1" i="0" u="none" strike="noStrike" cap="none" dirty="0">
                <a:solidFill>
                  <a:srgbClr val="002060"/>
                </a:solidFill>
                <a:latin typeface="+mn-lt"/>
                <a:ea typeface="Lato"/>
                <a:cs typeface="Lato"/>
                <a:sym typeface="Lato"/>
              </a:rPr>
              <a:t>What are our ideas?</a:t>
            </a:r>
            <a:r>
              <a:rPr lang="en-US" sz="4000" b="1" dirty="0">
                <a:solidFill>
                  <a:srgbClr val="002060"/>
                </a:solidFill>
                <a:latin typeface="+mn-lt"/>
                <a:ea typeface="Lato"/>
                <a:cs typeface="Lato"/>
                <a:sym typeface="Lato"/>
              </a:rPr>
              <a:t> </a:t>
            </a:r>
            <a:r>
              <a:rPr lang="en-US" sz="4000" b="1" i="1" dirty="0">
                <a:solidFill>
                  <a:srgbClr val="002060"/>
                </a:solidFill>
                <a:latin typeface="+mn-lt"/>
                <a:ea typeface="Lato"/>
                <a:cs typeface="Lato"/>
                <a:sym typeface="Lato"/>
              </a:rPr>
              <a:t>In summary…</a:t>
            </a:r>
            <a:endParaRPr sz="4000" b="1" i="1" u="none" strike="noStrike" cap="none" dirty="0">
              <a:solidFill>
                <a:srgbClr val="002060"/>
              </a:solidFill>
              <a:latin typeface="+mn-lt"/>
              <a:ea typeface="Lato"/>
              <a:cs typeface="Lato"/>
              <a:sym typeface="Lato"/>
            </a:endParaRPr>
          </a:p>
        </p:txBody>
      </p:sp>
      <p:sp>
        <p:nvSpPr>
          <p:cNvPr id="2" name="TextBox 1">
            <a:extLst>
              <a:ext uri="{FF2B5EF4-FFF2-40B4-BE49-F238E27FC236}">
                <a16:creationId xmlns:a16="http://schemas.microsoft.com/office/drawing/2014/main" id="{48E7B006-3293-3B59-CD2F-11B0CD52A4BE}"/>
              </a:ext>
            </a:extLst>
          </p:cNvPr>
          <p:cNvSpPr txBox="1"/>
          <p:nvPr/>
        </p:nvSpPr>
        <p:spPr>
          <a:xfrm>
            <a:off x="1772089" y="1923158"/>
            <a:ext cx="9366966" cy="42473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Establishing a bespoke Partner </a:t>
            </a:r>
            <a:r>
              <a:rPr kumimoji="0" lang="en-GB" sz="1800" b="0" i="1"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(member) </a:t>
            </a: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Priority Programme (PPP) for Social Care Research/Implementation incorporating ten groups with ten knowledge mobilisation internships under supervision and cross group mentoring. </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Identify priority research questions / areas</a:t>
            </a:r>
            <a:endParaRPr kumimoji="0" lang="en-GB" sz="1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Establish and support a community of practice for Social Care champions within member organisations for research and its implementation.</a:t>
            </a:r>
            <a:endParaRPr kumimoji="0" lang="en-GB" sz="1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Key outputs to be utilized by members including on/offline resources in addition to linking up with the national resource library being administered by Kent / Surrey / Sussex ARC. </a:t>
            </a:r>
            <a:endParaRPr kumimoji="0" lang="en-GB" sz="1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Capitalise on existing ARC infrastructure and initiatives such as our Connected Research Communities, Health Equity mainstreaming work and existing capacity building infrastructure.</a:t>
            </a:r>
            <a:endParaRPr kumimoji="0" lang="en-GB" sz="18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Offer bespoke training/support for external courses </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Offer </a:t>
            </a:r>
            <a:r>
              <a:rPr kumimoji="0" lang="en-GB" sz="1800" b="0"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a:sym typeface="Arial"/>
              </a:rPr>
              <a:t>RaCES</a:t>
            </a:r>
            <a:r>
              <a:rPr kumimoji="0" lang="en-GB" sz="1800" b="0"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a:sym typeface="Arial"/>
              </a:rPr>
              <a:t> in Social Care.</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GB" sz="1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Develop Communities of Practice</a:t>
            </a:r>
          </a:p>
        </p:txBody>
      </p:sp>
      <p:pic>
        <p:nvPicPr>
          <p:cNvPr id="3" name="Picture 2">
            <a:extLst>
              <a:ext uri="{FF2B5EF4-FFF2-40B4-BE49-F238E27FC236}">
                <a16:creationId xmlns:a16="http://schemas.microsoft.com/office/drawing/2014/main" id="{DF9F93E7-BF9C-0378-1A57-3EAE23CDFF7B}"/>
              </a:ext>
            </a:extLst>
          </p:cNvPr>
          <p:cNvPicPr>
            <a:picLocks noChangeAspect="1"/>
          </p:cNvPicPr>
          <p:nvPr/>
        </p:nvPicPr>
        <p:blipFill>
          <a:blip r:embed="rId3"/>
          <a:stretch>
            <a:fillRect/>
          </a:stretch>
        </p:blipFill>
        <p:spPr>
          <a:xfrm>
            <a:off x="9354313" y="5023402"/>
            <a:ext cx="2837688" cy="1723097"/>
          </a:xfrm>
          <a:prstGeom prst="rect">
            <a:avLst/>
          </a:prstGeom>
        </p:spPr>
      </p:pic>
    </p:spTree>
    <p:extLst>
      <p:ext uri="{BB962C8B-B14F-4D97-AF65-F5344CB8AC3E}">
        <p14:creationId xmlns:p14="http://schemas.microsoft.com/office/powerpoint/2010/main" val="527408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Title 4"/>
          <p:cNvSpPr>
            <a:spLocks noGrp="1"/>
          </p:cNvSpPr>
          <p:nvPr>
            <p:ph type="ctrTitle" idx="4294967295"/>
          </p:nvPr>
        </p:nvSpPr>
        <p:spPr>
          <a:xfrm>
            <a:off x="2112886" y="3215644"/>
            <a:ext cx="9042244" cy="2387600"/>
          </a:xfrm>
        </p:spPr>
        <p:txBody>
          <a:bodyPr>
            <a:normAutofit fontScale="90000"/>
          </a:bodyPr>
          <a:lstStyle/>
          <a:p>
            <a:r>
              <a:rPr lang="en-US" b="1" dirty="0">
                <a:solidFill>
                  <a:srgbClr val="002060"/>
                </a:solidFill>
              </a:rPr>
              <a:t>Developing Communities of Practice/ Connected Research Communities</a:t>
            </a:r>
            <a:br>
              <a:rPr lang="en-US" sz="1800" b="1" dirty="0">
                <a:solidFill>
                  <a:srgbClr val="002060"/>
                </a:solidFill>
              </a:rPr>
            </a:br>
            <a:br>
              <a:rPr lang="en-US" sz="1800" b="1" dirty="0">
                <a:solidFill>
                  <a:srgbClr val="002060"/>
                </a:solidFill>
              </a:rPr>
            </a:br>
            <a:r>
              <a:rPr lang="en-US" sz="2200" dirty="0">
                <a:solidFill>
                  <a:srgbClr val="002060"/>
                </a:solidFill>
              </a:rPr>
              <a:t>Using our established ARC NWC Connected Research Communities approach we will build a platform to sustain social care research and implementation capacity. This approach incorporates practitioner communities of practice alongside public advisors and academics, supported by the wider ARC infrastructure.</a:t>
            </a:r>
            <a:br>
              <a:rPr lang="en-US" sz="2200" dirty="0">
                <a:solidFill>
                  <a:srgbClr val="002060"/>
                </a:solidFill>
              </a:rPr>
            </a:br>
            <a:br>
              <a:rPr lang="en-US" sz="2200" dirty="0">
                <a:solidFill>
                  <a:srgbClr val="002060"/>
                </a:solidFill>
              </a:rPr>
            </a:br>
            <a:r>
              <a:rPr lang="en-US" sz="2200" dirty="0">
                <a:solidFill>
                  <a:srgbClr val="002060"/>
                </a:solidFill>
              </a:rPr>
              <a:t>Focus subjects will arise from the Interns and the projects they lead, others directly from research priorities adopted in ARC themes alongside those highlighted during roadshows and associated research topic identification and </a:t>
            </a:r>
            <a:r>
              <a:rPr lang="en-US" sz="2200" dirty="0" err="1">
                <a:solidFill>
                  <a:srgbClr val="002060"/>
                </a:solidFill>
              </a:rPr>
              <a:t>prioritising</a:t>
            </a:r>
            <a:r>
              <a:rPr lang="en-US" sz="2200" dirty="0">
                <a:solidFill>
                  <a:srgbClr val="002060"/>
                </a:solidFill>
              </a:rPr>
              <a:t> exercises </a:t>
            </a:r>
            <a:r>
              <a:rPr lang="en-US" sz="2200" i="1" dirty="0">
                <a:solidFill>
                  <a:srgbClr val="002060"/>
                </a:solidFill>
              </a:rPr>
              <a:t>(we will be doing one of these later!)</a:t>
            </a:r>
            <a:r>
              <a:rPr lang="en-US" sz="2200" b="1" i="1" dirty="0">
                <a:solidFill>
                  <a:srgbClr val="002060"/>
                </a:solidFill>
              </a:rPr>
              <a:t>. </a:t>
            </a:r>
            <a:br>
              <a:rPr lang="en-US" sz="2200" b="1" dirty="0">
                <a:solidFill>
                  <a:srgbClr val="002060"/>
                </a:solidFill>
              </a:rPr>
            </a:br>
            <a:br>
              <a:rPr lang="en-US" sz="2200" b="1" dirty="0">
                <a:solidFill>
                  <a:srgbClr val="002060"/>
                </a:solidFill>
              </a:rPr>
            </a:br>
            <a:r>
              <a:rPr lang="en-US" sz="2200" b="1" dirty="0">
                <a:solidFill>
                  <a:srgbClr val="002060"/>
                </a:solidFill>
              </a:rPr>
              <a:t>Lets learn more of their benefit and how they have been used in ARC NWC…</a:t>
            </a:r>
            <a:br>
              <a:rPr lang="en-US" sz="1800" b="1" dirty="0">
                <a:solidFill>
                  <a:srgbClr val="002060"/>
                </a:solidFill>
              </a:rPr>
            </a:br>
            <a:br>
              <a:rPr lang="en-US" sz="1800" b="1" dirty="0">
                <a:solidFill>
                  <a:srgbClr val="002060"/>
                </a:solidFill>
              </a:rPr>
            </a:br>
            <a:br>
              <a:rPr lang="en-US" b="1" dirty="0">
                <a:solidFill>
                  <a:srgbClr val="002060"/>
                </a:solidFill>
              </a:rPr>
            </a:br>
            <a:endParaRPr lang="en-GB" b="1" dirty="0">
              <a:solidFill>
                <a:srgbClr val="002060"/>
              </a:solidFill>
            </a:endParaRPr>
          </a:p>
        </p:txBody>
      </p:sp>
    </p:spTree>
    <p:extLst>
      <p:ext uri="{BB962C8B-B14F-4D97-AF65-F5344CB8AC3E}">
        <p14:creationId xmlns:p14="http://schemas.microsoft.com/office/powerpoint/2010/main" val="2162576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Title 4"/>
          <p:cNvSpPr>
            <a:spLocks noGrp="1"/>
          </p:cNvSpPr>
          <p:nvPr>
            <p:ph type="ctrTitle" idx="4294967295"/>
          </p:nvPr>
        </p:nvSpPr>
        <p:spPr>
          <a:xfrm>
            <a:off x="944880" y="2621280"/>
            <a:ext cx="10810240" cy="2387600"/>
          </a:xfrm>
        </p:spPr>
        <p:txBody>
          <a:bodyPr>
            <a:normAutofit fontScale="90000"/>
          </a:bodyPr>
          <a:lstStyle/>
          <a:p>
            <a:r>
              <a:rPr lang="en-US" b="1" i="1" dirty="0">
                <a:solidFill>
                  <a:srgbClr val="002060"/>
                </a:solidFill>
              </a:rPr>
              <a:t>Developing Communities of Practice</a:t>
            </a:r>
            <a:br>
              <a:rPr lang="en-US" sz="1800" b="1" dirty="0">
                <a:solidFill>
                  <a:srgbClr val="002060"/>
                </a:solidFill>
              </a:rPr>
            </a:br>
            <a:br>
              <a:rPr lang="en-US" sz="1800" b="1" dirty="0">
                <a:solidFill>
                  <a:srgbClr val="002060"/>
                </a:solidFill>
              </a:rPr>
            </a:br>
            <a:r>
              <a:rPr lang="en-US" sz="2000" b="1" dirty="0">
                <a:solidFill>
                  <a:srgbClr val="002060"/>
                </a:solidFill>
              </a:rPr>
              <a:t>Dr Clarissa Giebel </a:t>
            </a:r>
            <a:br>
              <a:rPr lang="en-US" sz="2000" dirty="0">
                <a:solidFill>
                  <a:srgbClr val="002060"/>
                </a:solidFill>
              </a:rPr>
            </a:br>
            <a:r>
              <a:rPr lang="en-US" sz="2000" dirty="0">
                <a:solidFill>
                  <a:srgbClr val="002060"/>
                </a:solidFill>
              </a:rPr>
              <a:t>Senior Research Fellow, ARC NWC / University of Liverpool</a:t>
            </a:r>
            <a:br>
              <a:rPr lang="en-US" sz="2000" dirty="0">
                <a:solidFill>
                  <a:srgbClr val="002060"/>
                </a:solidFill>
              </a:rPr>
            </a:br>
            <a:r>
              <a:rPr lang="en-US" sz="2000" dirty="0">
                <a:solidFill>
                  <a:srgbClr val="002060"/>
                </a:solidFill>
              </a:rPr>
              <a:t>Older Adult Subtheme Lead ARC NWC</a:t>
            </a:r>
            <a:br>
              <a:rPr lang="en-US" sz="1800" b="1" dirty="0">
                <a:solidFill>
                  <a:srgbClr val="002060"/>
                </a:solidFill>
              </a:rPr>
            </a:br>
            <a:br>
              <a:rPr lang="en-US" sz="1800" b="1" dirty="0">
                <a:solidFill>
                  <a:srgbClr val="002060"/>
                </a:solidFill>
              </a:rPr>
            </a:br>
            <a:br>
              <a:rPr lang="en-US" b="1" dirty="0">
                <a:solidFill>
                  <a:srgbClr val="002060"/>
                </a:solidFill>
              </a:rPr>
            </a:br>
            <a:endParaRPr lang="en-GB" b="1" dirty="0">
              <a:solidFill>
                <a:srgbClr val="002060"/>
              </a:solidFill>
            </a:endParaRPr>
          </a:p>
        </p:txBody>
      </p:sp>
    </p:spTree>
    <p:extLst>
      <p:ext uri="{BB962C8B-B14F-4D97-AF65-F5344CB8AC3E}">
        <p14:creationId xmlns:p14="http://schemas.microsoft.com/office/powerpoint/2010/main" val="3873462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F588-5E1C-474D-8548-B1B068479A3E}"/>
              </a:ext>
            </a:extLst>
          </p:cNvPr>
          <p:cNvSpPr>
            <a:spLocks noGrp="1"/>
          </p:cNvSpPr>
          <p:nvPr>
            <p:ph type="title"/>
          </p:nvPr>
        </p:nvSpPr>
        <p:spPr/>
        <p:txBody>
          <a:bodyPr/>
          <a:lstStyle/>
          <a:p>
            <a:endParaRPr lang="en-GB"/>
          </a:p>
        </p:txBody>
      </p:sp>
      <p:sp>
        <p:nvSpPr>
          <p:cNvPr id="3" name="Rectangle 2">
            <a:extLst>
              <a:ext uri="{FF2B5EF4-FFF2-40B4-BE49-F238E27FC236}">
                <a16:creationId xmlns:a16="http://schemas.microsoft.com/office/drawing/2014/main" id="{04F868CD-8797-40E9-AB6C-DB092684F600}"/>
              </a:ext>
            </a:extLst>
          </p:cNvPr>
          <p:cNvSpPr/>
          <p:nvPr/>
        </p:nvSpPr>
        <p:spPr>
          <a:xfrm>
            <a:off x="0" y="0"/>
            <a:ext cx="12192000" cy="6858000"/>
          </a:xfrm>
          <a:prstGeom prst="rect">
            <a:avLst/>
          </a:prstGeom>
          <a:solidFill>
            <a:srgbClr val="006699"/>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82BB359D-EEE9-43C8-83C1-17BB9CCAE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 y="6370701"/>
            <a:ext cx="2247900" cy="313944"/>
          </a:xfrm>
          <a:prstGeom prst="rect">
            <a:avLst/>
          </a:prstGeom>
        </p:spPr>
      </p:pic>
      <p:pic>
        <p:nvPicPr>
          <p:cNvPr id="6" name="Picture 5">
            <a:extLst>
              <a:ext uri="{FF2B5EF4-FFF2-40B4-BE49-F238E27FC236}">
                <a16:creationId xmlns:a16="http://schemas.microsoft.com/office/drawing/2014/main" id="{D028589A-6634-4308-BA8A-68C0E1846251}"/>
              </a:ext>
            </a:extLst>
          </p:cNvPr>
          <p:cNvPicPr>
            <a:picLocks noChangeAspect="1"/>
          </p:cNvPicPr>
          <p:nvPr/>
        </p:nvPicPr>
        <p:blipFill>
          <a:blip r:embed="rId3"/>
          <a:stretch>
            <a:fillRect/>
          </a:stretch>
        </p:blipFill>
        <p:spPr>
          <a:xfrm>
            <a:off x="4244657" y="1505431"/>
            <a:ext cx="7947343" cy="535256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FF5B3EC-C708-4E51-921E-FFBD05211BAE}"/>
              </a:ext>
            </a:extLst>
          </p:cNvPr>
          <p:cNvPicPr>
            <a:picLocks noChangeAspect="1"/>
          </p:cNvPicPr>
          <p:nvPr/>
        </p:nvPicPr>
        <p:blipFill>
          <a:blip r:embed="rId4"/>
          <a:stretch>
            <a:fillRect/>
          </a:stretch>
        </p:blipFill>
        <p:spPr>
          <a:xfrm>
            <a:off x="-71120" y="-1"/>
            <a:ext cx="6366933" cy="47752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4AC61CB-05CB-47F7-905F-038A85CBBF0D}"/>
              </a:ext>
            </a:extLst>
          </p:cNvPr>
          <p:cNvPicPr>
            <a:picLocks noChangeAspect="1"/>
          </p:cNvPicPr>
          <p:nvPr/>
        </p:nvPicPr>
        <p:blipFill>
          <a:blip r:embed="rId5"/>
          <a:stretch>
            <a:fillRect/>
          </a:stretch>
        </p:blipFill>
        <p:spPr>
          <a:xfrm>
            <a:off x="-71120" y="3057285"/>
            <a:ext cx="5171440" cy="387858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8AB0A760-8473-4111-898F-37CE1AE2B95C}"/>
              </a:ext>
            </a:extLst>
          </p:cNvPr>
          <p:cNvSpPr txBox="1"/>
          <p:nvPr/>
        </p:nvSpPr>
        <p:spPr>
          <a:xfrm>
            <a:off x="6366933" y="422846"/>
            <a:ext cx="55067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cs typeface="Arial"/>
                <a:sym typeface="Arial"/>
              </a:rPr>
              <a:t>Liverpool Dementia &amp; Ageing Research Forum</a:t>
            </a:r>
          </a:p>
        </p:txBody>
      </p:sp>
    </p:spTree>
    <p:extLst>
      <p:ext uri="{BB962C8B-B14F-4D97-AF65-F5344CB8AC3E}">
        <p14:creationId xmlns:p14="http://schemas.microsoft.com/office/powerpoint/2010/main" val="31012193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0.2|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3505</Words>
  <Application>Microsoft Office PowerPoint</Application>
  <PresentationFormat>Widescreen</PresentationFormat>
  <Paragraphs>204</Paragraphs>
  <Slides>45</Slides>
  <Notes>27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45</vt:i4>
      </vt:variant>
    </vt:vector>
  </HeadingPairs>
  <TitlesOfParts>
    <vt:vector size="56" baseType="lpstr">
      <vt:lpstr>Arial</vt:lpstr>
      <vt:lpstr>Calibri</vt:lpstr>
      <vt:lpstr>Calibri Light</vt:lpstr>
      <vt:lpstr>Helvetica</vt:lpstr>
      <vt:lpstr>Lato</vt:lpstr>
      <vt:lpstr>Lato-Bold</vt:lpstr>
      <vt:lpstr>Symbol</vt:lpstr>
      <vt:lpstr>Times New Roman</vt:lpstr>
      <vt:lpstr>Office Theme</vt:lpstr>
      <vt:lpstr>Custom Design</vt:lpstr>
      <vt:lpstr>1_Office Theme</vt:lpstr>
      <vt:lpstr>PowerPoint Presentation</vt:lpstr>
      <vt:lpstr>Social Care Research Capacity Building </vt:lpstr>
      <vt:lpstr>Professor Mark Gabbay Director, ARC NWC  We want to make this work for you with you We need your input to co-design in detail   </vt:lpstr>
      <vt:lpstr>PowerPoint Presentation</vt:lpstr>
      <vt:lpstr>How do we plan to consult for collaborative delivery?</vt:lpstr>
      <vt:lpstr>What are our ideas? In summary…</vt:lpstr>
      <vt:lpstr>Developing Communities of Practice/ Connected Research Communities  Using our established ARC NWC Connected Research Communities approach we will build a platform to sustain social care research and implementation capacity. This approach incorporates practitioner communities of practice alongside public advisors and academics, supported by the wider ARC infrastructure.  Focus subjects will arise from the Interns and the projects they lead, others directly from research priorities adopted in ARC themes alongside those highlighted during roadshows and associated research topic identification and prioritising exercises (we will be doing one of these later!).   Lets learn more of their benefit and how they have been used in ARC NWC…   </vt:lpstr>
      <vt:lpstr>Developing Communities of Practice  Dr Clarissa Giebel  Senior Research Fellow, ARC NWC / University of Liverpool Older Adult Subtheme Lead ARC NWC   </vt:lpstr>
      <vt:lpstr>PowerPoint Presentation</vt:lpstr>
      <vt:lpstr>PowerPoint Presentation</vt:lpstr>
      <vt:lpstr>The NWC Living Lab in Ageing &amp; Dementia</vt:lpstr>
      <vt:lpstr>PowerPoint Presentation</vt:lpstr>
      <vt:lpstr>Aims of our NWC Living Lab</vt:lpstr>
      <vt:lpstr>What’s offered</vt:lpstr>
      <vt:lpstr>PowerPoint Presentation</vt:lpstr>
      <vt:lpstr>Professor Mark Gabbay Director, ARC NWC    </vt:lpstr>
      <vt:lpstr>Discussion   What gaps currently exist in social care provision in North West Coast where training / mentoring / capacity building is most needed and could be targeted via Communities of Practice?   Discuss on table then add individual comments  / ideas to the titled posters on the  wall? Please return to tables.    </vt:lpstr>
      <vt:lpstr>  Getting involved with delivery  - Round Table  - Establishing social care research and implementation champions  - Accessing national resources (from other ARCs) to help deliver and disseminate           </vt:lpstr>
      <vt:lpstr>    How can we establish and support a community of practice for Social Care champions, within member organisations, for research and its implementation?  Feedback to us on the blank sheet:   - Name / organisation if you would you like to be involved?  - How can you help deliver and enhance value of this network?  - Tell us your preferred engagement methods for delivery in your organisation. </vt:lpstr>
      <vt:lpstr>PowerPoint Presentation</vt:lpstr>
      <vt:lpstr>    Research capacity building - Putting this into practice</vt:lpstr>
      <vt:lpstr>Eligibility</vt:lpstr>
      <vt:lpstr>All interns receive:   Academic supervision,  Peer support within their cohort Research Methods or Implementation Science training</vt:lpstr>
      <vt:lpstr>PowerPoint Presentation</vt:lpstr>
      <vt:lpstr>PowerPoint Presentation</vt:lpstr>
      <vt:lpstr>Examples:</vt:lpstr>
      <vt:lpstr>Detailed information and more examples on our website</vt:lpstr>
      <vt:lpstr>PowerPoint Presentation</vt:lpstr>
      <vt:lpstr>Professor Mark Gabbay Director, ARC NWC    </vt:lpstr>
      <vt:lpstr>PowerPoint Presentation</vt:lpstr>
      <vt:lpstr>Opportunities in Social Care RaCES  Dr Mark Goodall  Research Fellow ARC NWC / University of Liverpool</vt:lpstr>
      <vt:lpstr>PowerPoint Presentation</vt:lpstr>
      <vt:lpstr>Plan</vt:lpstr>
      <vt:lpstr>PowerPoint Presentation</vt:lpstr>
      <vt:lpstr>PowerPoint Presentation</vt:lpstr>
      <vt:lpstr>PowerPoint Presentation</vt:lpstr>
      <vt:lpstr>PowerPoint Presentation</vt:lpstr>
      <vt:lpstr>PowerPoint Presentation</vt:lpstr>
      <vt:lpstr>PowerPoint Presentation</vt:lpstr>
      <vt:lpstr>Current and completed social care RaCES projects</vt:lpstr>
      <vt:lpstr>PowerPoint Presentation</vt:lpstr>
      <vt:lpstr>Professor Mark Gabbay Director, ARC NWC    </vt:lpstr>
      <vt:lpstr>Use of our existing infrastructure for delivery  HIAT / HEMS Identifying current theme projects to link up with  Member Forum / Network CoREN  Public Advisors Academic expertise Communications / dissemination and co-working with ARC KSS for national resources  What else do you want us to utilise to benefit you? </vt:lpstr>
      <vt:lpstr>    Now tell us the challenges and solutions you think we need to consider for delivering our ideas for Research Implementation and Internships within this programme.   Feel free to add your own ideas for other support methods you feel we should consider.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Cunningham, Sian</dc:creator>
  <cp:lastModifiedBy>Cunningham, Sian</cp:lastModifiedBy>
  <cp:revision>1</cp:revision>
  <dcterms:created xsi:type="dcterms:W3CDTF">2024-03-14T14:48:35Z</dcterms:created>
  <dcterms:modified xsi:type="dcterms:W3CDTF">2024-03-14T14:48:54Z</dcterms:modified>
</cp:coreProperties>
</file>