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application/octet-stream"/>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561" r:id="rId6"/>
    <p:sldId id="266" r:id="rId7"/>
    <p:sldId id="269" r:id="rId8"/>
    <p:sldId id="257" r:id="rId9"/>
    <p:sldId id="3853" r:id="rId10"/>
    <p:sldId id="3895" r:id="rId11"/>
    <p:sldId id="3898" r:id="rId12"/>
    <p:sldId id="606" r:id="rId13"/>
    <p:sldId id="389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8"/>
    <p:restoredTop sz="94611"/>
  </p:normalViewPr>
  <p:slideViewPr>
    <p:cSldViewPr snapToGrid="0">
      <p:cViewPr varScale="1">
        <p:scale>
          <a:sx n="38" d="100"/>
          <a:sy n="38" d="100"/>
        </p:scale>
        <p:origin x="99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D4B86-AD69-4C1E-BF7E-E4BAD4B9BF5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670CFABD-C03D-464D-A7B8-681E2F8E3C08}">
      <dgm:prSet phldrT="[Text]" custT="1"/>
      <dgm:spPr>
        <a:solidFill>
          <a:srgbClr val="00B050"/>
        </a:solidFill>
      </dgm:spPr>
      <dgm:t>
        <a:bodyPr/>
        <a:lstStyle/>
        <a:p>
          <a:r>
            <a:rPr lang="en-US" sz="2800" dirty="0"/>
            <a:t>Early</a:t>
          </a:r>
          <a:r>
            <a:rPr lang="en-US" sz="2800" baseline="0" dirty="0"/>
            <a:t> identification of risk and gaps</a:t>
          </a:r>
          <a:endParaRPr lang="en-US" sz="2800" dirty="0"/>
        </a:p>
      </dgm:t>
    </dgm:pt>
    <dgm:pt modelId="{0937232B-7837-449A-B979-BE1652C67828}" type="parTrans" cxnId="{33E6B739-9614-46F0-9345-3BD279693891}">
      <dgm:prSet/>
      <dgm:spPr/>
      <dgm:t>
        <a:bodyPr/>
        <a:lstStyle/>
        <a:p>
          <a:endParaRPr lang="en-US" sz="1400"/>
        </a:p>
      </dgm:t>
    </dgm:pt>
    <dgm:pt modelId="{C03002C4-1733-4F6A-88E5-69A4E97E1B2B}" type="sibTrans" cxnId="{33E6B739-9614-46F0-9345-3BD279693891}">
      <dgm:prSet/>
      <dgm:spPr/>
      <dgm:t>
        <a:bodyPr/>
        <a:lstStyle/>
        <a:p>
          <a:endParaRPr lang="en-US" sz="1400"/>
        </a:p>
      </dgm:t>
    </dgm:pt>
    <dgm:pt modelId="{71BF2F98-9020-43A4-9334-D4616F5A6805}">
      <dgm:prSet phldrT="[Text]" custT="1"/>
      <dgm:spPr>
        <a:solidFill>
          <a:srgbClr val="FF3399"/>
        </a:solidFill>
      </dgm:spPr>
      <dgm:t>
        <a:bodyPr/>
        <a:lstStyle/>
        <a:p>
          <a:r>
            <a:rPr lang="en-US" sz="2800" dirty="0"/>
            <a:t>Evaluate – What works?</a:t>
          </a:r>
        </a:p>
      </dgm:t>
    </dgm:pt>
    <dgm:pt modelId="{7C11ED4D-8A9B-4E27-B5A2-13C7B9A7AACD}" type="parTrans" cxnId="{1FDDE2D4-6B19-4D75-8159-C009E7F8CB61}">
      <dgm:prSet/>
      <dgm:spPr/>
      <dgm:t>
        <a:bodyPr/>
        <a:lstStyle/>
        <a:p>
          <a:endParaRPr lang="en-US" sz="1400"/>
        </a:p>
      </dgm:t>
    </dgm:pt>
    <dgm:pt modelId="{260FA9E7-3A8E-406D-918B-D8255E78ECB2}" type="sibTrans" cxnId="{1FDDE2D4-6B19-4D75-8159-C009E7F8CB61}">
      <dgm:prSet/>
      <dgm:spPr/>
      <dgm:t>
        <a:bodyPr/>
        <a:lstStyle/>
        <a:p>
          <a:endParaRPr lang="en-US" sz="1400"/>
        </a:p>
      </dgm:t>
    </dgm:pt>
    <dgm:pt modelId="{C2836C31-8ACD-C443-B735-0ACEAAC9D174}">
      <dgm:prSet custT="1"/>
      <dgm:spPr>
        <a:solidFill>
          <a:srgbClr val="00B0F0"/>
        </a:solidFill>
      </dgm:spPr>
      <dgm:t>
        <a:bodyPr/>
        <a:lstStyle/>
        <a:p>
          <a:r>
            <a:rPr lang="en-US" sz="2800" dirty="0"/>
            <a:t>Change the system</a:t>
          </a:r>
        </a:p>
      </dgm:t>
    </dgm:pt>
    <dgm:pt modelId="{3A3E40DF-1F11-BF40-8203-3464D419875D}" type="parTrans" cxnId="{D5E06414-F04B-7642-9360-197B794C38BC}">
      <dgm:prSet/>
      <dgm:spPr/>
      <dgm:t>
        <a:bodyPr/>
        <a:lstStyle/>
        <a:p>
          <a:endParaRPr lang="en-GB" sz="1400"/>
        </a:p>
      </dgm:t>
    </dgm:pt>
    <dgm:pt modelId="{E96B52EE-5C1A-4346-B5FF-24819243FFF9}" type="sibTrans" cxnId="{D5E06414-F04B-7642-9360-197B794C38BC}">
      <dgm:prSet/>
      <dgm:spPr/>
      <dgm:t>
        <a:bodyPr/>
        <a:lstStyle/>
        <a:p>
          <a:endParaRPr lang="en-GB" sz="1400"/>
        </a:p>
      </dgm:t>
    </dgm:pt>
    <dgm:pt modelId="{6C3E99B7-3882-4CEA-97B7-39787583454F}" type="pres">
      <dgm:prSet presAssocID="{835D4B86-AD69-4C1E-BF7E-E4BAD4B9BF5C}" presName="Name0" presStyleCnt="0">
        <dgm:presLayoutVars>
          <dgm:dir/>
          <dgm:resizeHandles val="exact"/>
        </dgm:presLayoutVars>
      </dgm:prSet>
      <dgm:spPr/>
    </dgm:pt>
    <dgm:pt modelId="{B861EC1B-9AF1-4138-BEA2-4252E4DF23FC}" type="pres">
      <dgm:prSet presAssocID="{835D4B86-AD69-4C1E-BF7E-E4BAD4B9BF5C}" presName="cycle" presStyleCnt="0"/>
      <dgm:spPr/>
    </dgm:pt>
    <dgm:pt modelId="{2EE421CD-B1B7-4A6B-8358-B6A874E251F9}" type="pres">
      <dgm:prSet presAssocID="{670CFABD-C03D-464D-A7B8-681E2F8E3C08}" presName="nodeFirstNode" presStyleLbl="node1" presStyleIdx="0" presStyleCnt="3" custScaleX="92375" custScaleY="69460">
        <dgm:presLayoutVars>
          <dgm:bulletEnabled val="1"/>
        </dgm:presLayoutVars>
      </dgm:prSet>
      <dgm:spPr/>
    </dgm:pt>
    <dgm:pt modelId="{3DB8C3D5-9F1D-417C-A184-594F5A3C99A9}" type="pres">
      <dgm:prSet presAssocID="{C03002C4-1733-4F6A-88E5-69A4E97E1B2B}" presName="sibTransFirstNode" presStyleLbl="bgShp" presStyleIdx="0" presStyleCnt="1"/>
      <dgm:spPr/>
    </dgm:pt>
    <dgm:pt modelId="{A5D7C069-1BA8-8C4B-A7AB-A955FB546B50}" type="pres">
      <dgm:prSet presAssocID="{C2836C31-8ACD-C443-B735-0ACEAAC9D174}" presName="nodeFollowingNodes" presStyleLbl="node1" presStyleIdx="1" presStyleCnt="3" custScaleX="67811" custScaleY="53682">
        <dgm:presLayoutVars>
          <dgm:bulletEnabled val="1"/>
        </dgm:presLayoutVars>
      </dgm:prSet>
      <dgm:spPr/>
    </dgm:pt>
    <dgm:pt modelId="{12826AFA-22DE-4A1D-806F-FF614FBD3F12}" type="pres">
      <dgm:prSet presAssocID="{71BF2F98-9020-43A4-9334-D4616F5A6805}" presName="nodeFollowingNodes" presStyleLbl="node1" presStyleIdx="2" presStyleCnt="3" custScaleX="67842" custScaleY="46010">
        <dgm:presLayoutVars>
          <dgm:bulletEnabled val="1"/>
        </dgm:presLayoutVars>
      </dgm:prSet>
      <dgm:spPr/>
    </dgm:pt>
  </dgm:ptLst>
  <dgm:cxnLst>
    <dgm:cxn modelId="{B951EA08-FAA2-4540-B6A2-0ACC1962E95F}" type="presOf" srcId="{71BF2F98-9020-43A4-9334-D4616F5A6805}" destId="{12826AFA-22DE-4A1D-806F-FF614FBD3F12}" srcOrd="0" destOrd="0" presId="urn:microsoft.com/office/officeart/2005/8/layout/cycle3"/>
    <dgm:cxn modelId="{D5E06414-F04B-7642-9360-197B794C38BC}" srcId="{835D4B86-AD69-4C1E-BF7E-E4BAD4B9BF5C}" destId="{C2836C31-8ACD-C443-B735-0ACEAAC9D174}" srcOrd="1" destOrd="0" parTransId="{3A3E40DF-1F11-BF40-8203-3464D419875D}" sibTransId="{E96B52EE-5C1A-4346-B5FF-24819243FFF9}"/>
    <dgm:cxn modelId="{EB8B271E-3AEE-491B-B88B-D15A2A992F81}" type="presOf" srcId="{C03002C4-1733-4F6A-88E5-69A4E97E1B2B}" destId="{3DB8C3D5-9F1D-417C-A184-594F5A3C99A9}" srcOrd="0" destOrd="0" presId="urn:microsoft.com/office/officeart/2005/8/layout/cycle3"/>
    <dgm:cxn modelId="{28467B23-DA2A-41C2-A612-D8972A539A18}" type="presOf" srcId="{670CFABD-C03D-464D-A7B8-681E2F8E3C08}" destId="{2EE421CD-B1B7-4A6B-8358-B6A874E251F9}" srcOrd="0" destOrd="0" presId="urn:microsoft.com/office/officeart/2005/8/layout/cycle3"/>
    <dgm:cxn modelId="{33E6B739-9614-46F0-9345-3BD279693891}" srcId="{835D4B86-AD69-4C1E-BF7E-E4BAD4B9BF5C}" destId="{670CFABD-C03D-464D-A7B8-681E2F8E3C08}" srcOrd="0" destOrd="0" parTransId="{0937232B-7837-449A-B979-BE1652C67828}" sibTransId="{C03002C4-1733-4F6A-88E5-69A4E97E1B2B}"/>
    <dgm:cxn modelId="{53CCFC80-FBBD-D346-A19A-ABBFDD5CC503}" type="presOf" srcId="{C2836C31-8ACD-C443-B735-0ACEAAC9D174}" destId="{A5D7C069-1BA8-8C4B-A7AB-A955FB546B50}" srcOrd="0" destOrd="0" presId="urn:microsoft.com/office/officeart/2005/8/layout/cycle3"/>
    <dgm:cxn modelId="{1FDDE2D4-6B19-4D75-8159-C009E7F8CB61}" srcId="{835D4B86-AD69-4C1E-BF7E-E4BAD4B9BF5C}" destId="{71BF2F98-9020-43A4-9334-D4616F5A6805}" srcOrd="2" destOrd="0" parTransId="{7C11ED4D-8A9B-4E27-B5A2-13C7B9A7AACD}" sibTransId="{260FA9E7-3A8E-406D-918B-D8255E78ECB2}"/>
    <dgm:cxn modelId="{50BD0AF8-644C-47FB-BD8E-227F8DE449B3}" type="presOf" srcId="{835D4B86-AD69-4C1E-BF7E-E4BAD4B9BF5C}" destId="{6C3E99B7-3882-4CEA-97B7-39787583454F}" srcOrd="0" destOrd="0" presId="urn:microsoft.com/office/officeart/2005/8/layout/cycle3"/>
    <dgm:cxn modelId="{F036285C-80E6-46C4-A901-1A96B3D7FFB5}" type="presParOf" srcId="{6C3E99B7-3882-4CEA-97B7-39787583454F}" destId="{B861EC1B-9AF1-4138-BEA2-4252E4DF23FC}" srcOrd="0" destOrd="0" presId="urn:microsoft.com/office/officeart/2005/8/layout/cycle3"/>
    <dgm:cxn modelId="{D0B30A32-B3D3-495A-BF0A-A213B4F58C34}" type="presParOf" srcId="{B861EC1B-9AF1-4138-BEA2-4252E4DF23FC}" destId="{2EE421CD-B1B7-4A6B-8358-B6A874E251F9}" srcOrd="0" destOrd="0" presId="urn:microsoft.com/office/officeart/2005/8/layout/cycle3"/>
    <dgm:cxn modelId="{7B8E53D0-ABFF-4EF4-B007-6C5B2536A463}" type="presParOf" srcId="{B861EC1B-9AF1-4138-BEA2-4252E4DF23FC}" destId="{3DB8C3D5-9F1D-417C-A184-594F5A3C99A9}" srcOrd="1" destOrd="0" presId="urn:microsoft.com/office/officeart/2005/8/layout/cycle3"/>
    <dgm:cxn modelId="{E82196DA-7B02-9A44-BC12-67F5342472A3}" type="presParOf" srcId="{B861EC1B-9AF1-4138-BEA2-4252E4DF23FC}" destId="{A5D7C069-1BA8-8C4B-A7AB-A955FB546B50}" srcOrd="2" destOrd="0" presId="urn:microsoft.com/office/officeart/2005/8/layout/cycle3"/>
    <dgm:cxn modelId="{36B59185-0081-45FE-811D-A719FBB98954}" type="presParOf" srcId="{B861EC1B-9AF1-4138-BEA2-4252E4DF23FC}" destId="{12826AFA-22DE-4A1D-806F-FF614FBD3F12}"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8C3D5-9F1D-417C-A184-594F5A3C99A9}">
      <dsp:nvSpPr>
        <dsp:cNvPr id="0" name=""/>
        <dsp:cNvSpPr/>
      </dsp:nvSpPr>
      <dsp:spPr>
        <a:xfrm>
          <a:off x="1535203" y="-64694"/>
          <a:ext cx="5253558" cy="5253558"/>
        </a:xfrm>
        <a:prstGeom prst="circularArrow">
          <a:avLst>
            <a:gd name="adj1" fmla="val 5689"/>
            <a:gd name="adj2" fmla="val 340510"/>
            <a:gd name="adj3" fmla="val 12721010"/>
            <a:gd name="adj4" fmla="val 18060166"/>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E421CD-B1B7-4A6B-8358-B6A874E251F9}">
      <dsp:nvSpPr>
        <dsp:cNvPr id="0" name=""/>
        <dsp:cNvSpPr/>
      </dsp:nvSpPr>
      <dsp:spPr>
        <a:xfrm>
          <a:off x="2435022" y="360401"/>
          <a:ext cx="3453920" cy="1298562"/>
        </a:xfrm>
        <a:prstGeom prst="round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Early</a:t>
          </a:r>
          <a:r>
            <a:rPr lang="en-US" sz="2800" kern="1200" baseline="0" dirty="0"/>
            <a:t> identification of risk and gaps</a:t>
          </a:r>
          <a:endParaRPr lang="en-US" sz="2800" kern="1200" dirty="0"/>
        </a:p>
      </dsp:txBody>
      <dsp:txXfrm>
        <a:off x="2498413" y="423792"/>
        <a:ext cx="3327138" cy="1171780"/>
      </dsp:txXfrm>
    </dsp:sp>
    <dsp:sp modelId="{A5D7C069-1BA8-8C4B-A7AB-A955FB546B50}">
      <dsp:nvSpPr>
        <dsp:cNvPr id="0" name=""/>
        <dsp:cNvSpPr/>
      </dsp:nvSpPr>
      <dsp:spPr>
        <a:xfrm>
          <a:off x="4885371" y="3956613"/>
          <a:ext cx="2535467" cy="1003590"/>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Change the system</a:t>
          </a:r>
        </a:p>
      </dsp:txBody>
      <dsp:txXfrm>
        <a:off x="4934362" y="4005604"/>
        <a:ext cx="2437485" cy="905608"/>
      </dsp:txXfrm>
    </dsp:sp>
    <dsp:sp modelId="{12826AFA-22DE-4A1D-806F-FF614FBD3F12}">
      <dsp:nvSpPr>
        <dsp:cNvPr id="0" name=""/>
        <dsp:cNvSpPr/>
      </dsp:nvSpPr>
      <dsp:spPr>
        <a:xfrm>
          <a:off x="902546" y="4028327"/>
          <a:ext cx="2536626" cy="860161"/>
        </a:xfrm>
        <a:prstGeom prst="roundRect">
          <a:avLst/>
        </a:prstGeom>
        <a:solidFill>
          <a:srgbClr val="FF339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Evaluate – What works?</a:t>
          </a:r>
        </a:p>
      </dsp:txBody>
      <dsp:txXfrm>
        <a:off x="944536" y="4070317"/>
        <a:ext cx="2452646" cy="77618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DA9E5B-931F-9449-9CEF-26A89AEE916E}"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A0EEE-24C6-BB48-84CE-2487CC724A4D}" type="slidenum">
              <a:rPr lang="en-US" smtClean="0"/>
              <a:t>‹#›</a:t>
            </a:fld>
            <a:endParaRPr lang="en-US"/>
          </a:p>
        </p:txBody>
      </p:sp>
    </p:spTree>
    <p:extLst>
      <p:ext uri="{BB962C8B-B14F-4D97-AF65-F5344CB8AC3E}">
        <p14:creationId xmlns:p14="http://schemas.microsoft.com/office/powerpoint/2010/main" val="102356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1A0EEE-24C6-BB48-84CE-2487CC724A4D}" type="slidenum">
              <a:rPr lang="en-US" smtClean="0"/>
              <a:t>1</a:t>
            </a:fld>
            <a:endParaRPr lang="en-US"/>
          </a:p>
        </p:txBody>
      </p:sp>
    </p:spTree>
    <p:extLst>
      <p:ext uri="{BB962C8B-B14F-4D97-AF65-F5344CB8AC3E}">
        <p14:creationId xmlns:p14="http://schemas.microsoft.com/office/powerpoint/2010/main" val="4287847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FCEFD3-3F44-3A47-8E06-2DCBC6BA3573}" type="slidenum">
              <a:rPr lang="en-US" smtClean="0"/>
              <a:t>2</a:t>
            </a:fld>
            <a:endParaRPr lang="en-US"/>
          </a:p>
        </p:txBody>
      </p:sp>
    </p:spTree>
    <p:extLst>
      <p:ext uri="{BB962C8B-B14F-4D97-AF65-F5344CB8AC3E}">
        <p14:creationId xmlns:p14="http://schemas.microsoft.com/office/powerpoint/2010/main" val="311596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Put evaluation in friendly </a:t>
            </a:r>
            <a:r>
              <a:rPr lang="en-GB" err="1"/>
              <a:t>Schiapparelli</a:t>
            </a:r>
            <a:r>
              <a:rPr lang="en-GB"/>
              <a:t> pink!  Need to emphasise that there is nothing about performance management in our evaluation.</a:t>
            </a:r>
          </a:p>
          <a:p>
            <a:endParaRPr lang="en-GB"/>
          </a:p>
          <a:p>
            <a:endParaRPr lang="en-GB"/>
          </a:p>
        </p:txBody>
      </p:sp>
      <p:sp>
        <p:nvSpPr>
          <p:cNvPr id="4" name="Slide Number Placeholder 3"/>
          <p:cNvSpPr>
            <a:spLocks noGrp="1"/>
          </p:cNvSpPr>
          <p:nvPr>
            <p:ph type="sldNum" sz="quarter" idx="5"/>
          </p:nvPr>
        </p:nvSpPr>
        <p:spPr/>
        <p:txBody>
          <a:bodyPr/>
          <a:lstStyle/>
          <a:p>
            <a:fld id="{9AD86194-FD9C-4D10-A216-FA157BF4AC05}" type="slidenum">
              <a:rPr lang="en-US" smtClean="0"/>
              <a:t>3</a:t>
            </a:fld>
            <a:endParaRPr lang="en-US"/>
          </a:p>
        </p:txBody>
      </p:sp>
    </p:spTree>
    <p:extLst>
      <p:ext uri="{BB962C8B-B14F-4D97-AF65-F5344CB8AC3E}">
        <p14:creationId xmlns:p14="http://schemas.microsoft.com/office/powerpoint/2010/main" val="239578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GB" sz="1800" b="1" dirty="0">
                <a:effectLst/>
                <a:latin typeface="Arial" panose="020B0604020202020204" pitchFamily="34" charset="0"/>
                <a:ea typeface="Times New Roman" panose="02020603050405020304" pitchFamily="18" charset="0"/>
              </a:rPr>
              <a:t>This is reflected in the hazard ratios. I’ll summarise some core findings here.</a:t>
            </a:r>
          </a:p>
          <a:p>
            <a:pPr algn="just">
              <a:lnSpc>
                <a:spcPct val="150000"/>
              </a:lnSpc>
            </a:pPr>
            <a:endParaRPr lang="en-GB" sz="1800" dirty="0">
              <a:effectLst/>
              <a:latin typeface="Arial" panose="020B0604020202020204" pitchFamily="34" charset="0"/>
              <a:ea typeface="Times New Roman" panose="02020603050405020304" pitchFamily="18" charset="0"/>
            </a:endParaRPr>
          </a:p>
          <a:p>
            <a:pPr algn="just">
              <a:lnSpc>
                <a:spcPct val="150000"/>
              </a:lnSpc>
            </a:pPr>
            <a:r>
              <a:rPr lang="en-GB" sz="1800" b="1" dirty="0">
                <a:effectLst/>
                <a:latin typeface="Arial" panose="020B0604020202020204" pitchFamily="34" charset="0"/>
                <a:ea typeface="Times New Roman" panose="02020603050405020304" pitchFamily="18" charset="0"/>
              </a:rPr>
              <a:t>Children born into the most deprived quintile (of the Welsh Index of Multiple Deprivation, see here at the bottom) were 3.4 times more likely to enter care compared to those living in the least deprived quintile </a:t>
            </a:r>
            <a:r>
              <a:rPr lang="en-GB" sz="1800" b="1" i="1" dirty="0">
                <a:effectLst/>
                <a:latin typeface="Arial" panose="020B0604020202020204" pitchFamily="34" charset="0"/>
                <a:ea typeface="Times New Roman" panose="02020603050405020304" pitchFamily="18" charset="0"/>
              </a:rPr>
              <a:t>after</a:t>
            </a:r>
            <a:r>
              <a:rPr lang="en-GB" sz="1800" b="1" dirty="0">
                <a:effectLst/>
                <a:latin typeface="Arial" panose="020B0604020202020204" pitchFamily="34" charset="0"/>
                <a:ea typeface="Times New Roman" panose="02020603050405020304" pitchFamily="18" charset="0"/>
              </a:rPr>
              <a:t> accounting for potential confounders </a:t>
            </a:r>
            <a:r>
              <a:rPr lang="en-GB" sz="1800" dirty="0">
                <a:effectLst/>
                <a:latin typeface="Arial" panose="020B0604020202020204" pitchFamily="34" charset="0"/>
                <a:ea typeface="Times New Roman" panose="02020603050405020304" pitchFamily="18" charset="0"/>
              </a:rPr>
              <a:t>(demographic adjusted HR 3.40, 95%CI 3.08, 3.74). </a:t>
            </a:r>
          </a:p>
          <a:p>
            <a:pPr algn="just">
              <a:lnSpc>
                <a:spcPct val="150000"/>
              </a:lnSpc>
            </a:pPr>
            <a:endParaRPr lang="en-GB" sz="1800" dirty="0">
              <a:effectLst/>
              <a:latin typeface="Arial" panose="020B0604020202020204" pitchFamily="34" charset="0"/>
              <a:ea typeface="Times New Roman" panose="02020603050405020304" pitchFamily="18" charset="0"/>
            </a:endParaRPr>
          </a:p>
          <a:p>
            <a:pPr algn="just">
              <a:lnSpc>
                <a:spcPct val="150000"/>
              </a:lnSpc>
            </a:pPr>
            <a:r>
              <a:rPr lang="en-GB" sz="1800" b="1" dirty="0">
                <a:effectLst/>
                <a:latin typeface="Arial" panose="020B0604020202020204" pitchFamily="34" charset="0"/>
                <a:ea typeface="Times New Roman" panose="02020603050405020304" pitchFamily="18" charset="0"/>
              </a:rPr>
              <a:t>Maternal age was also strongly associated with LAC risk. </a:t>
            </a:r>
          </a:p>
          <a:p>
            <a:pPr algn="just">
              <a:lnSpc>
                <a:spcPct val="150000"/>
              </a:lnSpc>
            </a:pPr>
            <a:r>
              <a:rPr lang="en-GB" sz="1800" dirty="0">
                <a:effectLst/>
                <a:latin typeface="Arial" panose="020B0604020202020204" pitchFamily="34" charset="0"/>
                <a:ea typeface="Times New Roman" panose="02020603050405020304" pitchFamily="18" charset="0"/>
              </a:rPr>
              <a:t>Maternal age of 16-17 was associated with a 3.8 times hazard compared to maternal age &gt;30 (demographic adjusted estimate (</a:t>
            </a:r>
            <a:r>
              <a:rPr lang="en-GB" sz="1800" dirty="0" err="1">
                <a:effectLst/>
                <a:latin typeface="Arial" panose="020B0604020202020204" pitchFamily="34" charset="0"/>
                <a:ea typeface="Times New Roman" panose="02020603050405020304" pitchFamily="18" charset="0"/>
              </a:rPr>
              <a:t>aHR</a:t>
            </a:r>
            <a:r>
              <a:rPr lang="en-GB" sz="1800" dirty="0">
                <a:effectLst/>
                <a:latin typeface="Arial" panose="020B0604020202020204" pitchFamily="34" charset="0"/>
                <a:ea typeface="Times New Roman" panose="02020603050405020304" pitchFamily="18" charset="0"/>
              </a:rPr>
              <a:t> 3.81, 95% CI 3.19, 3.99). </a:t>
            </a:r>
          </a:p>
          <a:p>
            <a:pPr algn="just">
              <a:lnSpc>
                <a:spcPct val="150000"/>
              </a:lnSpc>
            </a:pPr>
            <a:endParaRPr lang="en-GB"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Arial" panose="020B0604020202020204" pitchFamily="34" charset="0"/>
                <a:ea typeface="Times New Roman" panose="02020603050405020304" pitchFamily="18" charset="0"/>
              </a:rPr>
              <a:t>Relative to households with two adults, mothers living alone had the greatest risk of child removal (demographic adjusted HR 1.28, 95% CI 1.21-1.135). Presence of other children in the household is associated with lower risk in the first five months from birth (demographic adjusted HR 0.58, 95% CI 0.53, 0.62), but increased risk after 12 months (demographic adjusted HR 1.51, 95% CI 1.42, 1.61).</a:t>
            </a:r>
            <a:endParaRPr lang="en-GB" sz="1800" b="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9C56C1B-CC89-1C4C-B310-2C47B48FF370}" type="slidenum">
              <a:rPr lang="en-US" smtClean="0"/>
              <a:t>6</a:t>
            </a:fld>
            <a:endParaRPr lang="en-US"/>
          </a:p>
        </p:txBody>
      </p:sp>
    </p:spTree>
    <p:extLst>
      <p:ext uri="{BB962C8B-B14F-4D97-AF65-F5344CB8AC3E}">
        <p14:creationId xmlns:p14="http://schemas.microsoft.com/office/powerpoint/2010/main" val="32016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 reducing Now to help us grasp the policy implications, we estimated population attributable fractions. These basically represent the burden of LAC potentially attributable to the exposure, assuming a causal relationship. It tells us the reduction in the risk of LAC that might occur if we were to successfully intervene on that exposure.</a:t>
            </a:r>
          </a:p>
          <a:p>
            <a:endParaRPr lang="en-GB" sz="1800" dirty="0"/>
          </a:p>
          <a:p>
            <a:r>
              <a:rPr lang="en-GB" sz="1800" dirty="0"/>
              <a:t>If we levelled up the two most deprived quintiles in Wales, we’d get rid of over a third of the cases of children being looked after, assuming that relationship is causal.</a:t>
            </a:r>
          </a:p>
          <a:p>
            <a:r>
              <a:rPr lang="en-GB" sz="1800" dirty="0"/>
              <a:t>If we successfully tackled mental health conditions, we’d get rid of 20% of the population burden of children in care. There are smaller reductions associated with tackling health behaviours.</a:t>
            </a:r>
          </a:p>
          <a:p>
            <a:endParaRPr lang="en-GB" sz="1800" dirty="0"/>
          </a:p>
          <a:p>
            <a:r>
              <a:rPr lang="en-GB" sz="1800" dirty="0"/>
              <a:t>Poor socioeconomic conditions and adult mental health – this is where we would focus  policy attention.</a:t>
            </a:r>
          </a:p>
        </p:txBody>
      </p:sp>
      <p:sp>
        <p:nvSpPr>
          <p:cNvPr id="4" name="Slide Number Placeholder 3"/>
          <p:cNvSpPr>
            <a:spLocks noGrp="1"/>
          </p:cNvSpPr>
          <p:nvPr>
            <p:ph type="sldNum" sz="quarter" idx="5"/>
          </p:nvPr>
        </p:nvSpPr>
        <p:spPr/>
        <p:txBody>
          <a:bodyPr/>
          <a:lstStyle/>
          <a:p>
            <a:fld id="{B9C56C1B-CC89-1C4C-B310-2C47B48FF370}" type="slidenum">
              <a:rPr lang="en-US" smtClean="0"/>
              <a:t>7</a:t>
            </a:fld>
            <a:endParaRPr lang="en-US"/>
          </a:p>
        </p:txBody>
      </p:sp>
    </p:spTree>
    <p:extLst>
      <p:ext uri="{BB962C8B-B14F-4D97-AF65-F5344CB8AC3E}">
        <p14:creationId xmlns:p14="http://schemas.microsoft.com/office/powerpoint/2010/main" val="13177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0052F0-4E4F-432A-A0BC-EE02AC48F228}" type="slidenum">
              <a:rPr lang="en-GB" smtClean="0"/>
              <a:t>9</a:t>
            </a:fld>
            <a:endParaRPr lang="en-GB" dirty="0"/>
          </a:p>
        </p:txBody>
      </p:sp>
    </p:spTree>
    <p:extLst>
      <p:ext uri="{BB962C8B-B14F-4D97-AF65-F5344CB8AC3E}">
        <p14:creationId xmlns:p14="http://schemas.microsoft.com/office/powerpoint/2010/main" val="1854879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9729-C112-D1F7-8E2E-F895F6DCE03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CD6FFBB-E27A-CF46-322E-5A691C010E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FDBCA93-45D6-A272-2D8E-56D12ECE51EB}"/>
              </a:ext>
            </a:extLst>
          </p:cNvPr>
          <p:cNvSpPr>
            <a:spLocks noGrp="1"/>
          </p:cNvSpPr>
          <p:nvPr>
            <p:ph type="dt" sz="half" idx="10"/>
          </p:nvPr>
        </p:nvSpPr>
        <p:spPr/>
        <p:txBody>
          <a:bodyPr/>
          <a:lstStyle/>
          <a:p>
            <a:fld id="{77ED4B2F-42B9-104B-B7ED-B7A1FD27A5E8}" type="datetimeFigureOut">
              <a:rPr lang="en-US" smtClean="0"/>
              <a:t>3/14/2024</a:t>
            </a:fld>
            <a:endParaRPr lang="en-US"/>
          </a:p>
        </p:txBody>
      </p:sp>
      <p:sp>
        <p:nvSpPr>
          <p:cNvPr id="5" name="Footer Placeholder 4">
            <a:extLst>
              <a:ext uri="{FF2B5EF4-FFF2-40B4-BE49-F238E27FC236}">
                <a16:creationId xmlns:a16="http://schemas.microsoft.com/office/drawing/2014/main" id="{D3F134FF-3685-827A-8E57-C9CCB62E3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C9B6B-BAF0-89C0-C46D-F0BC8311EF6A}"/>
              </a:ext>
            </a:extLst>
          </p:cNvPr>
          <p:cNvSpPr>
            <a:spLocks noGrp="1"/>
          </p:cNvSpPr>
          <p:nvPr>
            <p:ph type="sldNum" sz="quarter" idx="12"/>
          </p:nvPr>
        </p:nvSpPr>
        <p:spPr/>
        <p:txBody>
          <a:bodyPr/>
          <a:lstStyle/>
          <a:p>
            <a:fld id="{5A02595C-250B-3D4F-BB11-AE742C5EAEE7}" type="slidenum">
              <a:rPr lang="en-US" smtClean="0"/>
              <a:t>‹#›</a:t>
            </a:fld>
            <a:endParaRPr lang="en-US"/>
          </a:p>
        </p:txBody>
      </p:sp>
    </p:spTree>
    <p:extLst>
      <p:ext uri="{BB962C8B-B14F-4D97-AF65-F5344CB8AC3E}">
        <p14:creationId xmlns:p14="http://schemas.microsoft.com/office/powerpoint/2010/main" val="201428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CA8CD-87BB-3B84-E2B9-AECE195B041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938DFE4-346C-316A-E278-FE8D702715F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212A15-14E4-91EB-570E-EC92BF560331}"/>
              </a:ext>
            </a:extLst>
          </p:cNvPr>
          <p:cNvSpPr>
            <a:spLocks noGrp="1"/>
          </p:cNvSpPr>
          <p:nvPr>
            <p:ph type="dt" sz="half" idx="10"/>
          </p:nvPr>
        </p:nvSpPr>
        <p:spPr/>
        <p:txBody>
          <a:bodyPr/>
          <a:lstStyle/>
          <a:p>
            <a:fld id="{77ED4B2F-42B9-104B-B7ED-B7A1FD27A5E8}" type="datetimeFigureOut">
              <a:rPr lang="en-US" smtClean="0"/>
              <a:t>3/14/2024</a:t>
            </a:fld>
            <a:endParaRPr lang="en-US"/>
          </a:p>
        </p:txBody>
      </p:sp>
      <p:sp>
        <p:nvSpPr>
          <p:cNvPr id="5" name="Footer Placeholder 4">
            <a:extLst>
              <a:ext uri="{FF2B5EF4-FFF2-40B4-BE49-F238E27FC236}">
                <a16:creationId xmlns:a16="http://schemas.microsoft.com/office/drawing/2014/main" id="{0C8C2FE8-BFCE-368C-1899-AF3C97D9F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B9D81-B865-FC1B-7D65-EFF111BE7E76}"/>
              </a:ext>
            </a:extLst>
          </p:cNvPr>
          <p:cNvSpPr>
            <a:spLocks noGrp="1"/>
          </p:cNvSpPr>
          <p:nvPr>
            <p:ph type="sldNum" sz="quarter" idx="12"/>
          </p:nvPr>
        </p:nvSpPr>
        <p:spPr/>
        <p:txBody>
          <a:bodyPr/>
          <a:lstStyle/>
          <a:p>
            <a:fld id="{5A02595C-250B-3D4F-BB11-AE742C5EAEE7}" type="slidenum">
              <a:rPr lang="en-US" smtClean="0"/>
              <a:t>‹#›</a:t>
            </a:fld>
            <a:endParaRPr lang="en-US"/>
          </a:p>
        </p:txBody>
      </p:sp>
    </p:spTree>
    <p:extLst>
      <p:ext uri="{BB962C8B-B14F-4D97-AF65-F5344CB8AC3E}">
        <p14:creationId xmlns:p14="http://schemas.microsoft.com/office/powerpoint/2010/main" val="348334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837870-94B1-945D-B734-E6EB1A0C90E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73C30D0-0A9A-D2BC-879D-7D16C2E3506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E8CA6D-637F-6718-20EA-F4802ABA88E5}"/>
              </a:ext>
            </a:extLst>
          </p:cNvPr>
          <p:cNvSpPr>
            <a:spLocks noGrp="1"/>
          </p:cNvSpPr>
          <p:nvPr>
            <p:ph type="dt" sz="half" idx="10"/>
          </p:nvPr>
        </p:nvSpPr>
        <p:spPr/>
        <p:txBody>
          <a:bodyPr/>
          <a:lstStyle/>
          <a:p>
            <a:fld id="{77ED4B2F-42B9-104B-B7ED-B7A1FD27A5E8}" type="datetimeFigureOut">
              <a:rPr lang="en-US" smtClean="0"/>
              <a:t>3/14/2024</a:t>
            </a:fld>
            <a:endParaRPr lang="en-US"/>
          </a:p>
        </p:txBody>
      </p:sp>
      <p:sp>
        <p:nvSpPr>
          <p:cNvPr id="5" name="Footer Placeholder 4">
            <a:extLst>
              <a:ext uri="{FF2B5EF4-FFF2-40B4-BE49-F238E27FC236}">
                <a16:creationId xmlns:a16="http://schemas.microsoft.com/office/drawing/2014/main" id="{0C87B9EA-80B1-4B8C-AD3E-472381DB6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43E4A-2F86-F360-78C7-A535072A91A3}"/>
              </a:ext>
            </a:extLst>
          </p:cNvPr>
          <p:cNvSpPr>
            <a:spLocks noGrp="1"/>
          </p:cNvSpPr>
          <p:nvPr>
            <p:ph type="sldNum" sz="quarter" idx="12"/>
          </p:nvPr>
        </p:nvSpPr>
        <p:spPr/>
        <p:txBody>
          <a:bodyPr/>
          <a:lstStyle/>
          <a:p>
            <a:fld id="{5A02595C-250B-3D4F-BB11-AE742C5EAEE7}" type="slidenum">
              <a:rPr lang="en-US" smtClean="0"/>
              <a:t>‹#›</a:t>
            </a:fld>
            <a:endParaRPr lang="en-US"/>
          </a:p>
        </p:txBody>
      </p:sp>
    </p:spTree>
    <p:extLst>
      <p:ext uri="{BB962C8B-B14F-4D97-AF65-F5344CB8AC3E}">
        <p14:creationId xmlns:p14="http://schemas.microsoft.com/office/powerpoint/2010/main" val="406744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01B49-50E6-6293-8592-5F2F8DFBE0D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425E42-6965-0861-8781-611749CDCE3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BC3E27-8EC9-11CC-2454-2CB7B51F1A28}"/>
              </a:ext>
            </a:extLst>
          </p:cNvPr>
          <p:cNvSpPr>
            <a:spLocks noGrp="1"/>
          </p:cNvSpPr>
          <p:nvPr>
            <p:ph type="dt" sz="half" idx="10"/>
          </p:nvPr>
        </p:nvSpPr>
        <p:spPr/>
        <p:txBody>
          <a:bodyPr/>
          <a:lstStyle/>
          <a:p>
            <a:fld id="{77ED4B2F-42B9-104B-B7ED-B7A1FD27A5E8}" type="datetimeFigureOut">
              <a:rPr lang="en-US" smtClean="0"/>
              <a:t>3/14/2024</a:t>
            </a:fld>
            <a:endParaRPr lang="en-US"/>
          </a:p>
        </p:txBody>
      </p:sp>
      <p:sp>
        <p:nvSpPr>
          <p:cNvPr id="5" name="Footer Placeholder 4">
            <a:extLst>
              <a:ext uri="{FF2B5EF4-FFF2-40B4-BE49-F238E27FC236}">
                <a16:creationId xmlns:a16="http://schemas.microsoft.com/office/drawing/2014/main" id="{084CD098-B8EA-8322-6869-4519A9651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EEE98D-9FC7-9897-8EE8-B39B0DD761E8}"/>
              </a:ext>
            </a:extLst>
          </p:cNvPr>
          <p:cNvSpPr>
            <a:spLocks noGrp="1"/>
          </p:cNvSpPr>
          <p:nvPr>
            <p:ph type="sldNum" sz="quarter" idx="12"/>
          </p:nvPr>
        </p:nvSpPr>
        <p:spPr/>
        <p:txBody>
          <a:bodyPr/>
          <a:lstStyle/>
          <a:p>
            <a:fld id="{5A02595C-250B-3D4F-BB11-AE742C5EAEE7}" type="slidenum">
              <a:rPr lang="en-US" smtClean="0"/>
              <a:t>‹#›</a:t>
            </a:fld>
            <a:endParaRPr lang="en-US"/>
          </a:p>
        </p:txBody>
      </p:sp>
    </p:spTree>
    <p:extLst>
      <p:ext uri="{BB962C8B-B14F-4D97-AF65-F5344CB8AC3E}">
        <p14:creationId xmlns:p14="http://schemas.microsoft.com/office/powerpoint/2010/main" val="233959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2B34-E4D0-302B-51A2-48B9132FC7D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B0DE0CA-92F0-F462-564D-B9955F149C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331C87B-76FD-1603-5B3D-CC78F166D815}"/>
              </a:ext>
            </a:extLst>
          </p:cNvPr>
          <p:cNvSpPr>
            <a:spLocks noGrp="1"/>
          </p:cNvSpPr>
          <p:nvPr>
            <p:ph type="dt" sz="half" idx="10"/>
          </p:nvPr>
        </p:nvSpPr>
        <p:spPr/>
        <p:txBody>
          <a:bodyPr/>
          <a:lstStyle/>
          <a:p>
            <a:fld id="{77ED4B2F-42B9-104B-B7ED-B7A1FD27A5E8}" type="datetimeFigureOut">
              <a:rPr lang="en-US" smtClean="0"/>
              <a:t>3/14/2024</a:t>
            </a:fld>
            <a:endParaRPr lang="en-US"/>
          </a:p>
        </p:txBody>
      </p:sp>
      <p:sp>
        <p:nvSpPr>
          <p:cNvPr id="5" name="Footer Placeholder 4">
            <a:extLst>
              <a:ext uri="{FF2B5EF4-FFF2-40B4-BE49-F238E27FC236}">
                <a16:creationId xmlns:a16="http://schemas.microsoft.com/office/drawing/2014/main" id="{AA2AE4E8-6226-3663-8572-733DE5954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E6E63-6DBB-1C68-DE58-854C429EE115}"/>
              </a:ext>
            </a:extLst>
          </p:cNvPr>
          <p:cNvSpPr>
            <a:spLocks noGrp="1"/>
          </p:cNvSpPr>
          <p:nvPr>
            <p:ph type="sldNum" sz="quarter" idx="12"/>
          </p:nvPr>
        </p:nvSpPr>
        <p:spPr/>
        <p:txBody>
          <a:bodyPr/>
          <a:lstStyle/>
          <a:p>
            <a:fld id="{5A02595C-250B-3D4F-BB11-AE742C5EAEE7}" type="slidenum">
              <a:rPr lang="en-US" smtClean="0"/>
              <a:t>‹#›</a:t>
            </a:fld>
            <a:endParaRPr lang="en-US"/>
          </a:p>
        </p:txBody>
      </p:sp>
    </p:spTree>
    <p:extLst>
      <p:ext uri="{BB962C8B-B14F-4D97-AF65-F5344CB8AC3E}">
        <p14:creationId xmlns:p14="http://schemas.microsoft.com/office/powerpoint/2010/main" val="1696626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F66E-E80A-1CFB-DCD5-B9F6D71FCF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B8FDC43-35B3-6F88-4F3E-4D5F7E19036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3521D65-AC06-2480-6868-BF9DDFF4EDD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33EF629-9F84-75B3-144D-D028A68EB373}"/>
              </a:ext>
            </a:extLst>
          </p:cNvPr>
          <p:cNvSpPr>
            <a:spLocks noGrp="1"/>
          </p:cNvSpPr>
          <p:nvPr>
            <p:ph type="dt" sz="half" idx="10"/>
          </p:nvPr>
        </p:nvSpPr>
        <p:spPr/>
        <p:txBody>
          <a:bodyPr/>
          <a:lstStyle/>
          <a:p>
            <a:fld id="{77ED4B2F-42B9-104B-B7ED-B7A1FD27A5E8}" type="datetimeFigureOut">
              <a:rPr lang="en-US" smtClean="0"/>
              <a:t>3/14/2024</a:t>
            </a:fld>
            <a:endParaRPr lang="en-US"/>
          </a:p>
        </p:txBody>
      </p:sp>
      <p:sp>
        <p:nvSpPr>
          <p:cNvPr id="6" name="Footer Placeholder 5">
            <a:extLst>
              <a:ext uri="{FF2B5EF4-FFF2-40B4-BE49-F238E27FC236}">
                <a16:creationId xmlns:a16="http://schemas.microsoft.com/office/drawing/2014/main" id="{EA24FE1A-A675-E31D-BFC9-B07F0BB1EA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A03673-FA07-8ACF-92D0-072817B5D980}"/>
              </a:ext>
            </a:extLst>
          </p:cNvPr>
          <p:cNvSpPr>
            <a:spLocks noGrp="1"/>
          </p:cNvSpPr>
          <p:nvPr>
            <p:ph type="sldNum" sz="quarter" idx="12"/>
          </p:nvPr>
        </p:nvSpPr>
        <p:spPr/>
        <p:txBody>
          <a:bodyPr/>
          <a:lstStyle/>
          <a:p>
            <a:fld id="{5A02595C-250B-3D4F-BB11-AE742C5EAEE7}" type="slidenum">
              <a:rPr lang="en-US" smtClean="0"/>
              <a:t>‹#›</a:t>
            </a:fld>
            <a:endParaRPr lang="en-US"/>
          </a:p>
        </p:txBody>
      </p:sp>
    </p:spTree>
    <p:extLst>
      <p:ext uri="{BB962C8B-B14F-4D97-AF65-F5344CB8AC3E}">
        <p14:creationId xmlns:p14="http://schemas.microsoft.com/office/powerpoint/2010/main" val="113843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7821-EF3C-E551-F87E-01584AB1B47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74B4FCD-9D85-AD7D-722B-A8FA5F88A3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61FB1F7-0A48-F06E-7088-C5B4466C386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84A9852-3F5B-08CD-ED8A-4722AB54F2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56DC7E5-338A-3809-4404-6C2C9C13206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61C088E-84B5-1BCE-5F29-71E7F7F43E7D}"/>
              </a:ext>
            </a:extLst>
          </p:cNvPr>
          <p:cNvSpPr>
            <a:spLocks noGrp="1"/>
          </p:cNvSpPr>
          <p:nvPr>
            <p:ph type="dt" sz="half" idx="10"/>
          </p:nvPr>
        </p:nvSpPr>
        <p:spPr/>
        <p:txBody>
          <a:bodyPr/>
          <a:lstStyle/>
          <a:p>
            <a:fld id="{77ED4B2F-42B9-104B-B7ED-B7A1FD27A5E8}" type="datetimeFigureOut">
              <a:rPr lang="en-US" smtClean="0"/>
              <a:t>3/14/2024</a:t>
            </a:fld>
            <a:endParaRPr lang="en-US"/>
          </a:p>
        </p:txBody>
      </p:sp>
      <p:sp>
        <p:nvSpPr>
          <p:cNvPr id="8" name="Footer Placeholder 7">
            <a:extLst>
              <a:ext uri="{FF2B5EF4-FFF2-40B4-BE49-F238E27FC236}">
                <a16:creationId xmlns:a16="http://schemas.microsoft.com/office/drawing/2014/main" id="{F7D4D7B3-F98D-99A4-7A2B-51172C0AFB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BDD8CF-C644-71F9-7E2A-D606B5DB5132}"/>
              </a:ext>
            </a:extLst>
          </p:cNvPr>
          <p:cNvSpPr>
            <a:spLocks noGrp="1"/>
          </p:cNvSpPr>
          <p:nvPr>
            <p:ph type="sldNum" sz="quarter" idx="12"/>
          </p:nvPr>
        </p:nvSpPr>
        <p:spPr/>
        <p:txBody>
          <a:bodyPr/>
          <a:lstStyle/>
          <a:p>
            <a:fld id="{5A02595C-250B-3D4F-BB11-AE742C5EAEE7}" type="slidenum">
              <a:rPr lang="en-US" smtClean="0"/>
              <a:t>‹#›</a:t>
            </a:fld>
            <a:endParaRPr lang="en-US"/>
          </a:p>
        </p:txBody>
      </p:sp>
    </p:spTree>
    <p:extLst>
      <p:ext uri="{BB962C8B-B14F-4D97-AF65-F5344CB8AC3E}">
        <p14:creationId xmlns:p14="http://schemas.microsoft.com/office/powerpoint/2010/main" val="221882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5D652-570D-3060-4A78-4C03DED8CAC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02A7B44-200D-02F6-9955-FB55E2595EDD}"/>
              </a:ext>
            </a:extLst>
          </p:cNvPr>
          <p:cNvSpPr>
            <a:spLocks noGrp="1"/>
          </p:cNvSpPr>
          <p:nvPr>
            <p:ph type="dt" sz="half" idx="10"/>
          </p:nvPr>
        </p:nvSpPr>
        <p:spPr/>
        <p:txBody>
          <a:bodyPr/>
          <a:lstStyle/>
          <a:p>
            <a:fld id="{77ED4B2F-42B9-104B-B7ED-B7A1FD27A5E8}" type="datetimeFigureOut">
              <a:rPr lang="en-US" smtClean="0"/>
              <a:t>3/14/2024</a:t>
            </a:fld>
            <a:endParaRPr lang="en-US"/>
          </a:p>
        </p:txBody>
      </p:sp>
      <p:sp>
        <p:nvSpPr>
          <p:cNvPr id="4" name="Footer Placeholder 3">
            <a:extLst>
              <a:ext uri="{FF2B5EF4-FFF2-40B4-BE49-F238E27FC236}">
                <a16:creationId xmlns:a16="http://schemas.microsoft.com/office/drawing/2014/main" id="{52435F8D-CA28-DA00-FCD4-2ACE29C9CC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434374-1493-15CA-C6E4-5B6FC4E63C49}"/>
              </a:ext>
            </a:extLst>
          </p:cNvPr>
          <p:cNvSpPr>
            <a:spLocks noGrp="1"/>
          </p:cNvSpPr>
          <p:nvPr>
            <p:ph type="sldNum" sz="quarter" idx="12"/>
          </p:nvPr>
        </p:nvSpPr>
        <p:spPr/>
        <p:txBody>
          <a:bodyPr/>
          <a:lstStyle/>
          <a:p>
            <a:fld id="{5A02595C-250B-3D4F-BB11-AE742C5EAEE7}" type="slidenum">
              <a:rPr lang="en-US" smtClean="0"/>
              <a:t>‹#›</a:t>
            </a:fld>
            <a:endParaRPr lang="en-US"/>
          </a:p>
        </p:txBody>
      </p:sp>
    </p:spTree>
    <p:extLst>
      <p:ext uri="{BB962C8B-B14F-4D97-AF65-F5344CB8AC3E}">
        <p14:creationId xmlns:p14="http://schemas.microsoft.com/office/powerpoint/2010/main" val="940432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7EA3C5-84D9-5BA1-C16A-F792F0EE6AE4}"/>
              </a:ext>
            </a:extLst>
          </p:cNvPr>
          <p:cNvSpPr>
            <a:spLocks noGrp="1"/>
          </p:cNvSpPr>
          <p:nvPr>
            <p:ph type="dt" sz="half" idx="10"/>
          </p:nvPr>
        </p:nvSpPr>
        <p:spPr/>
        <p:txBody>
          <a:bodyPr/>
          <a:lstStyle/>
          <a:p>
            <a:fld id="{77ED4B2F-42B9-104B-B7ED-B7A1FD27A5E8}" type="datetimeFigureOut">
              <a:rPr lang="en-US" smtClean="0"/>
              <a:t>3/14/2024</a:t>
            </a:fld>
            <a:endParaRPr lang="en-US"/>
          </a:p>
        </p:txBody>
      </p:sp>
      <p:sp>
        <p:nvSpPr>
          <p:cNvPr id="3" name="Footer Placeholder 2">
            <a:extLst>
              <a:ext uri="{FF2B5EF4-FFF2-40B4-BE49-F238E27FC236}">
                <a16:creationId xmlns:a16="http://schemas.microsoft.com/office/drawing/2014/main" id="{DFC43A73-72F6-9D95-8D18-9F22EC969E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CDE22D-41A5-DA2A-103A-46037BF8BA77}"/>
              </a:ext>
            </a:extLst>
          </p:cNvPr>
          <p:cNvSpPr>
            <a:spLocks noGrp="1"/>
          </p:cNvSpPr>
          <p:nvPr>
            <p:ph type="sldNum" sz="quarter" idx="12"/>
          </p:nvPr>
        </p:nvSpPr>
        <p:spPr/>
        <p:txBody>
          <a:bodyPr/>
          <a:lstStyle/>
          <a:p>
            <a:fld id="{5A02595C-250B-3D4F-BB11-AE742C5EAEE7}" type="slidenum">
              <a:rPr lang="en-US" smtClean="0"/>
              <a:t>‹#›</a:t>
            </a:fld>
            <a:endParaRPr lang="en-US"/>
          </a:p>
        </p:txBody>
      </p:sp>
    </p:spTree>
    <p:extLst>
      <p:ext uri="{BB962C8B-B14F-4D97-AF65-F5344CB8AC3E}">
        <p14:creationId xmlns:p14="http://schemas.microsoft.com/office/powerpoint/2010/main" val="375146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705D2-E0FB-3022-3CCA-0272E7D5CE7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2B37132-68FD-5BBF-B17E-630E648227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7E7909B-CB64-5DDE-8A81-5E9F1D6D1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BFAE12-99E5-EFD4-A403-B902DBC0CB0F}"/>
              </a:ext>
            </a:extLst>
          </p:cNvPr>
          <p:cNvSpPr>
            <a:spLocks noGrp="1"/>
          </p:cNvSpPr>
          <p:nvPr>
            <p:ph type="dt" sz="half" idx="10"/>
          </p:nvPr>
        </p:nvSpPr>
        <p:spPr/>
        <p:txBody>
          <a:bodyPr/>
          <a:lstStyle/>
          <a:p>
            <a:fld id="{77ED4B2F-42B9-104B-B7ED-B7A1FD27A5E8}" type="datetimeFigureOut">
              <a:rPr lang="en-US" smtClean="0"/>
              <a:t>3/14/2024</a:t>
            </a:fld>
            <a:endParaRPr lang="en-US"/>
          </a:p>
        </p:txBody>
      </p:sp>
      <p:sp>
        <p:nvSpPr>
          <p:cNvPr id="6" name="Footer Placeholder 5">
            <a:extLst>
              <a:ext uri="{FF2B5EF4-FFF2-40B4-BE49-F238E27FC236}">
                <a16:creationId xmlns:a16="http://schemas.microsoft.com/office/drawing/2014/main" id="{7FBCB9D0-712D-6D29-A0DB-049C016B56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4046B-66E5-E29A-C454-BA9B23793E2C}"/>
              </a:ext>
            </a:extLst>
          </p:cNvPr>
          <p:cNvSpPr>
            <a:spLocks noGrp="1"/>
          </p:cNvSpPr>
          <p:nvPr>
            <p:ph type="sldNum" sz="quarter" idx="12"/>
          </p:nvPr>
        </p:nvSpPr>
        <p:spPr/>
        <p:txBody>
          <a:bodyPr/>
          <a:lstStyle/>
          <a:p>
            <a:fld id="{5A02595C-250B-3D4F-BB11-AE742C5EAEE7}" type="slidenum">
              <a:rPr lang="en-US" smtClean="0"/>
              <a:t>‹#›</a:t>
            </a:fld>
            <a:endParaRPr lang="en-US"/>
          </a:p>
        </p:txBody>
      </p:sp>
    </p:spTree>
    <p:extLst>
      <p:ext uri="{BB962C8B-B14F-4D97-AF65-F5344CB8AC3E}">
        <p14:creationId xmlns:p14="http://schemas.microsoft.com/office/powerpoint/2010/main" val="231168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15B1D-CA7E-0C0D-7601-8622EDAC1F6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BCEA227-2451-1700-7E34-FC68B79981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8F0C43-7C05-B0BC-F603-3401D9160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D60029-E4C4-F9E9-8496-03DEAFB0C394}"/>
              </a:ext>
            </a:extLst>
          </p:cNvPr>
          <p:cNvSpPr>
            <a:spLocks noGrp="1"/>
          </p:cNvSpPr>
          <p:nvPr>
            <p:ph type="dt" sz="half" idx="10"/>
          </p:nvPr>
        </p:nvSpPr>
        <p:spPr/>
        <p:txBody>
          <a:bodyPr/>
          <a:lstStyle/>
          <a:p>
            <a:fld id="{77ED4B2F-42B9-104B-B7ED-B7A1FD27A5E8}" type="datetimeFigureOut">
              <a:rPr lang="en-US" smtClean="0"/>
              <a:t>3/14/2024</a:t>
            </a:fld>
            <a:endParaRPr lang="en-US"/>
          </a:p>
        </p:txBody>
      </p:sp>
      <p:sp>
        <p:nvSpPr>
          <p:cNvPr id="6" name="Footer Placeholder 5">
            <a:extLst>
              <a:ext uri="{FF2B5EF4-FFF2-40B4-BE49-F238E27FC236}">
                <a16:creationId xmlns:a16="http://schemas.microsoft.com/office/drawing/2014/main" id="{11815553-4652-ED6A-805C-AAA444D318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91E53-9BB1-10F7-9757-A26E4E5F1107}"/>
              </a:ext>
            </a:extLst>
          </p:cNvPr>
          <p:cNvSpPr>
            <a:spLocks noGrp="1"/>
          </p:cNvSpPr>
          <p:nvPr>
            <p:ph type="sldNum" sz="quarter" idx="12"/>
          </p:nvPr>
        </p:nvSpPr>
        <p:spPr/>
        <p:txBody>
          <a:bodyPr/>
          <a:lstStyle/>
          <a:p>
            <a:fld id="{5A02595C-250B-3D4F-BB11-AE742C5EAEE7}" type="slidenum">
              <a:rPr lang="en-US" smtClean="0"/>
              <a:t>‹#›</a:t>
            </a:fld>
            <a:endParaRPr lang="en-US"/>
          </a:p>
        </p:txBody>
      </p:sp>
    </p:spTree>
    <p:extLst>
      <p:ext uri="{BB962C8B-B14F-4D97-AF65-F5344CB8AC3E}">
        <p14:creationId xmlns:p14="http://schemas.microsoft.com/office/powerpoint/2010/main" val="87387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98D427-B7AC-1C39-C790-60E976F5A6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6A5B542-A12E-B4A1-49A2-0EF0BA763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305DA2-1025-6AEC-0F78-9B3B5DF2E9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ED4B2F-42B9-104B-B7ED-B7A1FD27A5E8}" type="datetimeFigureOut">
              <a:rPr lang="en-US" smtClean="0"/>
              <a:t>3/14/2024</a:t>
            </a:fld>
            <a:endParaRPr lang="en-US"/>
          </a:p>
        </p:txBody>
      </p:sp>
      <p:sp>
        <p:nvSpPr>
          <p:cNvPr id="5" name="Footer Placeholder 4">
            <a:extLst>
              <a:ext uri="{FF2B5EF4-FFF2-40B4-BE49-F238E27FC236}">
                <a16:creationId xmlns:a16="http://schemas.microsoft.com/office/drawing/2014/main" id="{6562BD80-6390-4AB3-2410-7FB25B0F16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3EC3C53-3364-790D-9255-18751882B4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02595C-250B-3D4F-BB11-AE742C5EAEE7}" type="slidenum">
              <a:rPr lang="en-US" smtClean="0"/>
              <a:t>‹#›</a:t>
            </a:fld>
            <a:endParaRPr lang="en-US"/>
          </a:p>
        </p:txBody>
      </p:sp>
    </p:spTree>
    <p:extLst>
      <p:ext uri="{BB962C8B-B14F-4D97-AF65-F5344CB8AC3E}">
        <p14:creationId xmlns:p14="http://schemas.microsoft.com/office/powerpoint/2010/main" val="211871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7768622-48BA-9B47-C864-C04E795BF6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3184" y="4883784"/>
            <a:ext cx="1256772" cy="780785"/>
          </a:xfrm>
          <a:prstGeom prst="rect">
            <a:avLst/>
          </a:prstGeom>
        </p:spPr>
      </p:pic>
      <p:pic>
        <p:nvPicPr>
          <p:cNvPr id="5" name="Picture 4">
            <a:extLst>
              <a:ext uri="{FF2B5EF4-FFF2-40B4-BE49-F238E27FC236}">
                <a16:creationId xmlns:a16="http://schemas.microsoft.com/office/drawing/2014/main" id="{40462961-A8EB-BA89-39C7-C76F66837E01}"/>
              </a:ext>
            </a:extLst>
          </p:cNvPr>
          <p:cNvPicPr>
            <a:picLocks noChangeAspect="1"/>
          </p:cNvPicPr>
          <p:nvPr/>
        </p:nvPicPr>
        <p:blipFill>
          <a:blip r:embed="rId5"/>
          <a:stretch>
            <a:fillRect/>
          </a:stretch>
        </p:blipFill>
        <p:spPr>
          <a:xfrm>
            <a:off x="9065288" y="6044348"/>
            <a:ext cx="2074668" cy="489621"/>
          </a:xfrm>
          <a:prstGeom prst="rect">
            <a:avLst/>
          </a:prstGeom>
        </p:spPr>
      </p:pic>
      <p:sp>
        <p:nvSpPr>
          <p:cNvPr id="6" name="Rectangle 5">
            <a:extLst>
              <a:ext uri="{FF2B5EF4-FFF2-40B4-BE49-F238E27FC236}">
                <a16:creationId xmlns:a16="http://schemas.microsoft.com/office/drawing/2014/main" id="{541A342C-FD7D-6E54-F42B-92078502FB08}"/>
              </a:ext>
            </a:extLst>
          </p:cNvPr>
          <p:cNvSpPr/>
          <p:nvPr/>
        </p:nvSpPr>
        <p:spPr>
          <a:xfrm>
            <a:off x="9188151" y="6030536"/>
            <a:ext cx="1793996" cy="1374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RESTORE</a:t>
            </a:r>
          </a:p>
        </p:txBody>
      </p:sp>
      <p:pic>
        <p:nvPicPr>
          <p:cNvPr id="7" name="Picture 12" descr="UniLiv_logo.jpg">
            <a:extLst>
              <a:ext uri="{FF2B5EF4-FFF2-40B4-BE49-F238E27FC236}">
                <a16:creationId xmlns:a16="http://schemas.microsoft.com/office/drawing/2014/main" id="{5E8A8C5E-9EF3-BC98-E558-AE543B0C5FA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7228" y="171451"/>
            <a:ext cx="3727450" cy="858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A logo with a white and blue square&#10;&#10;Description automatically generated">
            <a:extLst>
              <a:ext uri="{FF2B5EF4-FFF2-40B4-BE49-F238E27FC236}">
                <a16:creationId xmlns:a16="http://schemas.microsoft.com/office/drawing/2014/main" id="{D5B68D68-3028-BF72-E01D-330E6F5F1D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605" y="5814698"/>
            <a:ext cx="2007515" cy="646197"/>
          </a:xfrm>
          <a:prstGeom prst="rect">
            <a:avLst/>
          </a:prstGeom>
        </p:spPr>
      </p:pic>
      <p:sp>
        <p:nvSpPr>
          <p:cNvPr id="9" name="Rectangle 2">
            <a:extLst>
              <a:ext uri="{FF2B5EF4-FFF2-40B4-BE49-F238E27FC236}">
                <a16:creationId xmlns:a16="http://schemas.microsoft.com/office/drawing/2014/main" id="{ACE3D3F5-5797-523D-9093-ECCBCAA4B49B}"/>
              </a:ext>
            </a:extLst>
          </p:cNvPr>
          <p:cNvSpPr>
            <a:spLocks noChangeArrowheads="1"/>
          </p:cNvSpPr>
          <p:nvPr/>
        </p:nvSpPr>
        <p:spPr bwMode="auto">
          <a:xfrm>
            <a:off x="708212" y="2420938"/>
            <a:ext cx="10860396" cy="189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i="1" dirty="0">
                <a:solidFill>
                  <a:schemeClr val="tx2"/>
                </a:solidFill>
                <a:latin typeface="Arial" charset="0"/>
              </a:rPr>
              <a:t>Using Civic Data research to </a:t>
            </a:r>
            <a:r>
              <a:rPr lang="en-US" altLang="en-US" i="1" dirty="0" err="1">
                <a:solidFill>
                  <a:schemeClr val="tx2"/>
                </a:solidFill>
                <a:latin typeface="Arial" charset="0"/>
              </a:rPr>
              <a:t>minimise</a:t>
            </a:r>
            <a:r>
              <a:rPr lang="en-US" altLang="en-US" i="1" dirty="0">
                <a:solidFill>
                  <a:schemeClr val="tx2"/>
                </a:solidFill>
                <a:latin typeface="Arial" charset="0"/>
              </a:rPr>
              <a:t> the risk to children. </a:t>
            </a:r>
          </a:p>
        </p:txBody>
      </p:sp>
      <p:sp>
        <p:nvSpPr>
          <p:cNvPr id="10" name="Text Box 6">
            <a:extLst>
              <a:ext uri="{FF2B5EF4-FFF2-40B4-BE49-F238E27FC236}">
                <a16:creationId xmlns:a16="http://schemas.microsoft.com/office/drawing/2014/main" id="{F64BFB6D-C932-BD82-AD95-D0D20544CBDE}"/>
              </a:ext>
            </a:extLst>
          </p:cNvPr>
          <p:cNvSpPr txBox="1">
            <a:spLocks noChangeArrowheads="1"/>
          </p:cNvSpPr>
          <p:nvPr/>
        </p:nvSpPr>
        <p:spPr bwMode="auto">
          <a:xfrm>
            <a:off x="496054" y="5090784"/>
            <a:ext cx="46805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600" b="1" dirty="0">
                <a:solidFill>
                  <a:schemeClr val="tx2"/>
                </a:solidFill>
                <a:latin typeface="Arial" charset="0"/>
              </a:rPr>
              <a:t>Ben Barr</a:t>
            </a:r>
          </a:p>
          <a:p>
            <a:pPr eaLnBrk="1" hangingPunct="1">
              <a:spcBef>
                <a:spcPct val="0"/>
              </a:spcBef>
              <a:buFontTx/>
              <a:buNone/>
            </a:pPr>
            <a:r>
              <a:rPr lang="en-US" altLang="en-US" sz="1600" b="1" dirty="0">
                <a:solidFill>
                  <a:schemeClr val="tx2"/>
                </a:solidFill>
                <a:latin typeface="Arial" charset="0"/>
              </a:rPr>
              <a:t>HIPR (health inequalities policy research)</a:t>
            </a:r>
          </a:p>
          <a:p>
            <a:pPr eaLnBrk="1" hangingPunct="1">
              <a:spcBef>
                <a:spcPct val="0"/>
              </a:spcBef>
              <a:buFontTx/>
              <a:buNone/>
            </a:pPr>
            <a:r>
              <a:rPr lang="en-US" altLang="en-US" sz="1600" dirty="0">
                <a:solidFill>
                  <a:schemeClr val="tx2"/>
                </a:solidFill>
                <a:latin typeface="Arial" charset="0"/>
              </a:rPr>
              <a:t>Department of Public Health, Policy and Systems</a:t>
            </a:r>
          </a:p>
          <a:p>
            <a:pPr eaLnBrk="1" hangingPunct="1">
              <a:spcBef>
                <a:spcPct val="0"/>
              </a:spcBef>
              <a:buFontTx/>
              <a:buNone/>
            </a:pPr>
            <a:r>
              <a:rPr lang="en-US" altLang="en-US" sz="1600" dirty="0">
                <a:solidFill>
                  <a:schemeClr val="tx2"/>
                </a:solidFill>
                <a:latin typeface="Arial" charset="0"/>
              </a:rPr>
              <a:t>University of Liverpool</a:t>
            </a:r>
          </a:p>
        </p:txBody>
      </p:sp>
    </p:spTree>
    <p:extLst>
      <p:ext uri="{BB962C8B-B14F-4D97-AF65-F5344CB8AC3E}">
        <p14:creationId xmlns:p14="http://schemas.microsoft.com/office/powerpoint/2010/main" val="292876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7546-C4B9-F896-074E-11EAD980C23D}"/>
              </a:ext>
            </a:extLst>
          </p:cNvPr>
          <p:cNvSpPr>
            <a:spLocks noGrp="1"/>
          </p:cNvSpPr>
          <p:nvPr>
            <p:ph type="title"/>
          </p:nvPr>
        </p:nvSpPr>
        <p:spPr/>
        <p:txBody>
          <a:bodyPr/>
          <a:lstStyle/>
          <a:p>
            <a:r>
              <a:rPr lang="en-US" dirty="0"/>
              <a:t>Children at Risk – Research Development Network</a:t>
            </a:r>
          </a:p>
        </p:txBody>
      </p:sp>
      <p:sp>
        <p:nvSpPr>
          <p:cNvPr id="3" name="Content Placeholder 2">
            <a:extLst>
              <a:ext uri="{FF2B5EF4-FFF2-40B4-BE49-F238E27FC236}">
                <a16:creationId xmlns:a16="http://schemas.microsoft.com/office/drawing/2014/main" id="{7D9C1C2A-B7F4-89A3-56E6-7EEBA05B4D75}"/>
              </a:ext>
            </a:extLst>
          </p:cNvPr>
          <p:cNvSpPr>
            <a:spLocks noGrp="1"/>
          </p:cNvSpPr>
          <p:nvPr>
            <p:ph sz="half" idx="1"/>
          </p:nvPr>
        </p:nvSpPr>
        <p:spPr/>
        <p:txBody>
          <a:bodyPr>
            <a:normAutofit fontScale="92500" lnSpcReduction="20000"/>
          </a:bodyPr>
          <a:lstStyle/>
          <a:p>
            <a:pPr>
              <a:buFontTx/>
              <a:buChar char="-"/>
            </a:pPr>
            <a:r>
              <a:rPr lang="en-US" dirty="0"/>
              <a:t>Health Determinants Research Centre</a:t>
            </a:r>
          </a:p>
          <a:p>
            <a:pPr>
              <a:buFontTx/>
              <a:buChar char="-"/>
            </a:pPr>
            <a:r>
              <a:rPr lang="en-US" dirty="0"/>
              <a:t>ARC NWC </a:t>
            </a:r>
          </a:p>
          <a:p>
            <a:pPr>
              <a:buFontTx/>
              <a:buChar char="-"/>
            </a:pPr>
            <a:r>
              <a:rPr lang="en-US" dirty="0"/>
              <a:t>NIHR School of Public Health</a:t>
            </a:r>
          </a:p>
          <a:p>
            <a:pPr>
              <a:buFontTx/>
              <a:buChar char="-"/>
            </a:pPr>
            <a:r>
              <a:rPr lang="en-US" dirty="0"/>
              <a:t>NIHR School of Primary Care</a:t>
            </a:r>
          </a:p>
          <a:p>
            <a:pPr>
              <a:buFontTx/>
              <a:buChar char="-"/>
            </a:pPr>
            <a:r>
              <a:rPr lang="en-US" dirty="0"/>
              <a:t>NIHR School of social Care</a:t>
            </a:r>
          </a:p>
        </p:txBody>
      </p:sp>
      <p:sp>
        <p:nvSpPr>
          <p:cNvPr id="4" name="Content Placeholder 3">
            <a:extLst>
              <a:ext uri="{FF2B5EF4-FFF2-40B4-BE49-F238E27FC236}">
                <a16:creationId xmlns:a16="http://schemas.microsoft.com/office/drawing/2014/main" id="{96AF60E4-C759-C06C-7317-0BAFC218A935}"/>
              </a:ext>
            </a:extLst>
          </p:cNvPr>
          <p:cNvSpPr>
            <a:spLocks noGrp="1"/>
          </p:cNvSpPr>
          <p:nvPr>
            <p:ph sz="half" idx="2"/>
          </p:nvPr>
        </p:nvSpPr>
        <p:spPr/>
        <p:txBody>
          <a:bodyPr>
            <a:normAutofit fontScale="92500" lnSpcReduction="20000"/>
          </a:bodyPr>
          <a:lstStyle/>
          <a:p>
            <a:pPr marL="342900" lvl="0" indent="-342900">
              <a:lnSpc>
                <a:spcPct val="107000"/>
              </a:lnSpc>
              <a:buFont typeface="Calibri" panose="020F050202020403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 are the early indications of children being at risk and how could be identify these earlier?</a:t>
            </a:r>
          </a:p>
          <a:p>
            <a:pPr marL="342900" lvl="0" indent="-342900">
              <a:lnSpc>
                <a:spcPct val="107000"/>
              </a:lnSpc>
              <a:buFont typeface="Calibri" panose="020F050202020403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 are promising approaches that can be evaluated and scaled up, where shown effective?</a:t>
            </a:r>
          </a:p>
          <a:p>
            <a:pPr marL="342900" lvl="0" indent="-342900">
              <a:lnSpc>
                <a:spcPct val="107000"/>
              </a:lnSpc>
              <a:buFont typeface="Calibri" panose="020F050202020403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What are the </a:t>
            </a:r>
            <a:r>
              <a:rPr lang="en-GB" sz="2400" dirty="0">
                <a:effectLst/>
                <a:latin typeface="Calibri" panose="020F0502020204030204" pitchFamily="34" charset="0"/>
                <a:ea typeface="Calibri" panose="020F0502020204030204" pitchFamily="34" charset="0"/>
                <a:cs typeface="Times New Roman" panose="02020603050405020304" pitchFamily="18" charset="0"/>
              </a:rPr>
              <a:t>outcomes we should be trying to achieve for children?</a:t>
            </a:r>
          </a:p>
          <a:p>
            <a:pPr marL="342900" lvl="0" indent="-342900">
              <a:lnSpc>
                <a:spcPct val="107000"/>
              </a:lnSpc>
              <a:buFont typeface="Calibri" panose="020F050202020403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 are the opportunities for collaboration in research and implementation that improves outcomes for children?</a:t>
            </a:r>
            <a:endParaRPr lang="en-US" sz="3600" dirty="0"/>
          </a:p>
        </p:txBody>
      </p:sp>
    </p:spTree>
    <p:extLst>
      <p:ext uri="{BB962C8B-B14F-4D97-AF65-F5344CB8AC3E}">
        <p14:creationId xmlns:p14="http://schemas.microsoft.com/office/powerpoint/2010/main" val="1006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8CECE-F04E-0C47-ACFC-14A8675F4BA0}"/>
              </a:ext>
            </a:extLst>
          </p:cNvPr>
          <p:cNvSpPr>
            <a:spLocks noGrp="1"/>
          </p:cNvSpPr>
          <p:nvPr>
            <p:ph type="title"/>
          </p:nvPr>
        </p:nvSpPr>
        <p:spPr>
          <a:xfrm>
            <a:off x="838200" y="365126"/>
            <a:ext cx="10515600" cy="527504"/>
          </a:xfrm>
        </p:spPr>
        <p:txBody>
          <a:bodyPr>
            <a:normAutofit/>
          </a:bodyPr>
          <a:lstStyle/>
          <a:p>
            <a:r>
              <a:rPr lang="en-US" sz="2800" b="1">
                <a:solidFill>
                  <a:srgbClr val="002060"/>
                </a:solidFill>
              </a:rPr>
              <a:t>Context: Child health and wellbeing in Liverpool</a:t>
            </a:r>
          </a:p>
        </p:txBody>
      </p:sp>
      <p:sp>
        <p:nvSpPr>
          <p:cNvPr id="5" name="Text Box 1">
            <a:extLst>
              <a:ext uri="{FF2B5EF4-FFF2-40B4-BE49-F238E27FC236}">
                <a16:creationId xmlns:a16="http://schemas.microsoft.com/office/drawing/2014/main" id="{E4B5B2CE-DF86-4B4B-9575-60E0028ED697}"/>
              </a:ext>
            </a:extLst>
          </p:cNvPr>
          <p:cNvSpPr txBox="1">
            <a:spLocks noChangeArrowheads="1"/>
          </p:cNvSpPr>
          <p:nvPr/>
        </p:nvSpPr>
        <p:spPr bwMode="auto">
          <a:xfrm>
            <a:off x="838200" y="1017588"/>
            <a:ext cx="3345586" cy="500849"/>
          </a:xfrm>
          <a:prstGeom prst="rect">
            <a:avLst/>
          </a:prstGeom>
          <a:noFill/>
          <a:ln>
            <a:solidFill>
              <a:srgbClr val="C00000"/>
            </a:solidFill>
          </a:ln>
        </p:spPr>
        <p:style>
          <a:lnRef idx="1">
            <a:schemeClr val="accent2"/>
          </a:lnRef>
          <a:fillRef idx="2">
            <a:schemeClr val="accent2"/>
          </a:fillRef>
          <a:effectRef idx="1">
            <a:schemeClr val="accent2"/>
          </a:effectRef>
          <a:fontRef idx="minor">
            <a:schemeClr val="dk1"/>
          </a:fontRef>
        </p:style>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eaLnBrk="1" fontAlgn="auto" hangingPunct="1">
              <a:spcBef>
                <a:spcPts val="0"/>
              </a:spcBef>
              <a:spcAft>
                <a:spcPts val="0"/>
              </a:spcAft>
              <a:defRPr/>
            </a:pPr>
            <a:r>
              <a:rPr lang="en-GB" sz="1600">
                <a:latin typeface="Helvetica" pitchFamily="2" charset="0"/>
              </a:rPr>
              <a:t>Child Health is deteriorating in Liverpool. </a:t>
            </a:r>
            <a:endParaRPr lang="en-GB" altLang="en-US" sz="1600">
              <a:latin typeface="Helvetica" pitchFamily="2" charset="0"/>
            </a:endParaRPr>
          </a:p>
        </p:txBody>
      </p:sp>
      <p:pic>
        <p:nvPicPr>
          <p:cNvPr id="7" name="Picture 6">
            <a:extLst>
              <a:ext uri="{FF2B5EF4-FFF2-40B4-BE49-F238E27FC236}">
                <a16:creationId xmlns:a16="http://schemas.microsoft.com/office/drawing/2014/main" id="{69BD01BF-4DA7-0849-ABBA-4438031CD4AF}"/>
              </a:ext>
            </a:extLst>
          </p:cNvPr>
          <p:cNvPicPr>
            <a:picLocks noChangeAspect="1"/>
          </p:cNvPicPr>
          <p:nvPr/>
        </p:nvPicPr>
        <p:blipFill>
          <a:blip r:embed="rId3"/>
          <a:stretch>
            <a:fillRect/>
          </a:stretch>
        </p:blipFill>
        <p:spPr>
          <a:xfrm>
            <a:off x="4477484" y="1631127"/>
            <a:ext cx="3345586" cy="2498548"/>
          </a:xfrm>
          <a:prstGeom prst="rect">
            <a:avLst/>
          </a:prstGeom>
        </p:spPr>
      </p:pic>
      <p:sp>
        <p:nvSpPr>
          <p:cNvPr id="8" name="Text Box 1">
            <a:extLst>
              <a:ext uri="{FF2B5EF4-FFF2-40B4-BE49-F238E27FC236}">
                <a16:creationId xmlns:a16="http://schemas.microsoft.com/office/drawing/2014/main" id="{AD442C7C-5988-0C49-BBE6-6C58B0385392}"/>
              </a:ext>
            </a:extLst>
          </p:cNvPr>
          <p:cNvSpPr txBox="1">
            <a:spLocks noChangeArrowheads="1"/>
          </p:cNvSpPr>
          <p:nvPr/>
        </p:nvSpPr>
        <p:spPr bwMode="auto">
          <a:xfrm>
            <a:off x="4584556" y="990933"/>
            <a:ext cx="3345586" cy="527504"/>
          </a:xfrm>
          <a:prstGeom prst="rect">
            <a:avLst/>
          </a:prstGeom>
          <a:noFill/>
          <a:ln>
            <a:solidFill>
              <a:srgbClr val="C00000"/>
            </a:solidFill>
          </a:ln>
        </p:spPr>
        <p:style>
          <a:lnRef idx="1">
            <a:schemeClr val="accent2"/>
          </a:lnRef>
          <a:fillRef idx="2">
            <a:schemeClr val="accent2"/>
          </a:fillRef>
          <a:effectRef idx="1">
            <a:schemeClr val="accent2"/>
          </a:effectRef>
          <a:fontRef idx="minor">
            <a:schemeClr val="dk1"/>
          </a:fontRef>
        </p:style>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eaLnBrk="1" fontAlgn="auto" hangingPunct="1">
              <a:spcBef>
                <a:spcPts val="0"/>
              </a:spcBef>
              <a:spcAft>
                <a:spcPts val="0"/>
              </a:spcAft>
              <a:defRPr/>
            </a:pPr>
            <a:r>
              <a:rPr lang="en-GB" sz="1600">
                <a:solidFill>
                  <a:srgbClr val="C00000"/>
                </a:solidFill>
                <a:latin typeface="Helvetica" pitchFamily="2" charset="0"/>
              </a:rPr>
              <a:t>Increasing</a:t>
            </a:r>
            <a:r>
              <a:rPr lang="en-GB" sz="1600">
                <a:latin typeface="Helvetica" pitchFamily="2" charset="0"/>
              </a:rPr>
              <a:t> numbers of children looked after. </a:t>
            </a:r>
            <a:endParaRPr lang="en-GB" altLang="en-US" sz="1600">
              <a:latin typeface="Helvetica" pitchFamily="2" charset="0"/>
            </a:endParaRPr>
          </a:p>
        </p:txBody>
      </p:sp>
      <p:pic>
        <p:nvPicPr>
          <p:cNvPr id="10" name="Picture 9">
            <a:extLst>
              <a:ext uri="{FF2B5EF4-FFF2-40B4-BE49-F238E27FC236}">
                <a16:creationId xmlns:a16="http://schemas.microsoft.com/office/drawing/2014/main" id="{83908C31-FD1E-F841-A7BD-6E8BB72FE2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0142" y="3758523"/>
            <a:ext cx="3563570" cy="2606193"/>
          </a:xfrm>
          <a:prstGeom prst="rect">
            <a:avLst/>
          </a:prstGeom>
        </p:spPr>
      </p:pic>
      <p:sp>
        <p:nvSpPr>
          <p:cNvPr id="11" name="Text Box 1">
            <a:extLst>
              <a:ext uri="{FF2B5EF4-FFF2-40B4-BE49-F238E27FC236}">
                <a16:creationId xmlns:a16="http://schemas.microsoft.com/office/drawing/2014/main" id="{F5B1BB0A-2EEE-2747-AB5D-766C1F06FA82}"/>
              </a:ext>
            </a:extLst>
          </p:cNvPr>
          <p:cNvSpPr txBox="1">
            <a:spLocks noChangeArrowheads="1"/>
          </p:cNvSpPr>
          <p:nvPr/>
        </p:nvSpPr>
        <p:spPr bwMode="auto">
          <a:xfrm>
            <a:off x="4528555" y="4391247"/>
            <a:ext cx="3214541" cy="527504"/>
          </a:xfrm>
          <a:prstGeom prst="rect">
            <a:avLst/>
          </a:prstGeom>
          <a:solidFill>
            <a:srgbClr val="FF0000"/>
          </a:solidFill>
          <a:ln>
            <a:solidFill>
              <a:srgbClr val="FF0000"/>
            </a:solidFill>
          </a:ln>
          <a:effec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eaLnBrk="1" fontAlgn="auto" hangingPunct="1">
              <a:spcBef>
                <a:spcPts val="0"/>
              </a:spcBef>
              <a:spcAft>
                <a:spcPts val="0"/>
              </a:spcAft>
              <a:defRPr/>
            </a:pPr>
            <a:r>
              <a:rPr lang="en-GB" altLang="en-US" sz="1600" dirty="0">
                <a:latin typeface="Helvetica" pitchFamily="2" charset="0"/>
              </a:rPr>
              <a:t>Spending on looked after children / Safeguarding  </a:t>
            </a:r>
          </a:p>
        </p:txBody>
      </p:sp>
      <p:sp>
        <p:nvSpPr>
          <p:cNvPr id="12" name="Text Box 1">
            <a:extLst>
              <a:ext uri="{FF2B5EF4-FFF2-40B4-BE49-F238E27FC236}">
                <a16:creationId xmlns:a16="http://schemas.microsoft.com/office/drawing/2014/main" id="{566CAE14-2FAF-984E-87AB-75AD76EF545D}"/>
              </a:ext>
            </a:extLst>
          </p:cNvPr>
          <p:cNvSpPr txBox="1">
            <a:spLocks noChangeArrowheads="1"/>
          </p:cNvSpPr>
          <p:nvPr/>
        </p:nvSpPr>
        <p:spPr bwMode="auto">
          <a:xfrm>
            <a:off x="4427138" y="5394867"/>
            <a:ext cx="3345586" cy="527504"/>
          </a:xfrm>
          <a:prstGeom prst="rect">
            <a:avLst/>
          </a:prstGeom>
          <a:solidFill>
            <a:schemeClr val="accent1">
              <a:lumMod val="60000"/>
              <a:lumOff val="40000"/>
            </a:schemeClr>
          </a:solidFill>
          <a:ln>
            <a:noFill/>
          </a:ln>
          <a:effectLst/>
        </p:spPr>
        <p:txBody>
          <a:bodyPr lIns="0" tIns="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eaLnBrk="1" fontAlgn="auto" hangingPunct="1">
              <a:spcBef>
                <a:spcPts val="0"/>
              </a:spcBef>
              <a:spcAft>
                <a:spcPts val="0"/>
              </a:spcAft>
              <a:defRPr/>
            </a:pPr>
            <a:r>
              <a:rPr lang="en-GB" altLang="en-US" sz="1600">
                <a:latin typeface="Helvetica" pitchFamily="2" charset="0"/>
              </a:rPr>
              <a:t>Spending on prevention</a:t>
            </a:r>
          </a:p>
        </p:txBody>
      </p:sp>
      <p:sp>
        <p:nvSpPr>
          <p:cNvPr id="13" name="Left Arrow 12">
            <a:extLst>
              <a:ext uri="{FF2B5EF4-FFF2-40B4-BE49-F238E27FC236}">
                <a16:creationId xmlns:a16="http://schemas.microsoft.com/office/drawing/2014/main" id="{75D7EBC1-6EA1-824F-8715-E870529F1261}"/>
              </a:ext>
            </a:extLst>
          </p:cNvPr>
          <p:cNvSpPr/>
          <p:nvPr/>
        </p:nvSpPr>
        <p:spPr>
          <a:xfrm>
            <a:off x="8683422" y="3179156"/>
            <a:ext cx="1537568" cy="623454"/>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Decreased spend</a:t>
            </a:r>
          </a:p>
        </p:txBody>
      </p:sp>
      <p:sp>
        <p:nvSpPr>
          <p:cNvPr id="14" name="Right Arrow 13">
            <a:extLst>
              <a:ext uri="{FF2B5EF4-FFF2-40B4-BE49-F238E27FC236}">
                <a16:creationId xmlns:a16="http://schemas.microsoft.com/office/drawing/2014/main" id="{45F148D3-6B0B-A64F-8B9C-348ED619E433}"/>
              </a:ext>
            </a:extLst>
          </p:cNvPr>
          <p:cNvSpPr/>
          <p:nvPr/>
        </p:nvSpPr>
        <p:spPr>
          <a:xfrm>
            <a:off x="10382339" y="3179156"/>
            <a:ext cx="1371600" cy="6234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Increased Spend</a:t>
            </a:r>
          </a:p>
        </p:txBody>
      </p:sp>
      <p:sp>
        <p:nvSpPr>
          <p:cNvPr id="15" name="Left Arrow 14">
            <a:extLst>
              <a:ext uri="{FF2B5EF4-FFF2-40B4-BE49-F238E27FC236}">
                <a16:creationId xmlns:a16="http://schemas.microsoft.com/office/drawing/2014/main" id="{80627614-DBE4-FA45-AAFA-3009051E7BC8}"/>
              </a:ext>
            </a:extLst>
          </p:cNvPr>
          <p:cNvSpPr/>
          <p:nvPr/>
        </p:nvSpPr>
        <p:spPr>
          <a:xfrm rot="16200000">
            <a:off x="7668121" y="5499471"/>
            <a:ext cx="832660" cy="623454"/>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 name="Right Arrow 15">
            <a:extLst>
              <a:ext uri="{FF2B5EF4-FFF2-40B4-BE49-F238E27FC236}">
                <a16:creationId xmlns:a16="http://schemas.microsoft.com/office/drawing/2014/main" id="{AEAECFD7-3F80-4642-951B-2F2AC3F75090}"/>
              </a:ext>
            </a:extLst>
          </p:cNvPr>
          <p:cNvSpPr/>
          <p:nvPr/>
        </p:nvSpPr>
        <p:spPr>
          <a:xfrm rot="16200000">
            <a:off x="7654303" y="4157296"/>
            <a:ext cx="801040" cy="6234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17" name="Picture 16" descr="Chart, line chart&#10;&#10;Description automatically generated">
            <a:extLst>
              <a:ext uri="{FF2B5EF4-FFF2-40B4-BE49-F238E27FC236}">
                <a16:creationId xmlns:a16="http://schemas.microsoft.com/office/drawing/2014/main" id="{62B0D01C-3747-8948-811A-21215935B88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016307" y="1616739"/>
            <a:ext cx="2337494" cy="1674503"/>
          </a:xfrm>
          <a:prstGeom prst="rect">
            <a:avLst/>
          </a:prstGeom>
        </p:spPr>
      </p:pic>
      <p:sp>
        <p:nvSpPr>
          <p:cNvPr id="18" name="Text Box 1">
            <a:extLst>
              <a:ext uri="{FF2B5EF4-FFF2-40B4-BE49-F238E27FC236}">
                <a16:creationId xmlns:a16="http://schemas.microsoft.com/office/drawing/2014/main" id="{F24C6453-B73D-574C-87B1-6713F0CEBCBD}"/>
              </a:ext>
            </a:extLst>
          </p:cNvPr>
          <p:cNvSpPr txBox="1">
            <a:spLocks noChangeArrowheads="1"/>
          </p:cNvSpPr>
          <p:nvPr/>
        </p:nvSpPr>
        <p:spPr bwMode="auto">
          <a:xfrm>
            <a:off x="8330912" y="983295"/>
            <a:ext cx="3345586" cy="527504"/>
          </a:xfrm>
          <a:prstGeom prst="rect">
            <a:avLst/>
          </a:prstGeom>
          <a:noFill/>
          <a:ln/>
        </p:spPr>
        <p:style>
          <a:lnRef idx="1">
            <a:schemeClr val="accent2"/>
          </a:lnRef>
          <a:fillRef idx="2">
            <a:schemeClr val="accent2"/>
          </a:fillRef>
          <a:effectRef idx="1">
            <a:schemeClr val="accent2"/>
          </a:effectRef>
          <a:fontRef idx="minor">
            <a:schemeClr val="dk1"/>
          </a:fontRef>
        </p:style>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eaLnBrk="1" fontAlgn="auto" hangingPunct="1">
              <a:spcBef>
                <a:spcPts val="0"/>
              </a:spcBef>
              <a:spcAft>
                <a:spcPts val="0"/>
              </a:spcAft>
              <a:defRPr/>
            </a:pPr>
            <a:r>
              <a:rPr lang="en-GB" sz="1600" dirty="0">
                <a:solidFill>
                  <a:srgbClr val="C00000"/>
                </a:solidFill>
                <a:latin typeface="Helvetica" pitchFamily="2" charset="0"/>
              </a:rPr>
              <a:t>Decreased</a:t>
            </a:r>
            <a:r>
              <a:rPr lang="en-GB" sz="1600" dirty="0">
                <a:latin typeface="Helvetica" pitchFamily="2" charset="0"/>
              </a:rPr>
              <a:t> investment in prevention. </a:t>
            </a:r>
            <a:endParaRPr lang="en-GB" altLang="en-US" sz="1600" dirty="0">
              <a:latin typeface="Helvetica" pitchFamily="2" charset="0"/>
            </a:endParaRPr>
          </a:p>
        </p:txBody>
      </p:sp>
      <p:sp>
        <p:nvSpPr>
          <p:cNvPr id="3" name="TextBox 2">
            <a:extLst>
              <a:ext uri="{FF2B5EF4-FFF2-40B4-BE49-F238E27FC236}">
                <a16:creationId xmlns:a16="http://schemas.microsoft.com/office/drawing/2014/main" id="{D0EE8439-67A1-7353-6F20-C5705F1CD77A}"/>
              </a:ext>
            </a:extLst>
          </p:cNvPr>
          <p:cNvSpPr txBox="1"/>
          <p:nvPr/>
        </p:nvSpPr>
        <p:spPr>
          <a:xfrm>
            <a:off x="4772747" y="2144709"/>
            <a:ext cx="1882238" cy="461665"/>
          </a:xfrm>
          <a:prstGeom prst="rect">
            <a:avLst/>
          </a:prstGeom>
          <a:noFill/>
        </p:spPr>
        <p:txBody>
          <a:bodyPr wrap="square" rtlCol="0">
            <a:spAutoFit/>
          </a:bodyPr>
          <a:lstStyle/>
          <a:p>
            <a:r>
              <a:rPr lang="en-US" sz="2400" dirty="0">
                <a:solidFill>
                  <a:srgbClr val="FF0000"/>
                </a:solidFill>
              </a:rPr>
              <a:t>£84 million</a:t>
            </a:r>
          </a:p>
        </p:txBody>
      </p:sp>
      <p:pic>
        <p:nvPicPr>
          <p:cNvPr id="9" name="Picture 8">
            <a:extLst>
              <a:ext uri="{FF2B5EF4-FFF2-40B4-BE49-F238E27FC236}">
                <a16:creationId xmlns:a16="http://schemas.microsoft.com/office/drawing/2014/main" id="{7B37169E-525E-F4E2-2CCE-A34BBD8C0F57}"/>
              </a:ext>
            </a:extLst>
          </p:cNvPr>
          <p:cNvPicPr>
            <a:picLocks noChangeAspect="1"/>
          </p:cNvPicPr>
          <p:nvPr/>
        </p:nvPicPr>
        <p:blipFill>
          <a:blip r:embed="rId6"/>
          <a:stretch>
            <a:fillRect/>
          </a:stretch>
        </p:blipFill>
        <p:spPr>
          <a:xfrm>
            <a:off x="755258" y="1658980"/>
            <a:ext cx="3428528" cy="2571397"/>
          </a:xfrm>
          <a:prstGeom prst="rect">
            <a:avLst/>
          </a:prstGeom>
        </p:spPr>
      </p:pic>
      <p:grpSp>
        <p:nvGrpSpPr>
          <p:cNvPr id="21" name="Group 20">
            <a:extLst>
              <a:ext uri="{FF2B5EF4-FFF2-40B4-BE49-F238E27FC236}">
                <a16:creationId xmlns:a16="http://schemas.microsoft.com/office/drawing/2014/main" id="{10E9F946-A978-76E9-4588-40AD8CC1F86A}"/>
              </a:ext>
            </a:extLst>
          </p:cNvPr>
          <p:cNvGrpSpPr/>
          <p:nvPr/>
        </p:nvGrpSpPr>
        <p:grpSpPr>
          <a:xfrm>
            <a:off x="498320" y="4068503"/>
            <a:ext cx="3668591" cy="2623450"/>
            <a:chOff x="3940954" y="1340962"/>
            <a:chExt cx="3401371" cy="4678230"/>
          </a:xfrm>
        </p:grpSpPr>
        <p:pic>
          <p:nvPicPr>
            <p:cNvPr id="19" name="Graphic 18">
              <a:extLst>
                <a:ext uri="{FF2B5EF4-FFF2-40B4-BE49-F238E27FC236}">
                  <a16:creationId xmlns:a16="http://schemas.microsoft.com/office/drawing/2014/main" id="{F1B3633D-0816-DB2C-3F31-F9E1E20C159A}"/>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36833" r="31525"/>
            <a:stretch/>
          </p:blipFill>
          <p:spPr>
            <a:xfrm>
              <a:off x="4448904" y="1340962"/>
              <a:ext cx="2893421" cy="4572000"/>
            </a:xfrm>
            <a:prstGeom prst="rect">
              <a:avLst/>
            </a:prstGeom>
          </p:spPr>
        </p:pic>
        <p:pic>
          <p:nvPicPr>
            <p:cNvPr id="20" name="Graphic 19">
              <a:extLst>
                <a:ext uri="{FF2B5EF4-FFF2-40B4-BE49-F238E27FC236}">
                  <a16:creationId xmlns:a16="http://schemas.microsoft.com/office/drawing/2014/main" id="{DAF0F554-761C-0F46-39BD-23EF83753DD9}"/>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94566"/>
            <a:stretch/>
          </p:blipFill>
          <p:spPr>
            <a:xfrm>
              <a:off x="3940954" y="1447193"/>
              <a:ext cx="496848" cy="4571999"/>
            </a:xfrm>
            <a:prstGeom prst="rect">
              <a:avLst/>
            </a:prstGeom>
          </p:spPr>
        </p:pic>
      </p:grpSp>
    </p:spTree>
    <p:extLst>
      <p:ext uri="{BB962C8B-B14F-4D97-AF65-F5344CB8AC3E}">
        <p14:creationId xmlns:p14="http://schemas.microsoft.com/office/powerpoint/2010/main" val="281690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FB5B1-3CA9-6349-A1C3-A4A28E2BD17F}"/>
              </a:ext>
            </a:extLst>
          </p:cNvPr>
          <p:cNvSpPr>
            <a:spLocks noGrp="1"/>
          </p:cNvSpPr>
          <p:nvPr>
            <p:ph type="title"/>
          </p:nvPr>
        </p:nvSpPr>
        <p:spPr>
          <a:xfrm>
            <a:off x="631372" y="254859"/>
            <a:ext cx="10515600" cy="1325563"/>
          </a:xfrm>
        </p:spPr>
        <p:txBody>
          <a:bodyPr/>
          <a:lstStyle/>
          <a:p>
            <a:r>
              <a:rPr lang="en-US" dirty="0">
                <a:solidFill>
                  <a:srgbClr val="002060"/>
                </a:solidFill>
              </a:rPr>
              <a:t>Learning system?</a:t>
            </a:r>
          </a:p>
        </p:txBody>
      </p:sp>
      <p:graphicFrame>
        <p:nvGraphicFramePr>
          <p:cNvPr id="5" name="Content Placeholder 4">
            <a:extLst>
              <a:ext uri="{FF2B5EF4-FFF2-40B4-BE49-F238E27FC236}">
                <a16:creationId xmlns:a16="http://schemas.microsoft.com/office/drawing/2014/main" id="{B00DC23E-9952-49AB-BD96-39F9F5700830}"/>
              </a:ext>
            </a:extLst>
          </p:cNvPr>
          <p:cNvGraphicFramePr>
            <a:graphicFrameLocks/>
          </p:cNvGraphicFramePr>
          <p:nvPr>
            <p:extLst>
              <p:ext uri="{D42A27DB-BD31-4B8C-83A1-F6EECF244321}">
                <p14:modId xmlns:p14="http://schemas.microsoft.com/office/powerpoint/2010/main" val="3681821166"/>
              </p:ext>
            </p:extLst>
          </p:nvPr>
        </p:nvGraphicFramePr>
        <p:xfrm>
          <a:off x="2435660" y="1229096"/>
          <a:ext cx="8323386" cy="5320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a:extLst>
              <a:ext uri="{FF2B5EF4-FFF2-40B4-BE49-F238E27FC236}">
                <a16:creationId xmlns:a16="http://schemas.microsoft.com/office/drawing/2014/main" id="{62CD3FB2-990D-ADD7-EDB5-C7EC9E16DAE4}"/>
              </a:ext>
            </a:extLst>
          </p:cNvPr>
          <p:cNvGrpSpPr/>
          <p:nvPr/>
        </p:nvGrpSpPr>
        <p:grpSpPr>
          <a:xfrm>
            <a:off x="8925139" y="1350670"/>
            <a:ext cx="2535467" cy="1737186"/>
            <a:chOff x="4885371" y="3583239"/>
            <a:chExt cx="2535467" cy="1737186"/>
          </a:xfrm>
          <a:solidFill>
            <a:schemeClr val="accent2">
              <a:lumMod val="60000"/>
              <a:lumOff val="40000"/>
            </a:schemeClr>
          </a:solidFill>
        </p:grpSpPr>
        <p:sp>
          <p:nvSpPr>
            <p:cNvPr id="13" name="Rounded Rectangle 12">
              <a:extLst>
                <a:ext uri="{FF2B5EF4-FFF2-40B4-BE49-F238E27FC236}">
                  <a16:creationId xmlns:a16="http://schemas.microsoft.com/office/drawing/2014/main" id="{B5150BCF-173F-B023-CEA1-AC001C69AD0E}"/>
                </a:ext>
              </a:extLst>
            </p:cNvPr>
            <p:cNvSpPr/>
            <p:nvPr/>
          </p:nvSpPr>
          <p:spPr>
            <a:xfrm>
              <a:off x="4885371" y="3583239"/>
              <a:ext cx="2535467" cy="1737186"/>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200"/>
            </a:p>
          </p:txBody>
        </p:sp>
        <p:sp>
          <p:nvSpPr>
            <p:cNvPr id="14" name="Rounded Rectangle 4">
              <a:extLst>
                <a:ext uri="{FF2B5EF4-FFF2-40B4-BE49-F238E27FC236}">
                  <a16:creationId xmlns:a16="http://schemas.microsoft.com/office/drawing/2014/main" id="{A089B908-5855-A7E8-94AD-227E5C1D29AC}"/>
                </a:ext>
              </a:extLst>
            </p:cNvPr>
            <p:cNvSpPr txBox="1"/>
            <p:nvPr/>
          </p:nvSpPr>
          <p:spPr>
            <a:xfrm>
              <a:off x="4970173" y="3668041"/>
              <a:ext cx="2365863" cy="15675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2400" kern="1200" dirty="0"/>
                <a:t>What </a:t>
              </a:r>
              <a:r>
                <a:rPr lang="en-US" sz="2400" dirty="0"/>
                <a:t>is the evidence – what do we already know</a:t>
              </a:r>
              <a:endParaRPr lang="en-US" sz="2400" kern="1200" dirty="0"/>
            </a:p>
          </p:txBody>
        </p:sp>
      </p:grpSp>
      <p:sp>
        <p:nvSpPr>
          <p:cNvPr id="15" name="Bent Arrow 14">
            <a:extLst>
              <a:ext uri="{FF2B5EF4-FFF2-40B4-BE49-F238E27FC236}">
                <a16:creationId xmlns:a16="http://schemas.microsoft.com/office/drawing/2014/main" id="{7C7B792F-FC9A-3490-0C78-79C3E7332413}"/>
              </a:ext>
            </a:extLst>
          </p:cNvPr>
          <p:cNvSpPr/>
          <p:nvPr/>
        </p:nvSpPr>
        <p:spPr>
          <a:xfrm rot="10800000">
            <a:off x="9245352" y="3164108"/>
            <a:ext cx="1021976" cy="900953"/>
          </a:xfrm>
          <a:prstGeom prst="bentArrow">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77650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upstream downstream parable on public health">
            <a:extLst>
              <a:ext uri="{FF2B5EF4-FFF2-40B4-BE49-F238E27FC236}">
                <a16:creationId xmlns:a16="http://schemas.microsoft.com/office/drawing/2014/main" id="{2C3F3EDB-2429-C363-A634-0BFB078815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46251" y="1920875"/>
            <a:ext cx="5102281" cy="29083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EB83B65A-44FC-9E60-077E-29F518C865A8}"/>
              </a:ext>
            </a:extLst>
          </p:cNvPr>
          <p:cNvGrpSpPr/>
          <p:nvPr/>
        </p:nvGrpSpPr>
        <p:grpSpPr>
          <a:xfrm>
            <a:off x="1071033" y="1076416"/>
            <a:ext cx="5291666" cy="4933768"/>
            <a:chOff x="1417638" y="1300163"/>
            <a:chExt cx="4811712" cy="4486275"/>
          </a:xfrm>
        </p:grpSpPr>
        <p:pic>
          <p:nvPicPr>
            <p:cNvPr id="2050" name="Picture 2">
              <a:extLst>
                <a:ext uri="{FF2B5EF4-FFF2-40B4-BE49-F238E27FC236}">
                  <a16:creationId xmlns:a16="http://schemas.microsoft.com/office/drawing/2014/main" id="{BF8548E6-EF33-DFAE-4503-8950D3DFBF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128"/>
            <a:stretch/>
          </p:blipFill>
          <p:spPr bwMode="auto">
            <a:xfrm>
              <a:off x="1417638" y="1300163"/>
              <a:ext cx="4811712" cy="44862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99B0709-725F-49B9-AAAA-9E1EA0211EE6}"/>
                </a:ext>
              </a:extLst>
            </p:cNvPr>
            <p:cNvPicPr>
              <a:picLocks noChangeAspect="1"/>
            </p:cNvPicPr>
            <p:nvPr/>
          </p:nvPicPr>
          <p:blipFill>
            <a:blip r:embed="rId4"/>
            <a:stretch>
              <a:fillRect/>
            </a:stretch>
          </p:blipFill>
          <p:spPr>
            <a:xfrm>
              <a:off x="4972050" y="2403598"/>
              <a:ext cx="1257300" cy="711077"/>
            </a:xfrm>
            <a:prstGeom prst="rect">
              <a:avLst/>
            </a:prstGeom>
          </p:spPr>
        </p:pic>
      </p:grpSp>
    </p:spTree>
    <p:extLst>
      <p:ext uri="{BB962C8B-B14F-4D97-AF65-F5344CB8AC3E}">
        <p14:creationId xmlns:p14="http://schemas.microsoft.com/office/powerpoint/2010/main" val="13655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4C1A-3F11-BB1C-319E-DF3FE6C43D69}"/>
              </a:ext>
            </a:extLst>
          </p:cNvPr>
          <p:cNvSpPr>
            <a:spLocks noGrp="1"/>
          </p:cNvSpPr>
          <p:nvPr>
            <p:ph type="title"/>
          </p:nvPr>
        </p:nvSpPr>
        <p:spPr/>
        <p:txBody>
          <a:bodyPr/>
          <a:lstStyle/>
          <a:p>
            <a:r>
              <a:rPr lang="en-US" dirty="0"/>
              <a:t>Identifying children in households with complex needs.  </a:t>
            </a:r>
          </a:p>
        </p:txBody>
      </p:sp>
      <p:pic>
        <p:nvPicPr>
          <p:cNvPr id="6" name="Picture 5">
            <a:extLst>
              <a:ext uri="{FF2B5EF4-FFF2-40B4-BE49-F238E27FC236}">
                <a16:creationId xmlns:a16="http://schemas.microsoft.com/office/drawing/2014/main" id="{7C6EEF44-4E60-5AA1-9FD2-BE4E156F5964}"/>
              </a:ext>
            </a:extLst>
          </p:cNvPr>
          <p:cNvPicPr>
            <a:picLocks noChangeAspect="1"/>
          </p:cNvPicPr>
          <p:nvPr/>
        </p:nvPicPr>
        <p:blipFill>
          <a:blip r:embed="rId2"/>
          <a:stretch>
            <a:fillRect/>
          </a:stretch>
        </p:blipFill>
        <p:spPr>
          <a:xfrm>
            <a:off x="733984" y="1874030"/>
            <a:ext cx="4747725" cy="4766015"/>
          </a:xfrm>
          <a:prstGeom prst="rect">
            <a:avLst/>
          </a:prstGeom>
        </p:spPr>
      </p:pic>
      <p:pic>
        <p:nvPicPr>
          <p:cNvPr id="8" name="Content Placeholder 1">
            <a:extLst>
              <a:ext uri="{FF2B5EF4-FFF2-40B4-BE49-F238E27FC236}">
                <a16:creationId xmlns:a16="http://schemas.microsoft.com/office/drawing/2014/main" id="{308CBDCF-BE60-D09D-6269-F546E5240DDD}"/>
              </a:ext>
            </a:extLst>
          </p:cNvPr>
          <p:cNvPicPr>
            <a:picLocks/>
          </p:cNvPicPr>
          <p:nvPr/>
        </p:nvPicPr>
        <p:blipFill>
          <a:blip r:embed="rId3" cstate="print"/>
          <a:stretch>
            <a:fillRect/>
          </a:stretch>
        </p:blipFill>
        <p:spPr>
          <a:xfrm>
            <a:off x="5678228" y="3747247"/>
            <a:ext cx="4828407" cy="2892798"/>
          </a:xfrm>
          <a:prstGeom prst="rect">
            <a:avLst/>
          </a:prstGeom>
        </p:spPr>
      </p:pic>
      <p:sp>
        <p:nvSpPr>
          <p:cNvPr id="9" name="TextBox 8">
            <a:extLst>
              <a:ext uri="{FF2B5EF4-FFF2-40B4-BE49-F238E27FC236}">
                <a16:creationId xmlns:a16="http://schemas.microsoft.com/office/drawing/2014/main" id="{902BEDF8-A883-964B-C84E-83D4C0C0E2B0}"/>
              </a:ext>
            </a:extLst>
          </p:cNvPr>
          <p:cNvSpPr txBox="1"/>
          <p:nvPr/>
        </p:nvSpPr>
        <p:spPr>
          <a:xfrm>
            <a:off x="2142564" y="1999129"/>
            <a:ext cx="3146612" cy="646331"/>
          </a:xfrm>
          <a:prstGeom prst="rect">
            <a:avLst/>
          </a:prstGeom>
          <a:noFill/>
        </p:spPr>
        <p:txBody>
          <a:bodyPr wrap="square" rtlCol="0">
            <a:spAutoFit/>
          </a:bodyPr>
          <a:lstStyle/>
          <a:p>
            <a:r>
              <a:rPr lang="en-US" dirty="0"/>
              <a:t>22,000 households, 41,000 children.  </a:t>
            </a:r>
          </a:p>
        </p:txBody>
      </p:sp>
      <p:sp>
        <p:nvSpPr>
          <p:cNvPr id="11" name="TextBox 10">
            <a:extLst>
              <a:ext uri="{FF2B5EF4-FFF2-40B4-BE49-F238E27FC236}">
                <a16:creationId xmlns:a16="http://schemas.microsoft.com/office/drawing/2014/main" id="{76739AAE-4F79-07D5-65EB-D729FD6D7221}"/>
              </a:ext>
            </a:extLst>
          </p:cNvPr>
          <p:cNvSpPr txBox="1"/>
          <p:nvPr/>
        </p:nvSpPr>
        <p:spPr>
          <a:xfrm>
            <a:off x="4237608" y="6211669"/>
            <a:ext cx="3890682" cy="646331"/>
          </a:xfrm>
          <a:prstGeom prst="rect">
            <a:avLst/>
          </a:prstGeom>
          <a:noFill/>
        </p:spPr>
        <p:txBody>
          <a:bodyPr wrap="square">
            <a:spAutoFit/>
          </a:bodyPr>
          <a:lstStyle/>
          <a:p>
            <a:r>
              <a:rPr lang="en-GB" sz="1800" dirty="0">
                <a:solidFill>
                  <a:srgbClr val="000000"/>
                </a:solidFill>
                <a:effectLst/>
                <a:latin typeface="Arial" panose="020B0604020202020204" pitchFamily="34" charset="0"/>
                <a:ea typeface="Aptos" panose="020B0004020202020204" pitchFamily="34" charset="0"/>
              </a:rPr>
              <a:t>£365 million per year, £17,000 per family </a:t>
            </a:r>
            <a:endParaRPr lang="en-US" dirty="0"/>
          </a:p>
        </p:txBody>
      </p:sp>
      <p:pic>
        <p:nvPicPr>
          <p:cNvPr id="12" name="Content Placeholder 2" descr="A graph with different colored bars&#10;&#10;Description automatically generated">
            <a:extLst>
              <a:ext uri="{FF2B5EF4-FFF2-40B4-BE49-F238E27FC236}">
                <a16:creationId xmlns:a16="http://schemas.microsoft.com/office/drawing/2014/main" id="{BA972465-FAAB-78D6-5AA0-AD088428145F}"/>
              </a:ext>
            </a:extLst>
          </p:cNvPr>
          <p:cNvPicPr>
            <a:picLocks/>
          </p:cNvPicPr>
          <p:nvPr/>
        </p:nvPicPr>
        <p:blipFill>
          <a:blip r:embed="rId4" cstate="print"/>
          <a:stretch>
            <a:fillRect/>
          </a:stretch>
        </p:blipFill>
        <p:spPr>
          <a:xfrm>
            <a:off x="5113451" y="1308847"/>
            <a:ext cx="4259148" cy="2478962"/>
          </a:xfrm>
          <a:prstGeom prst="rect">
            <a:avLst/>
          </a:prstGeom>
        </p:spPr>
      </p:pic>
      <p:sp>
        <p:nvSpPr>
          <p:cNvPr id="13" name="TextBox 12">
            <a:extLst>
              <a:ext uri="{FF2B5EF4-FFF2-40B4-BE49-F238E27FC236}">
                <a16:creationId xmlns:a16="http://schemas.microsoft.com/office/drawing/2014/main" id="{07359A39-B299-4FDA-2454-11BD6B4292F0}"/>
              </a:ext>
            </a:extLst>
          </p:cNvPr>
          <p:cNvSpPr txBox="1"/>
          <p:nvPr/>
        </p:nvSpPr>
        <p:spPr>
          <a:xfrm>
            <a:off x="9372599" y="2372047"/>
            <a:ext cx="2268071" cy="1200329"/>
          </a:xfrm>
          <a:prstGeom prst="rect">
            <a:avLst/>
          </a:prstGeom>
          <a:noFill/>
        </p:spPr>
        <p:txBody>
          <a:bodyPr wrap="square" rtlCol="0">
            <a:spAutoFit/>
          </a:bodyPr>
          <a:lstStyle/>
          <a:p>
            <a:r>
              <a:rPr lang="en-US" dirty="0"/>
              <a:t>60% of women</a:t>
            </a:r>
          </a:p>
          <a:p>
            <a:r>
              <a:rPr lang="en-US" dirty="0"/>
              <a:t>40% of men with mental health problems</a:t>
            </a:r>
          </a:p>
        </p:txBody>
      </p:sp>
      <p:sp>
        <p:nvSpPr>
          <p:cNvPr id="14" name="TextBox 13">
            <a:extLst>
              <a:ext uri="{FF2B5EF4-FFF2-40B4-BE49-F238E27FC236}">
                <a16:creationId xmlns:a16="http://schemas.microsoft.com/office/drawing/2014/main" id="{43097534-4A67-BE34-BABB-6A61FF1C3C72}"/>
              </a:ext>
            </a:extLst>
          </p:cNvPr>
          <p:cNvSpPr txBox="1"/>
          <p:nvPr/>
        </p:nvSpPr>
        <p:spPr>
          <a:xfrm>
            <a:off x="9372599" y="1229023"/>
            <a:ext cx="2407025" cy="923330"/>
          </a:xfrm>
          <a:prstGeom prst="rect">
            <a:avLst/>
          </a:prstGeom>
          <a:noFill/>
        </p:spPr>
        <p:txBody>
          <a:bodyPr wrap="square" rtlCol="0">
            <a:spAutoFit/>
          </a:bodyPr>
          <a:lstStyle/>
          <a:p>
            <a:r>
              <a:rPr lang="en-US" dirty="0"/>
              <a:t>12% children with learning difficulties / autism. </a:t>
            </a:r>
          </a:p>
        </p:txBody>
      </p:sp>
      <p:pic>
        <p:nvPicPr>
          <p:cNvPr id="15" name="Picture 14">
            <a:extLst>
              <a:ext uri="{FF2B5EF4-FFF2-40B4-BE49-F238E27FC236}">
                <a16:creationId xmlns:a16="http://schemas.microsoft.com/office/drawing/2014/main" id="{25101FB2-CC24-ACD8-9784-1B71759CAC51}"/>
              </a:ext>
            </a:extLst>
          </p:cNvPr>
          <p:cNvPicPr>
            <a:picLocks noChangeAspect="1"/>
          </p:cNvPicPr>
          <p:nvPr/>
        </p:nvPicPr>
        <p:blipFill>
          <a:blip r:embed="rId5"/>
          <a:stretch>
            <a:fillRect/>
          </a:stretch>
        </p:blipFill>
        <p:spPr>
          <a:xfrm>
            <a:off x="411128" y="6211669"/>
            <a:ext cx="2074668" cy="489621"/>
          </a:xfrm>
          <a:prstGeom prst="rect">
            <a:avLst/>
          </a:prstGeom>
        </p:spPr>
      </p:pic>
      <p:sp>
        <p:nvSpPr>
          <p:cNvPr id="16" name="Rectangle 15">
            <a:extLst>
              <a:ext uri="{FF2B5EF4-FFF2-40B4-BE49-F238E27FC236}">
                <a16:creationId xmlns:a16="http://schemas.microsoft.com/office/drawing/2014/main" id="{EFD65A1E-D527-6A96-6D13-5145FF57B0E9}"/>
              </a:ext>
            </a:extLst>
          </p:cNvPr>
          <p:cNvSpPr/>
          <p:nvPr/>
        </p:nvSpPr>
        <p:spPr>
          <a:xfrm>
            <a:off x="411128" y="6142936"/>
            <a:ext cx="1793996" cy="13746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RESTORE</a:t>
            </a:r>
          </a:p>
        </p:txBody>
      </p:sp>
    </p:spTree>
    <p:extLst>
      <p:ext uri="{BB962C8B-B14F-4D97-AF65-F5344CB8AC3E}">
        <p14:creationId xmlns:p14="http://schemas.microsoft.com/office/powerpoint/2010/main" val="1699352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AA64BF-60A9-0BEE-3F7B-4C68C3F2A646}"/>
              </a:ext>
            </a:extLst>
          </p:cNvPr>
          <p:cNvSpPr>
            <a:spLocks noGrp="1"/>
          </p:cNvSpPr>
          <p:nvPr>
            <p:ph type="title"/>
          </p:nvPr>
        </p:nvSpPr>
        <p:spPr>
          <a:xfrm>
            <a:off x="925740" y="289112"/>
            <a:ext cx="6810801" cy="1492715"/>
          </a:xfrm>
        </p:spPr>
        <p:txBody>
          <a:bodyPr vert="horz" lIns="91440" tIns="45720" rIns="91440" bIns="45720" rtlCol="0" anchor="ctr">
            <a:normAutofit fontScale="90000"/>
          </a:bodyPr>
          <a:lstStyle/>
          <a:p>
            <a:r>
              <a:rPr lang="en-GB" sz="3400" b="1" dirty="0">
                <a:latin typeface="Arial" panose="020B0604020202020204" pitchFamily="34" charset="0"/>
                <a:cs typeface="Arial" panose="020B0604020202020204" pitchFamily="34" charset="0"/>
              </a:rPr>
              <a:t>Hazard ratios for risk of becoming looked after: maternal demographic factors</a:t>
            </a:r>
            <a:br>
              <a:rPr lang="en-GB" sz="3400" b="1" dirty="0">
                <a:solidFill>
                  <a:schemeClr val="accent1"/>
                </a:solidFill>
              </a:rPr>
            </a:br>
            <a:endParaRPr lang="en-US" sz="1800" dirty="0">
              <a:solidFill>
                <a:schemeClr val="accent1"/>
              </a:solidFill>
              <a:latin typeface="Calibri" panose="020F0502020204030204" pitchFamily="34" charset="0"/>
              <a:cs typeface="Times New Roman" panose="02020603050405020304" pitchFamily="18" charset="0"/>
            </a:endParaRPr>
          </a:p>
        </p:txBody>
      </p:sp>
      <p:pic>
        <p:nvPicPr>
          <p:cNvPr id="7" name="Picture 6" descr="A picture containing text, screenshot, line, diagram&#10;&#10;Description automatically generated">
            <a:extLst>
              <a:ext uri="{FF2B5EF4-FFF2-40B4-BE49-F238E27FC236}">
                <a16:creationId xmlns:a16="http://schemas.microsoft.com/office/drawing/2014/main" id="{BEB77489-0825-F916-B6F7-5F99FA064F97}"/>
              </a:ext>
            </a:extLst>
          </p:cNvPr>
          <p:cNvPicPr>
            <a:picLocks noChangeAspect="1"/>
          </p:cNvPicPr>
          <p:nvPr/>
        </p:nvPicPr>
        <p:blipFill rotWithShape="1">
          <a:blip r:embed="rId3">
            <a:extLst>
              <a:ext uri="{28A0092B-C50C-407E-A947-70E740481C1C}">
                <a14:useLocalDpi xmlns:a14="http://schemas.microsoft.com/office/drawing/2010/main" val="0"/>
              </a:ext>
            </a:extLst>
          </a:blip>
          <a:srcRect t="68427"/>
          <a:stretch/>
        </p:blipFill>
        <p:spPr>
          <a:xfrm>
            <a:off x="956966" y="1781827"/>
            <a:ext cx="8899834" cy="1492715"/>
          </a:xfrm>
          <a:prstGeom prst="rect">
            <a:avLst/>
          </a:prstGeom>
        </p:spPr>
      </p:pic>
      <p:pic>
        <p:nvPicPr>
          <p:cNvPr id="9" name="Picture 8" descr="A picture containing text, screenshot, font, symbol&#10;&#10;Description automatically generated">
            <a:extLst>
              <a:ext uri="{FF2B5EF4-FFF2-40B4-BE49-F238E27FC236}">
                <a16:creationId xmlns:a16="http://schemas.microsoft.com/office/drawing/2014/main" id="{E6750FA1-8BBA-90B6-4D2D-6466D309E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0565" y="5682943"/>
            <a:ext cx="1281367" cy="896120"/>
          </a:xfrm>
          <a:prstGeom prst="rect">
            <a:avLst/>
          </a:prstGeom>
        </p:spPr>
      </p:pic>
      <p:pic>
        <p:nvPicPr>
          <p:cNvPr id="2" name="Picture 1" descr="A picture containing text, screenshot, diagram, line&#10;&#10;Description automatically generated">
            <a:extLst>
              <a:ext uri="{FF2B5EF4-FFF2-40B4-BE49-F238E27FC236}">
                <a16:creationId xmlns:a16="http://schemas.microsoft.com/office/drawing/2014/main" id="{6FC8D990-593E-AC44-E008-B12C51DF2C9D}"/>
              </a:ext>
            </a:extLst>
          </p:cNvPr>
          <p:cNvPicPr>
            <a:picLocks noChangeAspect="1"/>
          </p:cNvPicPr>
          <p:nvPr/>
        </p:nvPicPr>
        <p:blipFill rotWithShape="1">
          <a:blip r:embed="rId5">
            <a:extLst>
              <a:ext uri="{28A0092B-C50C-407E-A947-70E740481C1C}">
                <a14:useLocalDpi xmlns:a14="http://schemas.microsoft.com/office/drawing/2010/main" val="0"/>
              </a:ext>
            </a:extLst>
          </a:blip>
          <a:srcRect t="40670"/>
          <a:stretch/>
        </p:blipFill>
        <p:spPr>
          <a:xfrm>
            <a:off x="925740" y="3583459"/>
            <a:ext cx="8808142" cy="2628227"/>
          </a:xfrm>
          <a:prstGeom prst="rect">
            <a:avLst/>
          </a:prstGeom>
        </p:spPr>
      </p:pic>
      <p:pic>
        <p:nvPicPr>
          <p:cNvPr id="3" name="Picture 2" descr="A picture containing text, screenshot, diagram, line&#10;&#10;Description automatically generated">
            <a:extLst>
              <a:ext uri="{FF2B5EF4-FFF2-40B4-BE49-F238E27FC236}">
                <a16:creationId xmlns:a16="http://schemas.microsoft.com/office/drawing/2014/main" id="{4EEAF603-62FC-1E52-4602-26A5555B5E2E}"/>
              </a:ext>
            </a:extLst>
          </p:cNvPr>
          <p:cNvPicPr>
            <a:picLocks noChangeAspect="1"/>
          </p:cNvPicPr>
          <p:nvPr/>
        </p:nvPicPr>
        <p:blipFill rotWithShape="1">
          <a:blip r:embed="rId5">
            <a:extLst>
              <a:ext uri="{28A0092B-C50C-407E-A947-70E740481C1C}">
                <a14:useLocalDpi xmlns:a14="http://schemas.microsoft.com/office/drawing/2010/main" val="0"/>
              </a:ext>
            </a:extLst>
          </a:blip>
          <a:srcRect t="6973" b="80119"/>
          <a:stretch/>
        </p:blipFill>
        <p:spPr>
          <a:xfrm>
            <a:off x="956966" y="2924461"/>
            <a:ext cx="8808142" cy="571774"/>
          </a:xfrm>
          <a:prstGeom prst="rect">
            <a:avLst/>
          </a:prstGeom>
        </p:spPr>
      </p:pic>
      <p:pic>
        <p:nvPicPr>
          <p:cNvPr id="5" name="Picture 4">
            <a:extLst>
              <a:ext uri="{FF2B5EF4-FFF2-40B4-BE49-F238E27FC236}">
                <a16:creationId xmlns:a16="http://schemas.microsoft.com/office/drawing/2014/main" id="{2AB3416C-CBE2-6267-AE36-6635B59EF776}"/>
              </a:ext>
            </a:extLst>
          </p:cNvPr>
          <p:cNvPicPr>
            <a:picLocks noChangeAspect="1"/>
          </p:cNvPicPr>
          <p:nvPr/>
        </p:nvPicPr>
        <p:blipFill>
          <a:blip r:embed="rId6"/>
          <a:stretch>
            <a:fillRect/>
          </a:stretch>
        </p:blipFill>
        <p:spPr>
          <a:xfrm>
            <a:off x="7959164" y="7090"/>
            <a:ext cx="4134224" cy="1712534"/>
          </a:xfrm>
          <a:prstGeom prst="rect">
            <a:avLst/>
          </a:prstGeom>
          <a:solidFill>
            <a:schemeClr val="bg1"/>
          </a:solidFill>
        </p:spPr>
      </p:pic>
    </p:spTree>
    <p:extLst>
      <p:ext uri="{BB962C8B-B14F-4D97-AF65-F5344CB8AC3E}">
        <p14:creationId xmlns:p14="http://schemas.microsoft.com/office/powerpoint/2010/main" val="1792294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FD92A8-2C0B-E4B1-F9F0-F7284731754E}"/>
              </a:ext>
            </a:extLst>
          </p:cNvPr>
          <p:cNvSpPr/>
          <p:nvPr/>
        </p:nvSpPr>
        <p:spPr>
          <a:xfrm>
            <a:off x="3607496" y="0"/>
            <a:ext cx="8584504"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503CC8C-202C-557F-06B7-B51BD8FEEE07}"/>
              </a:ext>
            </a:extLst>
          </p:cNvPr>
          <p:cNvSpPr/>
          <p:nvPr/>
        </p:nvSpPr>
        <p:spPr>
          <a:xfrm>
            <a:off x="4083485" y="905005"/>
            <a:ext cx="7569897" cy="5047989"/>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2811207-2890-F2D8-82EC-DF91847CCD96}"/>
              </a:ext>
            </a:extLst>
          </p:cNvPr>
          <p:cNvSpPr txBox="1"/>
          <p:nvPr/>
        </p:nvSpPr>
        <p:spPr>
          <a:xfrm>
            <a:off x="350730" y="1536289"/>
            <a:ext cx="3194137" cy="3785419"/>
          </a:xfrm>
          <a:prstGeom prst="rect">
            <a:avLst/>
          </a:prstGeom>
        </p:spPr>
        <p:txBody>
          <a:bodyPr vert="horz" lIns="91440" tIns="45720" rIns="91440" bIns="45720" rtlCol="0">
            <a:normAutofit/>
          </a:bodyPr>
          <a:lstStyle/>
          <a:p>
            <a:pPr>
              <a:lnSpc>
                <a:spcPct val="90000"/>
              </a:lnSpc>
              <a:spcAft>
                <a:spcPts val="600"/>
              </a:spcAft>
            </a:pPr>
            <a:r>
              <a:rPr lang="en-US" b="1" dirty="0">
                <a:effectLst/>
              </a:rPr>
              <a:t>Population attributable fractions</a:t>
            </a:r>
            <a:endParaRPr lang="en-US" b="1" dirty="0"/>
          </a:p>
          <a:p>
            <a:pPr>
              <a:lnSpc>
                <a:spcPct val="90000"/>
              </a:lnSpc>
              <a:spcAft>
                <a:spcPts val="600"/>
              </a:spcAft>
            </a:pPr>
            <a:endParaRPr lang="en-US" dirty="0">
              <a:effectLst/>
            </a:endParaRPr>
          </a:p>
          <a:p>
            <a:pPr>
              <a:lnSpc>
                <a:spcPct val="90000"/>
              </a:lnSpc>
              <a:spcAft>
                <a:spcPts val="600"/>
              </a:spcAft>
            </a:pPr>
            <a:r>
              <a:rPr lang="en-US" dirty="0"/>
              <a:t>R</a:t>
            </a:r>
            <a:r>
              <a:rPr lang="en-US" dirty="0">
                <a:effectLst/>
              </a:rPr>
              <a:t>epresent the burden of LAC potentially attributable to the exposure</a:t>
            </a:r>
            <a:endParaRPr lang="en-US" dirty="0"/>
          </a:p>
          <a:p>
            <a:pPr>
              <a:lnSpc>
                <a:spcPct val="90000"/>
              </a:lnSpc>
              <a:spcAft>
                <a:spcPts val="600"/>
              </a:spcAft>
            </a:pPr>
            <a:r>
              <a:rPr lang="en-US" dirty="0"/>
              <a:t>T</a:t>
            </a:r>
            <a:r>
              <a:rPr lang="en-US" dirty="0">
                <a:effectLst/>
              </a:rPr>
              <a:t>he </a:t>
            </a:r>
            <a:r>
              <a:rPr lang="en-US" dirty="0"/>
              <a:t> reduction in </a:t>
            </a:r>
            <a:r>
              <a:rPr lang="en-US" dirty="0">
                <a:effectLst/>
              </a:rPr>
              <a:t>LAC that could occur if exposure was </a:t>
            </a:r>
            <a:endParaRPr lang="en-US" dirty="0"/>
          </a:p>
        </p:txBody>
      </p:sp>
      <p:pic>
        <p:nvPicPr>
          <p:cNvPr id="7" name="Picture 6">
            <a:extLst>
              <a:ext uri="{FF2B5EF4-FFF2-40B4-BE49-F238E27FC236}">
                <a16:creationId xmlns:a16="http://schemas.microsoft.com/office/drawing/2014/main" id="{C6486796-DA83-A09A-FCB3-EF4EF53F0BE8}"/>
              </a:ext>
            </a:extLst>
          </p:cNvPr>
          <p:cNvPicPr>
            <a:picLocks noChangeAspect="1"/>
          </p:cNvPicPr>
          <p:nvPr/>
        </p:nvPicPr>
        <p:blipFill>
          <a:blip r:embed="rId3"/>
          <a:stretch>
            <a:fillRect/>
          </a:stretch>
        </p:blipFill>
        <p:spPr>
          <a:xfrm>
            <a:off x="4230556" y="1361478"/>
            <a:ext cx="7338382" cy="4311300"/>
          </a:xfrm>
          <a:prstGeom prst="rect">
            <a:avLst/>
          </a:prstGeom>
          <a:effectLst/>
        </p:spPr>
      </p:pic>
    </p:spTree>
    <p:extLst>
      <p:ext uri="{BB962C8B-B14F-4D97-AF65-F5344CB8AC3E}">
        <p14:creationId xmlns:p14="http://schemas.microsoft.com/office/powerpoint/2010/main" val="1021412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24C02A-E4FF-620C-36C9-0E7A5AA615D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dirty="0">
                <a:solidFill>
                  <a:srgbClr val="FFFFFF"/>
                </a:solidFill>
                <a:latin typeface="+mj-lt"/>
                <a:ea typeface="+mj-ea"/>
                <a:cs typeface="+mj-cs"/>
              </a:rPr>
              <a:t>What increases risk of children known to social care becoming  “looked after”</a:t>
            </a:r>
          </a:p>
        </p:txBody>
      </p:sp>
      <p:pic>
        <p:nvPicPr>
          <p:cNvPr id="4" name="Picture 3">
            <a:extLst>
              <a:ext uri="{FF2B5EF4-FFF2-40B4-BE49-F238E27FC236}">
                <a16:creationId xmlns:a16="http://schemas.microsoft.com/office/drawing/2014/main" id="{4866B5BF-62B1-E11D-652D-AE3124C2D2D7}"/>
              </a:ext>
            </a:extLst>
          </p:cNvPr>
          <p:cNvPicPr>
            <a:picLocks noChangeAspect="1"/>
          </p:cNvPicPr>
          <p:nvPr/>
        </p:nvPicPr>
        <p:blipFill>
          <a:blip r:embed="rId2"/>
          <a:stretch>
            <a:fillRect/>
          </a:stretch>
        </p:blipFill>
        <p:spPr>
          <a:xfrm>
            <a:off x="4858872" y="0"/>
            <a:ext cx="5710516" cy="6778063"/>
          </a:xfrm>
          <a:prstGeom prst="rect">
            <a:avLst/>
          </a:prstGeom>
        </p:spPr>
      </p:pic>
    </p:spTree>
    <p:extLst>
      <p:ext uri="{BB962C8B-B14F-4D97-AF65-F5344CB8AC3E}">
        <p14:creationId xmlns:p14="http://schemas.microsoft.com/office/powerpoint/2010/main" val="1048693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A80987C-F6FB-EE6E-564E-86327F9C2B48}"/>
              </a:ext>
            </a:extLst>
          </p:cNvPr>
          <p:cNvSpPr>
            <a:spLocks noGrp="1"/>
          </p:cNvSpPr>
          <p:nvPr>
            <p:ph type="title"/>
          </p:nvPr>
        </p:nvSpPr>
        <p:spPr>
          <a:xfrm>
            <a:off x="5297762" y="259976"/>
            <a:ext cx="6251110" cy="1958277"/>
          </a:xfrm>
        </p:spPr>
        <p:txBody>
          <a:bodyPr anchor="b">
            <a:normAutofit fontScale="90000"/>
          </a:bodyPr>
          <a:lstStyle/>
          <a:p>
            <a:r>
              <a:rPr lang="en-US" sz="5400" dirty="0">
                <a:latin typeface="Arial" panose="020B0604020202020204" pitchFamily="34" charset="0"/>
                <a:cs typeface="Arial" panose="020B0604020202020204" pitchFamily="34" charset="0"/>
              </a:rPr>
              <a:t>Citizens Advice on Prescription Liverpool.</a:t>
            </a:r>
            <a:endParaRPr lang="en-US" sz="5400" dirty="0"/>
          </a:p>
        </p:txBody>
      </p:sp>
      <p:pic>
        <p:nvPicPr>
          <p:cNvPr id="4" name="Picture 2" descr="A blue person with a stethoscope around his head&#10;&#10;Description automatically generated"/>
          <p:cNvPicPr>
            <a:picLocks noChangeAspect="1" noChangeArrowheads="1"/>
          </p:cNvPicPr>
          <p:nvPr/>
        </p:nvPicPr>
        <p:blipFill rotWithShape="1">
          <a:blip r:embed="rId3">
            <a:extLst>
              <a:ext uri="{28A0092B-C50C-407E-A947-70E740481C1C}">
                <a14:useLocalDpi xmlns:a14="http://schemas.microsoft.com/office/drawing/2010/main" val="0"/>
              </a:ext>
            </a:extLst>
          </a:blip>
          <a:srcRect l="1578"/>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7065F596-34A9-C7BD-5366-9951D6097716}"/>
              </a:ext>
            </a:extLst>
          </p:cNvPr>
          <p:cNvSpPr>
            <a:spLocks noGrp="1"/>
          </p:cNvSpPr>
          <p:nvPr>
            <p:ph idx="1"/>
          </p:nvPr>
        </p:nvSpPr>
        <p:spPr>
          <a:xfrm>
            <a:off x="5297762" y="2706624"/>
            <a:ext cx="6251110" cy="3483864"/>
          </a:xfrm>
        </p:spPr>
        <p:txBody>
          <a:bodyPr>
            <a:normAutofit fontScale="85000" lnSpcReduction="20000"/>
          </a:bodyPr>
          <a:lstStyle/>
          <a:p>
            <a:r>
              <a:rPr lang="en-US" sz="2000" dirty="0">
                <a:latin typeface="Arial" panose="020B0604020202020204" pitchFamily="34" charset="0"/>
                <a:cs typeface="Arial" panose="020B0604020202020204" pitchFamily="34" charset="0"/>
              </a:rPr>
              <a:t>Social welfare service for people at risk of poverty and mental distress.</a:t>
            </a:r>
          </a:p>
          <a:p>
            <a:r>
              <a:rPr lang="en-US" sz="2000" dirty="0">
                <a:latin typeface="Arial" panose="020B0604020202020204" pitchFamily="34" charset="0"/>
                <a:cs typeface="Arial" panose="020B0604020202020204" pitchFamily="34" charset="0"/>
              </a:rPr>
              <a:t>65,000 people potentially benefited between 2018 and 2022 (13,600 children)</a:t>
            </a:r>
          </a:p>
          <a:p>
            <a:r>
              <a:rPr lang="en-US" sz="2000" dirty="0">
                <a:latin typeface="Arial" panose="020B0604020202020204" pitchFamily="34" charset="0"/>
                <a:cs typeface="Arial" panose="020B0604020202020204" pitchFamily="34" charset="0"/>
              </a:rPr>
              <a:t>70% living in poverty</a:t>
            </a:r>
          </a:p>
          <a:p>
            <a:r>
              <a:rPr lang="en-US" sz="2000" dirty="0">
                <a:latin typeface="Arial" panose="020B0604020202020204" pitchFamily="34" charset="0"/>
                <a:cs typeface="Arial" panose="020B0604020202020204" pitchFamily="34" charset="0"/>
              </a:rPr>
              <a:t>40% with at least 1 mental health problem.</a:t>
            </a:r>
          </a:p>
          <a:p>
            <a:r>
              <a:rPr lang="en-US" sz="2000" dirty="0">
                <a:latin typeface="Arial" panose="020B0604020202020204" pitchFamily="34" charset="0"/>
                <a:cs typeface="Arial" panose="020B0604020202020204" pitchFamily="34" charset="0"/>
              </a:rPr>
              <a:t>Estimate that around 1 in 3 of the households with complex needs in Liverpool have used CAP at least once between 2018 and 2022. </a:t>
            </a:r>
          </a:p>
          <a:p>
            <a:r>
              <a:rPr lang="en-US" sz="2000" dirty="0">
                <a:latin typeface="Arial" panose="020B0604020202020204" pitchFamily="34" charset="0"/>
                <a:cs typeface="Arial" panose="020B0604020202020204" pitchFamily="34" charset="0"/>
              </a:rPr>
              <a:t>20% reduction in depression and anxiety</a:t>
            </a:r>
          </a:p>
          <a:p>
            <a:r>
              <a:rPr lang="en-US" sz="2000" dirty="0">
                <a:latin typeface="Arial" panose="020B0604020202020204" pitchFamily="34" charset="0"/>
                <a:cs typeface="Arial" panose="020B0604020202020204" pitchFamily="34" charset="0"/>
              </a:rPr>
              <a:t>73 ADQs per  person per quarter (95% CI 25 to 121) </a:t>
            </a:r>
          </a:p>
          <a:p>
            <a:r>
              <a:rPr lang="en-US" sz="2000" dirty="0">
                <a:latin typeface="Arial" panose="020B0604020202020204" pitchFamily="34" charset="0"/>
                <a:cs typeface="Arial" panose="020B0604020202020204" pitchFamily="34" charset="0"/>
              </a:rPr>
              <a:t>7 fewer A&amp;E attendances per 100 clients per quarter. (95%CI 2 to 11)</a:t>
            </a:r>
          </a:p>
          <a:p>
            <a:pPr marL="0" indent="0">
              <a:buNone/>
            </a:pPr>
            <a:endParaRPr lang="en-US" sz="2000" dirty="0">
              <a:latin typeface="Arial" panose="020B060402020202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1791339993"/>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7859DB56935E46A5F764AC460B36DE" ma:contentTypeVersion="17" ma:contentTypeDescription="Create a new document." ma:contentTypeScope="" ma:versionID="5abd8b891a6bf5b6bfea41d6f6dfa4b9">
  <xsd:schema xmlns:xsd="http://www.w3.org/2001/XMLSchema" xmlns:xs="http://www.w3.org/2001/XMLSchema" xmlns:p="http://schemas.microsoft.com/office/2006/metadata/properties" xmlns:ns2="32044e9f-ceae-447a-8a42-a6cf98d4fc62" xmlns:ns3="2accdd14-8808-43e3-8953-662263701ae7" targetNamespace="http://schemas.microsoft.com/office/2006/metadata/properties" ma:root="true" ma:fieldsID="af242cc5c9a2e93d29cd59e7b5e5f169" ns2:_="" ns3:_="">
    <xsd:import namespace="32044e9f-ceae-447a-8a42-a6cf98d4fc62"/>
    <xsd:import namespace="2accdd14-8808-43e3-8953-662263701a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044e9f-ceae-447a-8a42-a6cf98d4fc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ccdd14-8808-43e3-8953-662263701ae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b44a97b-ac67-43da-90d3-7f42028a2246}" ma:internalName="TaxCatchAll" ma:showField="CatchAllData" ma:web="2accdd14-8808-43e3-8953-662263701a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044e9f-ceae-447a-8a42-a6cf98d4fc62">
      <Terms xmlns="http://schemas.microsoft.com/office/infopath/2007/PartnerControls"/>
    </lcf76f155ced4ddcb4097134ff3c332f>
    <TaxCatchAll xmlns="2accdd14-8808-43e3-8953-662263701ae7"/>
  </documentManagement>
</p:properties>
</file>

<file path=customXml/itemProps1.xml><?xml version="1.0" encoding="utf-8"?>
<ds:datastoreItem xmlns:ds="http://schemas.openxmlformats.org/officeDocument/2006/customXml" ds:itemID="{224B87EF-4F1D-413D-AC81-1B5420666B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044e9f-ceae-447a-8a42-a6cf98d4fc62"/>
    <ds:schemaRef ds:uri="2accdd14-8808-43e3-8953-662263701a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1F1F0B-6590-45AB-B77B-5E0F62522D1F}">
  <ds:schemaRefs>
    <ds:schemaRef ds:uri="http://schemas.microsoft.com/sharepoint/v3/contenttype/forms"/>
  </ds:schemaRefs>
</ds:datastoreItem>
</file>

<file path=customXml/itemProps3.xml><?xml version="1.0" encoding="utf-8"?>
<ds:datastoreItem xmlns:ds="http://schemas.openxmlformats.org/officeDocument/2006/customXml" ds:itemID="{B634EEEB-240C-4556-894C-EB268E176F12}">
  <ds:schemaRefs>
    <ds:schemaRef ds:uri="32044e9f-ceae-447a-8a42-a6cf98d4fc62"/>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2accdd14-8808-43e3-8953-662263701ae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424</TotalTime>
  <Words>764</Words>
  <Application>Microsoft Office PowerPoint</Application>
  <PresentationFormat>Widescreen</PresentationFormat>
  <Paragraphs>73</Paragraphs>
  <Slides>10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ＭＳ Ｐゴシック</vt:lpstr>
      <vt:lpstr>Aptos</vt:lpstr>
      <vt:lpstr>Aptos Display</vt:lpstr>
      <vt:lpstr>Arial</vt:lpstr>
      <vt:lpstr>Calibri</vt:lpstr>
      <vt:lpstr>Helvetica</vt:lpstr>
      <vt:lpstr>msgothic</vt:lpstr>
      <vt:lpstr>Times New Roman</vt:lpstr>
      <vt:lpstr>Office Theme</vt:lpstr>
      <vt:lpstr>PowerPoint Presentation</vt:lpstr>
      <vt:lpstr>Context: Child health and wellbeing in Liverpool</vt:lpstr>
      <vt:lpstr>Learning system?</vt:lpstr>
      <vt:lpstr>PowerPoint Presentation</vt:lpstr>
      <vt:lpstr>Identifying children in households with complex needs.  </vt:lpstr>
      <vt:lpstr>Hazard ratios for risk of becoming looked after: maternal demographic factors </vt:lpstr>
      <vt:lpstr>PowerPoint Presentation</vt:lpstr>
      <vt:lpstr>What increases risk of children known to social care becoming  “looked after”</vt:lpstr>
      <vt:lpstr>Citizens Advice on Prescription Liverpool.</vt:lpstr>
      <vt:lpstr>Children at Risk – Research Development Network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 Benjamin</dc:creator>
  <cp:lastModifiedBy>Cunningham, Sian</cp:lastModifiedBy>
  <cp:revision>2</cp:revision>
  <dcterms:created xsi:type="dcterms:W3CDTF">2024-03-11T16:05:00Z</dcterms:created>
  <dcterms:modified xsi:type="dcterms:W3CDTF">2024-03-14T15:57:40Z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0x0101008B7859DB56935E46A5F764AC460B36DE</vt:lpwstr>
  </property>
</Properties>
</file>