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75" r:id="rId6"/>
    <p:sldId id="373" r:id="rId7"/>
    <p:sldId id="364" r:id="rId8"/>
    <p:sldId id="372" r:id="rId9"/>
    <p:sldId id="374" r:id="rId10"/>
    <p:sldId id="362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CE8C3-6E79-47B2-A67B-38A36F6A8000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83FB-69C1-486B-A69C-E9F4B439C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9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49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02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159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979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393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568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C7A2-B702-49EC-88D3-01E9F642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A77F4-4B59-4981-9358-375F3F0FB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F8726-3281-44E1-8105-72D33327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5115-3CF5-443D-AC0C-812CD392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A5365-1D56-44EB-A641-37C69AD2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6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8A87-0B81-4DE7-9545-0D2A6D93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BC956-254B-4A33-B3BF-2EE813D14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F7DE9-A027-4D2A-8A3C-132EC112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6EEAB-AEBE-4DEA-830A-411C6BCD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DC17-B6CB-4FF3-A59E-298ECA5D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16228-F005-4599-8BCB-0D2F3586E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B7FB6-8117-4FAB-AB64-F8DFF7670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6C0A1-9BEE-4E65-8A83-3BA295A9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1CF03-BDF5-40B5-A701-FDDE1C54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4EE7-5E56-4D54-B30F-84EF69FC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4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77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0" cy="388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9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E1A3-8E8C-4573-B9FD-666F17D2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91B9-AB52-40C8-A0EC-18EEFBE58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27AE2-E7F9-4673-97D0-2DD5AE01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D69D7-E60B-414F-9EEA-7E22DED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997E9-F49E-4666-A866-660D63C5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9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3EE6-1EEA-4ABC-B2D3-D1FB3A7E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66B3-11B9-4D81-BEA5-4FB38963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622-9178-47BA-8CB2-84D5A163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F2AF1-01E6-4968-935D-EC546F91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09D69-98F4-4769-A028-63C5C0FB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21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0441-508C-4683-B6D8-36201152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3B418-E726-44BA-BFD6-50371FDBF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4A8F-9738-4392-8A93-6F990FB4C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0EFC-C022-4463-991E-A9945931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8BC34-23E2-404B-B878-27DA056E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7D417-FC89-40CB-98BD-0DD650EB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1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97E8-0606-4C2F-B8F4-9534506E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C17A-CCC7-4EF2-9128-8F04E900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66B49-DDC4-418C-AC1E-524460972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5EAEE-F78B-4469-8B9E-DC7051CE4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5580D3-169E-4A87-8A04-A3713CB1B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9F9B0-0BF1-47C0-8ABF-5C715B2A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3F44-928C-46C2-8CD0-DBFB25BE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A234C-DC52-4AC6-917F-7030E291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3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1C9C-8563-4ABF-9139-97EE22B1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5B292-2D2A-426C-8EFC-A4AA4682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48F19-C829-4CBC-81AF-1EAA194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035F1-03E1-4E9B-85B5-22B1BE10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6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AD13A-CE28-4C64-BDB0-0113C856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810D3-F87F-4E9C-91BE-D942F421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1AAEB-DC44-488D-A4E9-535998C2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249-0FB5-4D61-94F9-43BD4D2B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7369-C6B0-4BF4-A3E4-F18EFC137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DDCDE-424F-4EF0-B8E3-449FA5D7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257E2-5A30-45BA-A615-BFA6D171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392B7-EE5E-43BD-A22E-C5D60E5B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63472-D88F-4941-AC53-A6DB85BE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8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D855-3ACE-4CF7-A7C6-3F0028B5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4D649-D6DE-43DE-8AA6-06CC6465A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7407-E414-4D8B-BD16-00A234576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D7FD4-1557-439D-9840-60BD9017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684C-AC5C-44F0-983D-DB4947AB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340BC-2197-4CC2-9FD3-4382EC63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7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A0DA6-9951-45E7-8BB3-1AEF52D1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A0891-8F57-44BB-B475-10762C4C1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C8460-5911-4E30-AA52-4E35A8D75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F966-8A62-4ABB-9F95-E2B32262E90F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A21FE-4CAD-4BEA-8A65-EE7F04C38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6A82-2D60-40DA-8A01-A5D18EDD3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230E4-430F-4F91-BE1B-44325CC62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ABBA-7055-44F2-8B21-7543A0E46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355B9-4437-4893-939A-383F4E63D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85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ctrTitle"/>
          </p:nvPr>
        </p:nvSpPr>
        <p:spPr>
          <a:xfrm>
            <a:off x="426720" y="2357120"/>
            <a:ext cx="11521660" cy="142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800" b="1" dirty="0">
                <a:latin typeface="+mn-lt"/>
                <a:ea typeface="Lato"/>
                <a:cs typeface="Lato"/>
                <a:sym typeface="Lato"/>
              </a:rPr>
              <a:t>Welcome to the Spring 2024 ARCFEST</a:t>
            </a:r>
            <a:br>
              <a:rPr lang="en-GB" sz="4800" b="1" dirty="0">
                <a:latin typeface="+mn-lt"/>
                <a:ea typeface="Lato"/>
                <a:cs typeface="Lato"/>
                <a:sym typeface="Lato"/>
              </a:rPr>
            </a:br>
            <a:r>
              <a:rPr lang="en-GB" sz="4800" b="1" i="1" dirty="0">
                <a:latin typeface="+mn-lt"/>
                <a:ea typeface="Lato"/>
                <a:cs typeface="Lato"/>
                <a:sym typeface="Lato"/>
              </a:rPr>
              <a:t>at The Liner Hotel Liverpool</a:t>
            </a:r>
            <a:endParaRPr sz="4800" b="1" i="1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140" y="4016040"/>
            <a:ext cx="111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Join in the conversation today by tagging us on X using @</a:t>
            </a:r>
            <a:r>
              <a:rPr lang="en-GB" sz="2800" dirty="0" err="1">
                <a:solidFill>
                  <a:schemeClr val="bg1"/>
                </a:solidFill>
              </a:rPr>
              <a:t>arc_nwc</a:t>
            </a:r>
            <a:r>
              <a:rPr lang="en-GB" sz="2800" dirty="0">
                <a:solidFill>
                  <a:schemeClr val="bg1"/>
                </a:solidFill>
              </a:rPr>
              <a:t> or by using the hashtags #</a:t>
            </a:r>
            <a:r>
              <a:rPr lang="en-GB" sz="2800" dirty="0" err="1">
                <a:solidFill>
                  <a:schemeClr val="bg1"/>
                </a:solidFill>
              </a:rPr>
              <a:t>ImplementEquity</a:t>
            </a:r>
            <a:r>
              <a:rPr lang="en-GB" sz="2800" dirty="0">
                <a:solidFill>
                  <a:schemeClr val="bg1"/>
                </a:solidFill>
              </a:rPr>
              <a:t> or #ARCFEST24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035B03C-5928-242F-45B6-7CBE70D7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46" y="2765380"/>
            <a:ext cx="915924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Professor </a:t>
            </a:r>
            <a:r>
              <a:rPr lang="en-GB" b="1" dirty="0">
                <a:solidFill>
                  <a:srgbClr val="002060"/>
                </a:solidFill>
              </a:rPr>
              <a:t>Mark</a:t>
            </a:r>
            <a:r>
              <a:rPr lang="en-GB" b="1" dirty="0"/>
              <a:t> Gabbay</a:t>
            </a:r>
            <a:br>
              <a:rPr lang="en-GB" b="1" dirty="0"/>
            </a:br>
            <a:r>
              <a:rPr lang="en-GB" b="1" dirty="0"/>
              <a:t>Director, ARC NWC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5F086-E405-7213-28FA-8AA9FAEC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965" y="1729211"/>
            <a:ext cx="3194177" cy="42589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111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ctrTitle" idx="4294967295"/>
          </p:nvPr>
        </p:nvSpPr>
        <p:spPr>
          <a:xfrm>
            <a:off x="2834836" y="157652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ts val="6000"/>
            </a:pPr>
            <a:r>
              <a:rPr lang="en-GB" sz="6600" b="1" dirty="0">
                <a:solidFill>
                  <a:srgbClr val="002060"/>
                </a:solidFill>
                <a:latin typeface="+mn-lt"/>
                <a:ea typeface="Lato"/>
                <a:cs typeface="Lato"/>
                <a:sym typeface="Lato"/>
              </a:rPr>
              <a:t>H</a:t>
            </a:r>
            <a:r>
              <a:rPr lang="en-GB" sz="6600" b="1" u="none" strike="noStrike" cap="none" dirty="0">
                <a:solidFill>
                  <a:srgbClr val="002060"/>
                </a:solidFill>
                <a:latin typeface="+mn-lt"/>
                <a:ea typeface="Lato"/>
                <a:cs typeface="Lato"/>
                <a:sym typeface="Lato"/>
              </a:rPr>
              <a:t>ousekeeping</a:t>
            </a:r>
            <a:endParaRPr sz="6600" b="1" u="none" strike="noStrike" cap="none" dirty="0">
              <a:solidFill>
                <a:srgbClr val="002060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32252C1D-CE66-283A-D67B-00E93D93807B}"/>
              </a:ext>
            </a:extLst>
          </p:cNvPr>
          <p:cNvSpPr txBox="1">
            <a:spLocks/>
          </p:cNvSpPr>
          <p:nvPr/>
        </p:nvSpPr>
        <p:spPr>
          <a:xfrm>
            <a:off x="1527969" y="1093032"/>
            <a:ext cx="10130359" cy="451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</a:rPr>
              <a:t>Overview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Recent Income 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£260,000 for Social Care Research Capacity Building Programme,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Extension to Dementia/Alzheimer’s Fellowships awarded ~£250k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Business case and budget for extension to 3/26 awarded £2.7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Funding for INSIGHT (Inspiring Students into Research Programme)</a:t>
            </a:r>
          </a:p>
          <a:p>
            <a:pPr marL="342900" indent="-342900">
              <a:buFontTx/>
              <a:buChar char="-"/>
            </a:pPr>
            <a:endParaRPr lang="en-US" sz="2400" i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2060"/>
                </a:solidFill>
              </a:rPr>
              <a:t>No research about us without us: </a:t>
            </a:r>
            <a:r>
              <a:rPr lang="en-US" sz="2400" dirty="0">
                <a:solidFill>
                  <a:srgbClr val="002060"/>
                </a:solidFill>
              </a:rPr>
              <a:t>ARC NWC coproduction offer to members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Launch of North West Coast Living Lab in Ageing and Dementia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Upcoming Opportunities: </a:t>
            </a:r>
            <a:r>
              <a:rPr lang="en-US" sz="2400" dirty="0">
                <a:solidFill>
                  <a:srgbClr val="002060"/>
                </a:solidFill>
              </a:rPr>
              <a:t>Mental Health Capacity Building </a:t>
            </a:r>
            <a:r>
              <a:rPr lang="en-US" sz="2400" dirty="0" err="1">
                <a:solidFill>
                  <a:srgbClr val="002060"/>
                </a:solidFill>
              </a:rPr>
              <a:t>programme</a:t>
            </a:r>
            <a:r>
              <a:rPr lang="en-US" sz="2400" dirty="0">
                <a:solidFill>
                  <a:srgbClr val="002060"/>
                </a:solidFill>
              </a:rPr>
              <a:t> 18 </a:t>
            </a:r>
            <a:r>
              <a:rPr lang="en-US" sz="2400" dirty="0" err="1">
                <a:solidFill>
                  <a:srgbClr val="002060"/>
                </a:solidFill>
              </a:rPr>
              <a:t>mth</a:t>
            </a:r>
            <a:r>
              <a:rPr lang="en-US" sz="2400" dirty="0">
                <a:solidFill>
                  <a:srgbClr val="002060"/>
                </a:solidFill>
              </a:rPr>
              <a:t> extension, Knowledge </a:t>
            </a:r>
            <a:r>
              <a:rPr lang="en-US" sz="2400" dirty="0" err="1">
                <a:solidFill>
                  <a:srgbClr val="002060"/>
                </a:solidFill>
              </a:rPr>
              <a:t>Mobilisation</a:t>
            </a:r>
            <a:r>
              <a:rPr lang="en-US" sz="2400" dirty="0">
                <a:solidFill>
                  <a:srgbClr val="002060"/>
                </a:solidFill>
              </a:rPr>
              <a:t> Fellowship </a:t>
            </a:r>
            <a:r>
              <a:rPr lang="en-US" sz="2400" dirty="0" err="1">
                <a:solidFill>
                  <a:srgbClr val="002060"/>
                </a:solidFill>
              </a:rPr>
              <a:t>programme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</a:rPr>
              <a:t>ARC 2 signals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DB236D-FCC8-695A-1C05-B838DAE9E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08" r="1555"/>
          <a:stretch/>
        </p:blipFill>
        <p:spPr>
          <a:xfrm>
            <a:off x="8424908" y="5185032"/>
            <a:ext cx="3767091" cy="16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05ED3B9-0C87-95F4-3A39-D7E0BA5028F9}"/>
              </a:ext>
            </a:extLst>
          </p:cNvPr>
          <p:cNvSpPr txBox="1">
            <a:spLocks/>
          </p:cNvSpPr>
          <p:nvPr/>
        </p:nvSpPr>
        <p:spPr>
          <a:xfrm>
            <a:off x="1811705" y="1305402"/>
            <a:ext cx="9325687" cy="451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</a:rPr>
              <a:t>Progress highlights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- ARC NWC part of National partnership to tackle health inequalities in coastal communities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- Evaluation of key projects in ARC NWC being undertaken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- ARC NWC plays a key role in securing funding for new member research collaborations - Health Determinants Research Collaborations (HDRC)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- 328 Publications from ARC NWC </a:t>
            </a:r>
            <a:r>
              <a:rPr lang="en-GB" sz="2400" i="1" dirty="0">
                <a:solidFill>
                  <a:srgbClr val="002060"/>
                </a:solidFill>
              </a:rPr>
              <a:t>(all available on website)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- Strong progress with </a:t>
            </a:r>
            <a:r>
              <a:rPr lang="en-GB" sz="2400" dirty="0" err="1">
                <a:solidFill>
                  <a:srgbClr val="002060"/>
                </a:solidFill>
              </a:rPr>
              <a:t>RaCES</a:t>
            </a:r>
            <a:r>
              <a:rPr lang="en-GB" sz="2400" dirty="0">
                <a:solidFill>
                  <a:srgbClr val="002060"/>
                </a:solidFill>
              </a:rPr>
              <a:t> programme and </a:t>
            </a:r>
            <a:r>
              <a:rPr lang="en-GB" sz="2400" dirty="0" err="1">
                <a:solidFill>
                  <a:srgbClr val="002060"/>
                </a:solidFill>
              </a:rPr>
              <a:t>CoREN</a:t>
            </a:r>
            <a:r>
              <a:rPr lang="en-GB" sz="2400" dirty="0">
                <a:solidFill>
                  <a:srgbClr val="002060"/>
                </a:solidFill>
              </a:rPr>
              <a:t> and theme work overall</a:t>
            </a:r>
          </a:p>
        </p:txBody>
      </p:sp>
    </p:spTree>
    <p:extLst>
      <p:ext uri="{BB962C8B-B14F-4D97-AF65-F5344CB8AC3E}">
        <p14:creationId xmlns:p14="http://schemas.microsoft.com/office/powerpoint/2010/main" val="125170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D511-96BA-4922-9075-3DB4AFEE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382" y="2564155"/>
            <a:ext cx="9732084" cy="3095981"/>
          </a:xfrm>
        </p:spPr>
        <p:txBody>
          <a:bodyPr/>
          <a:lstStyle/>
          <a:p>
            <a:r>
              <a:rPr lang="en-GB" sz="2400" dirty="0"/>
              <a:t>- Increase our coproduction and subsequent impact within the collaboration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- Streamlining data collection, collation and reporting with an emphasis on demonstrating impact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- Progressing “Out Nav” Impact Programme system outputs 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- NIHR ARC Visibility programme – designed to demonstrate national ARC impact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84382" y="360235"/>
            <a:ext cx="99293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4800" b="1" dirty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Priorities</a:t>
            </a:r>
          </a:p>
          <a:p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32F5D-34F4-7465-7C66-102BFBD9C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" r="101" b="-341"/>
          <a:stretch/>
        </p:blipFill>
        <p:spPr>
          <a:xfrm>
            <a:off x="8321040" y="4990217"/>
            <a:ext cx="3870961" cy="18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40149" y="1820862"/>
            <a:ext cx="16179099" cy="5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387122" y="1671928"/>
            <a:ext cx="85404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Member Engagement – immense service pressures on health and care organisations making engagement and collaboration difficult  </a:t>
            </a:r>
          </a:p>
          <a:p>
            <a:pPr lvl="0"/>
            <a:endParaRPr lang="en-GB" sz="2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Integrated Care Board Cash Match 2024-26</a:t>
            </a:r>
          </a:p>
          <a:p>
            <a:pPr lvl="0"/>
            <a:endParaRPr lang="en-GB" sz="2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Research Development Networks and roundtables progressing at  different rates</a:t>
            </a:r>
          </a:p>
          <a:p>
            <a:pPr marL="342900" lvl="0" indent="-342900">
              <a:buFontTx/>
              <a:buChar char="-"/>
            </a:pPr>
            <a:endParaRPr lang="en-GB" sz="2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Clearer examples of implementation being requested from Department of Health and Social Care </a:t>
            </a:r>
          </a:p>
          <a:p>
            <a:pPr lvl="0"/>
            <a:endParaRPr lang="en-GB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ARC </a:t>
            </a:r>
            <a:r>
              <a:rPr lang="en-GB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bid /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Capacity to deliver newly funded programmes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20" y="979672"/>
            <a:ext cx="654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25969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7859DB56935E46A5F764AC460B36DE" ma:contentTypeVersion="17" ma:contentTypeDescription="Create a new document." ma:contentTypeScope="" ma:versionID="5abd8b891a6bf5b6bfea41d6f6dfa4b9">
  <xsd:schema xmlns:xsd="http://www.w3.org/2001/XMLSchema" xmlns:xs="http://www.w3.org/2001/XMLSchema" xmlns:p="http://schemas.microsoft.com/office/2006/metadata/properties" xmlns:ns2="32044e9f-ceae-447a-8a42-a6cf98d4fc62" xmlns:ns3="2accdd14-8808-43e3-8953-662263701ae7" targetNamespace="http://schemas.microsoft.com/office/2006/metadata/properties" ma:root="true" ma:fieldsID="af242cc5c9a2e93d29cd59e7b5e5f169" ns2:_="" ns3:_="">
    <xsd:import namespace="32044e9f-ceae-447a-8a42-a6cf98d4fc62"/>
    <xsd:import namespace="2accdd14-8808-43e3-8953-662263701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44e9f-ceae-447a-8a42-a6cf98d4f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cdd14-8808-43e3-8953-662263701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44a97b-ac67-43da-90d3-7f42028a2246}" ma:internalName="TaxCatchAll" ma:showField="CatchAllData" ma:web="2accdd14-8808-43e3-8953-662263701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044e9f-ceae-447a-8a42-a6cf98d4fc62">
      <Terms xmlns="http://schemas.microsoft.com/office/infopath/2007/PartnerControls"/>
    </lcf76f155ced4ddcb4097134ff3c332f>
    <TaxCatchAll xmlns="2accdd14-8808-43e3-8953-662263701ae7"/>
  </documentManagement>
</p:properties>
</file>

<file path=customXml/itemProps1.xml><?xml version="1.0" encoding="utf-8"?>
<ds:datastoreItem xmlns:ds="http://schemas.openxmlformats.org/officeDocument/2006/customXml" ds:itemID="{865A1B31-06EF-4AE2-9F13-A23583709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044e9f-ceae-447a-8a42-a6cf98d4fc62"/>
    <ds:schemaRef ds:uri="2accdd14-8808-43e3-8953-662263701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56293-B97E-454C-9625-288EF54377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8157A-2646-4669-8A3B-CEBACFDCC3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2accdd14-8808-43e3-8953-662263701ae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2044e9f-ceae-447a-8a42-a6cf98d4fc62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328</Words>
  <Application>Microsoft Office PowerPoint</Application>
  <PresentationFormat>Widescreen</PresentationFormat>
  <Paragraphs>39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Times New Roman</vt:lpstr>
      <vt:lpstr>Office Theme</vt:lpstr>
      <vt:lpstr>PowerPoint Presentation</vt:lpstr>
      <vt:lpstr>Welcome to the Spring 2024 ARCFEST at The Liner Hotel Liverpool</vt:lpstr>
      <vt:lpstr>Professor Mark Gabbay Director, ARC NWC    </vt:lpstr>
      <vt:lpstr>Housekeeping</vt:lpstr>
      <vt:lpstr>PowerPoint Presentation</vt:lpstr>
      <vt:lpstr>PowerPoint Presentation</vt:lpstr>
      <vt:lpstr>- Increase our coproduction and subsequent impact within the collaboration   - Streamlining data collection, collation and reporting with an emphasis on demonstrating impact   - Progressing “Out Nav” Impact Programme system outputs   - NIHR ARC Visibility programme – designed to demonstrate national ARC impact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Cunningham, Sian</dc:creator>
  <cp:lastModifiedBy>Cunningham, Sian</cp:lastModifiedBy>
  <cp:revision>1</cp:revision>
  <dcterms:created xsi:type="dcterms:W3CDTF">2024-03-14T14:36:41Z</dcterms:created>
  <dcterms:modified xsi:type="dcterms:W3CDTF">2024-03-14T15:20:20Z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0x0101008B7859DB56935E46A5F764AC460B36DE</vt:lpwstr>
  </property>
</Properties>
</file>