
<file path=[Content_Types].xml><?xml version="1.0" encoding="utf-8"?>
<Types xmlns="http://schemas.openxmlformats.org/package/2006/content-types">
  <Default Extension="png" ContentType="image/png"/>
  <Default Extension="bin" ContentType="application/octet-stream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70" r:id="rId2"/>
    <p:sldId id="606" r:id="rId3"/>
    <p:sldId id="599" r:id="rId4"/>
    <p:sldId id="256" r:id="rId5"/>
    <p:sldId id="264" r:id="rId6"/>
    <p:sldId id="272" r:id="rId7"/>
    <p:sldId id="609" r:id="rId8"/>
    <p:sldId id="442" r:id="rId9"/>
    <p:sldId id="610" r:id="rId10"/>
    <p:sldId id="468" r:id="rId11"/>
    <p:sldId id="472" r:id="rId12"/>
    <p:sldId id="471" r:id="rId13"/>
    <p:sldId id="474" r:id="rId14"/>
    <p:sldId id="565" r:id="rId15"/>
    <p:sldId id="576" r:id="rId16"/>
    <p:sldId id="598" r:id="rId17"/>
    <p:sldId id="6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1345"/>
    <a:srgbClr val="004A87"/>
    <a:srgbClr val="EB4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42" d="100"/>
          <a:sy n="42" d="100"/>
        </p:scale>
        <p:origin x="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A65BD-9BC9-49EF-9C72-A812177BBA9E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6F2F4-D104-45ED-B8C1-0FF974170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7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add content, overtype</a:t>
            </a:r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 the details of your presentation above. This will automatically pick up the font, </a:t>
            </a:r>
            <a:r>
              <a:rPr lang="en-GB" b="1" baseline="0" dirty="0">
                <a:latin typeface="Arial" panose="020B0604020202020204" pitchFamily="34" charset="0"/>
                <a:cs typeface="Arial" panose="020B0604020202020204" pitchFamily="34" charset="0"/>
              </a:rPr>
              <a:t>Arial Black</a:t>
            </a:r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, which should be used throughout your presentation. Try to keep titles to at least 36pt and body text should be a minimum of 12pt throughout. 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add in a blank slide at any stage of the presentation, click</a:t>
            </a:r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 on ‘Insert/New Slide’. This will pick up the blue colour of the presentation automatically, as well as the appropriate font.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3851C-C6B8-6243-8DBE-E6CA957DD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78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52F0-4E4F-432A-A0BC-EE02AC48F22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87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04327-6823-4ECB-9DBC-6776B79F4A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785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60928-38CB-F145-BF94-E2C5F8AE50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43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60928-38CB-F145-BF94-E2C5F8AE50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86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04327-6823-4ECB-9DBC-6776B79F4AB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575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24,000 children in Liverpool in poverty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60928-38CB-F145-BF94-E2C5F8AE50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9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16A33-4E66-371E-5611-A2E76F6A8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F58AD-96BA-B0A1-8F72-2479632FB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2CFA5-2B18-59CF-6A27-BDF1FCD6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34D-12CA-4C82-A39E-1A7B426D11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9E4E2-B350-0112-A29B-D69AE137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6F5A3-8EF7-AB02-A21E-F6AF4C31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553C-D838-4A4A-98F6-16A569AFD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59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06319-65DB-D122-ADFA-604B4748C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D55D-A3A3-38F7-05C4-9CD271C10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A219A-93BF-F7B0-FF42-5919CEB7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34D-12CA-4C82-A39E-1A7B426D11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11759-5745-1443-8424-821C67D9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15B75-74E1-2B30-C00E-811030FA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553C-D838-4A4A-98F6-16A569AFD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28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0AAD01-B385-D184-4554-4DA9BDFC1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BCEFA8-093F-8B10-824B-8856DA1C2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BA59A-0D9B-0173-1B8F-5F383076A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34D-12CA-4C82-A39E-1A7B426D11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7E7AF-D05E-354A-0A1B-99AF5586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B3827-4DFB-5039-41AE-A659CC2C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553C-D838-4A4A-98F6-16A569AFD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0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1506D-9A0A-CDFB-21A1-095A7ED3D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14726-BFFF-C297-A7DE-66E6B5B9F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6A017-84C2-BFA3-DA73-EBAD830E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34D-12CA-4C82-A39E-1A7B426D11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EE9DE-1021-F0FF-B754-5EE22597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163A6-F67C-4FE6-F459-D243E689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553C-D838-4A4A-98F6-16A569AFD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61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E9F2-D3ED-325D-9E0E-896518CB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07588-FDB0-9D5F-1944-6BCEF6366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0510A-1830-8783-2525-B6E28BA7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34D-12CA-4C82-A39E-1A7B426D11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5526B-9121-1EC0-8963-392C6892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DF73F-42B6-F434-9819-AF337C64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553C-D838-4A4A-98F6-16A569AFD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21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4C247-3B48-BC78-9545-57A49139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E273D-1C1E-15A4-5572-A79E73D4E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CAFE9-5A51-04B2-E2D6-870EA76CA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0C247-8F9A-7406-ADD7-352BED79A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34D-12CA-4C82-A39E-1A7B426D11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95090-8E1A-55A7-C726-A583A474B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FB275-9B3C-1DBF-8493-0940F791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553C-D838-4A4A-98F6-16A569AFD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05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B4133-3B8D-13C7-4AE8-F57C6388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28D95-B52B-1D54-9EC2-5087E96E6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9897F-094F-E8AA-E2BB-B6F41BC08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19730-76ED-2728-4CBA-80D759B71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F09093-4D87-FACA-DE67-F14CBFD29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36D8FD-0715-636D-B669-6C26AF16D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34D-12CA-4C82-A39E-1A7B426D11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16771-787A-3099-E227-C8617F5E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B7EA65-7E14-EF46-1777-899567D5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553C-D838-4A4A-98F6-16A569AFD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51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D9F3-99C7-FB66-B5A5-FCD681C4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A7EAF-2EEA-62D6-1975-85EB5A9B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34D-12CA-4C82-A39E-1A7B426D11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DBFE0-0A83-59FD-9CBA-E21A8DAE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ED973-C44A-E39B-523F-6AC24CF0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553C-D838-4A4A-98F6-16A569AFD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0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0E620A-E7B0-5296-1E53-6DA0B18A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34D-12CA-4C82-A39E-1A7B426D11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36A542-4827-F9F1-7B8E-9CF949B8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EAAC-42C4-BCD9-AF3B-799713C3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553C-D838-4A4A-98F6-16A569AFD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28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D88C-A108-DA0F-E421-DA5E01296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BF24B-51A4-5E8E-D94C-B32B59A7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D1F83-0E74-062E-B842-E55A6B79D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AE696-4B30-214B-BAE1-9E864DB25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34D-12CA-4C82-A39E-1A7B426D11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2FF47-EA4D-8477-5F7C-56B6C114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0493A-5C54-CBCE-407B-D80E0257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553C-D838-4A4A-98F6-16A569AFD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75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995FC-7DB5-6ED9-7C6E-838D4F65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E8613D-77BE-BCB7-2611-13B2547C9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5312B-D586-A0E0-E710-B0A30B913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3F22A-AF65-5E9B-D063-DED721F6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34D-12CA-4C82-A39E-1A7B426D11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24CDA-0D8A-1B2E-09F7-1BE11736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21125-8DB4-B57C-31E0-ED5D42A7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553C-D838-4A4A-98F6-16A569AFD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22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0C801-2C55-60A5-06AA-B06314E0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64616-826A-F717-E2EF-67904B757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FB749-8C72-2128-A9FB-DE944180E2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A434D-12CA-4C82-A39E-1A7B426D11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76209-2B1E-DB57-35C4-F7B81F4D5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87CF6-7B0E-D474-14D1-02A751B06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A553C-D838-4A4A-98F6-16A569AFD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6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ng.com/images/search?q=nhs+logo&amp;id=8358AABAB4AF8B2BAF013795448C7AC265044002&amp;FORM=IQFRB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118378"/>
            <a:ext cx="10515600" cy="173799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4A87"/>
                </a:solidFill>
                <a:latin typeface="Arial Black"/>
              </a:rPr>
              <a:t>E</a:t>
            </a:r>
            <a:r>
              <a:rPr lang="en-GB" b="1" dirty="0">
                <a:latin typeface="Arial Black"/>
              </a:rPr>
              <a:t>valuating </a:t>
            </a:r>
            <a:r>
              <a:rPr lang="en-GB" b="1" dirty="0">
                <a:solidFill>
                  <a:srgbClr val="004A87"/>
                </a:solidFill>
                <a:latin typeface="Arial Black"/>
              </a:rPr>
              <a:t>L</a:t>
            </a:r>
            <a:r>
              <a:rPr lang="en-GB" b="1" dirty="0">
                <a:latin typeface="Arial Black"/>
              </a:rPr>
              <a:t>iverpool </a:t>
            </a:r>
            <a:r>
              <a:rPr lang="en-GB" b="1" dirty="0">
                <a:solidFill>
                  <a:srgbClr val="811345"/>
                </a:solidFill>
                <a:latin typeface="Arial Black"/>
              </a:rPr>
              <a:t>C</a:t>
            </a:r>
            <a:r>
              <a:rPr lang="en-GB" b="1" dirty="0">
                <a:latin typeface="Arial Black"/>
              </a:rPr>
              <a:t>itizens </a:t>
            </a:r>
            <a:r>
              <a:rPr lang="en-GB" b="1" dirty="0">
                <a:solidFill>
                  <a:srgbClr val="811345"/>
                </a:solidFill>
                <a:latin typeface="Arial Black"/>
              </a:rPr>
              <a:t>A</a:t>
            </a:r>
            <a:r>
              <a:rPr lang="en-GB" b="1" dirty="0">
                <a:latin typeface="Arial Black"/>
              </a:rPr>
              <a:t>dvice on </a:t>
            </a:r>
            <a:r>
              <a:rPr lang="en-GB" b="1" dirty="0">
                <a:solidFill>
                  <a:srgbClr val="811345"/>
                </a:solidFill>
                <a:latin typeface="Arial Black"/>
              </a:rPr>
              <a:t>P</a:t>
            </a:r>
            <a:r>
              <a:rPr lang="en-GB" b="1" dirty="0">
                <a:latin typeface="Arial Black"/>
              </a:rPr>
              <a:t>rescription (CAP)</a:t>
            </a:r>
            <a:br>
              <a:rPr lang="en-GB" dirty="0">
                <a:latin typeface="Arial Black" panose="020B0A04020102020204" pitchFamily="34" charset="0"/>
              </a:rPr>
            </a:br>
            <a:br>
              <a:rPr lang="en-GB" sz="3100" dirty="0">
                <a:latin typeface="Arial Black" panose="020B0A04020102020204" pitchFamily="34" charset="0"/>
              </a:rPr>
            </a:br>
            <a:r>
              <a:rPr lang="en-GB" sz="3100" dirty="0">
                <a:latin typeface="Arial Black"/>
              </a:rPr>
              <a:t>Ben</a:t>
            </a:r>
            <a:r>
              <a:rPr lang="en-GB" sz="3100" dirty="0">
                <a:solidFill>
                  <a:srgbClr val="004A87"/>
                </a:solidFill>
                <a:latin typeface="Arial Black"/>
              </a:rPr>
              <a:t> </a:t>
            </a:r>
            <a:r>
              <a:rPr lang="en-GB" sz="3100" dirty="0">
                <a:latin typeface="Arial Black"/>
              </a:rPr>
              <a:t>Barr, Katharine Abba, Rachel Anderson De Cuevas, Aregawi Gebremariam, Clare Mahoney, Roberta Piroddi </a:t>
            </a:r>
            <a:br>
              <a:rPr lang="en-GB" sz="3100" dirty="0">
                <a:latin typeface="Arial Black" panose="020B0A04020102020204" pitchFamily="34" charset="0"/>
              </a:rPr>
            </a:br>
            <a:br>
              <a:rPr lang="en-GB" sz="3100" dirty="0">
                <a:latin typeface="Arial Black" panose="020B0A04020102020204" pitchFamily="34" charset="0"/>
              </a:rPr>
            </a:br>
            <a:br>
              <a:rPr lang="en-GB" sz="3100" dirty="0">
                <a:latin typeface="Arial Black" panose="020B0A04020102020204" pitchFamily="34" charset="0"/>
              </a:rPr>
            </a:br>
            <a:br>
              <a:rPr lang="en-GB" sz="3100" dirty="0">
                <a:latin typeface="Arial Black" panose="020B0A04020102020204" pitchFamily="34" charset="0"/>
              </a:rPr>
            </a:br>
            <a:endParaRPr lang="en-GB" sz="3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54380" y="5237495"/>
            <a:ext cx="1037844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0477579-5ED4-40B3-BA13-495D7B424F8C}"/>
              </a:ext>
            </a:extLst>
          </p:cNvPr>
          <p:cNvSpPr/>
          <p:nvPr/>
        </p:nvSpPr>
        <p:spPr>
          <a:xfrm>
            <a:off x="0" y="5450237"/>
            <a:ext cx="12192000" cy="1407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National Institute for Health Research logo | Homepage">
            <a:extLst>
              <a:ext uri="{FF2B5EF4-FFF2-40B4-BE49-F238E27FC236}">
                <a16:creationId xmlns:a16="http://schemas.microsoft.com/office/drawing/2014/main" id="{49C48761-A165-41BE-9403-7124B7B90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37" y="653984"/>
            <a:ext cx="4036733" cy="5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6120DF-2960-4E1D-B57D-11DA6ACAF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700" y="5440681"/>
            <a:ext cx="2908300" cy="1407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1BD3A9-4633-42C9-A09D-BE06DC378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53502"/>
            <a:ext cx="3001505" cy="1404497"/>
          </a:xfrm>
          <a:prstGeom prst="rect">
            <a:avLst/>
          </a:prstGeom>
        </p:spPr>
      </p:pic>
      <p:sp>
        <p:nvSpPr>
          <p:cNvPr id="8" name="AutoShape 2" descr="Home">
            <a:extLst>
              <a:ext uri="{FF2B5EF4-FFF2-40B4-BE49-F238E27FC236}">
                <a16:creationId xmlns:a16="http://schemas.microsoft.com/office/drawing/2014/main" id="{EE85FCF9-EA03-9741-9C88-5DF85B1808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ADB9BF-9290-EC49-949B-27D098DA03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940" y="5450237"/>
            <a:ext cx="3999992" cy="1417320"/>
          </a:xfrm>
          <a:prstGeom prst="rect">
            <a:avLst/>
          </a:prstGeom>
        </p:spPr>
      </p:pic>
      <p:pic>
        <p:nvPicPr>
          <p:cNvPr id="11" name="Picture 4" descr="The Health Foundation Logo">
            <a:extLst>
              <a:ext uri="{FF2B5EF4-FFF2-40B4-BE49-F238E27FC236}">
                <a16:creationId xmlns:a16="http://schemas.microsoft.com/office/drawing/2014/main" id="{239D37C9-9BA4-3D4F-8503-20045271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65" y="5754801"/>
            <a:ext cx="1948335" cy="6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898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Q-5D instruments">
            <a:extLst>
              <a:ext uri="{FF2B5EF4-FFF2-40B4-BE49-F238E27FC236}">
                <a16:creationId xmlns:a16="http://schemas.microsoft.com/office/drawing/2014/main" id="{5A1AED3E-2356-E0D2-56A4-EB965CBFA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0250" y="479424"/>
            <a:ext cx="2457281" cy="382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30D71FF-AECB-45E3-C32A-50E52D845F2F}"/>
              </a:ext>
            </a:extLst>
          </p:cNvPr>
          <p:cNvSpPr/>
          <p:nvPr/>
        </p:nvSpPr>
        <p:spPr>
          <a:xfrm>
            <a:off x="689722" y="1699700"/>
            <a:ext cx="1227618" cy="1276481"/>
          </a:xfrm>
          <a:prstGeom prst="ellipse">
            <a:avLst/>
          </a:prstGeom>
          <a:solidFill>
            <a:srgbClr val="00A198"/>
          </a:solidFill>
          <a:ln>
            <a:solidFill>
              <a:srgbClr val="00A1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/>
              <a:t>Assessment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511528-0C70-60F6-7910-0D65F2BFFB05}"/>
              </a:ext>
            </a:extLst>
          </p:cNvPr>
          <p:cNvSpPr/>
          <p:nvPr/>
        </p:nvSpPr>
        <p:spPr>
          <a:xfrm>
            <a:off x="3302772" y="1699700"/>
            <a:ext cx="1227618" cy="1276481"/>
          </a:xfrm>
          <a:prstGeom prst="ellipse">
            <a:avLst/>
          </a:prstGeom>
          <a:solidFill>
            <a:srgbClr val="00A198"/>
          </a:solidFill>
          <a:ln>
            <a:solidFill>
              <a:srgbClr val="00A1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 months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208E1E-B8B3-1380-FB66-12A115015A2F}"/>
              </a:ext>
            </a:extLst>
          </p:cNvPr>
          <p:cNvSpPr/>
          <p:nvPr/>
        </p:nvSpPr>
        <p:spPr>
          <a:xfrm>
            <a:off x="5894192" y="1652077"/>
            <a:ext cx="1227618" cy="1276481"/>
          </a:xfrm>
          <a:prstGeom prst="ellipse">
            <a:avLst/>
          </a:prstGeom>
          <a:solidFill>
            <a:srgbClr val="00A198"/>
          </a:solidFill>
          <a:ln>
            <a:solidFill>
              <a:srgbClr val="00A1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6 months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D05BABD-AC6F-D786-6321-76F14EBDE4F2}"/>
              </a:ext>
            </a:extLst>
          </p:cNvPr>
          <p:cNvSpPr/>
          <p:nvPr/>
        </p:nvSpPr>
        <p:spPr>
          <a:xfrm>
            <a:off x="2163521" y="2069890"/>
            <a:ext cx="882000" cy="646331"/>
          </a:xfrm>
          <a:prstGeom prst="rightArrow">
            <a:avLst/>
          </a:prstGeom>
          <a:solidFill>
            <a:srgbClr val="00A198"/>
          </a:solidFill>
          <a:ln>
            <a:solidFill>
              <a:srgbClr val="00A1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98C163D3-AF88-784E-760F-2EBCA75A2DB3}"/>
              </a:ext>
            </a:extLst>
          </p:cNvPr>
          <p:cNvSpPr/>
          <p:nvPr/>
        </p:nvSpPr>
        <p:spPr>
          <a:xfrm>
            <a:off x="4900309" y="2069890"/>
            <a:ext cx="783692" cy="646331"/>
          </a:xfrm>
          <a:prstGeom prst="rightArrow">
            <a:avLst/>
          </a:prstGeom>
          <a:solidFill>
            <a:srgbClr val="00A198"/>
          </a:solidFill>
          <a:ln>
            <a:solidFill>
              <a:srgbClr val="00A1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75AD5-97DF-1D42-0EE2-5A18B550BBC7}"/>
              </a:ext>
            </a:extLst>
          </p:cNvPr>
          <p:cNvSpPr txBox="1"/>
          <p:nvPr/>
        </p:nvSpPr>
        <p:spPr>
          <a:xfrm>
            <a:off x="594644" y="241267"/>
            <a:ext cx="6527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4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reported outcomes. </a:t>
            </a:r>
          </a:p>
          <a:p>
            <a:r>
              <a:rPr lang="en-US" sz="3600" dirty="0">
                <a:solidFill>
                  <a:srgbClr val="004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EQ-5D, SWEMWBS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227FEA-31FD-E380-74CF-D40A37A4D2C5}"/>
              </a:ext>
            </a:extLst>
          </p:cNvPr>
          <p:cNvSpPr txBox="1"/>
          <p:nvPr/>
        </p:nvSpPr>
        <p:spPr>
          <a:xfrm>
            <a:off x="374469" y="3429000"/>
            <a:ext cx="74493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A0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Reduced anxiety and depression, reduced by 20% (OR 0.8) (p=0.03)</a:t>
            </a:r>
          </a:p>
          <a:p>
            <a:r>
              <a:rPr lang="en-US" sz="2800" dirty="0">
                <a:solidFill>
                  <a:srgbClr val="00A0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Improved self reported health, increased by 6 points on 1-100 scale (7%)</a:t>
            </a:r>
          </a:p>
          <a:p>
            <a:r>
              <a:rPr lang="en-US" sz="2800" dirty="0">
                <a:solidFill>
                  <a:srgbClr val="00A0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Improved wellbeing.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7F5FA7-E280-8E78-990D-17DFDC9A38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81" r="1"/>
          <a:stretch/>
        </p:blipFill>
        <p:spPr>
          <a:xfrm>
            <a:off x="8193750" y="1077603"/>
            <a:ext cx="808135" cy="501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5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E835AD-0121-F91E-15EA-9F56D8A9C014}"/>
              </a:ext>
            </a:extLst>
          </p:cNvPr>
          <p:cNvSpPr/>
          <p:nvPr/>
        </p:nvSpPr>
        <p:spPr>
          <a:xfrm>
            <a:off x="5612311" y="1189079"/>
            <a:ext cx="3957472" cy="14247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Anonymized data linkage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F81677D-6CC9-B666-4207-FE2F75F135F3}"/>
              </a:ext>
            </a:extLst>
          </p:cNvPr>
          <p:cNvSpPr/>
          <p:nvPr/>
        </p:nvSpPr>
        <p:spPr>
          <a:xfrm>
            <a:off x="5460440" y="4528260"/>
            <a:ext cx="1470991" cy="775252"/>
          </a:xfrm>
          <a:prstGeom prst="roundRect">
            <a:avLst/>
          </a:prstGeom>
          <a:solidFill>
            <a:srgbClr val="8C0152"/>
          </a:solidFill>
          <a:ln>
            <a:solidFill>
              <a:srgbClr val="8C01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Instrument (provider preference)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3905C42-EA10-7E89-EC1D-E481D64B2D75}"/>
              </a:ext>
            </a:extLst>
          </p:cNvPr>
          <p:cNvSpPr/>
          <p:nvPr/>
        </p:nvSpPr>
        <p:spPr>
          <a:xfrm>
            <a:off x="7762741" y="4554254"/>
            <a:ext cx="1470991" cy="775252"/>
          </a:xfrm>
          <a:prstGeom prst="roundRect">
            <a:avLst/>
          </a:prstGeom>
          <a:solidFill>
            <a:srgbClr val="8C0152"/>
          </a:solidFill>
          <a:ln>
            <a:solidFill>
              <a:srgbClr val="8C01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Referral to CAP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65C3E4C-68D6-17E7-39E6-A92E4D19F2A4}"/>
              </a:ext>
            </a:extLst>
          </p:cNvPr>
          <p:cNvSpPr/>
          <p:nvPr/>
        </p:nvSpPr>
        <p:spPr>
          <a:xfrm>
            <a:off x="7009678" y="4776738"/>
            <a:ext cx="675861" cy="278296"/>
          </a:xfrm>
          <a:prstGeom prst="rightArrow">
            <a:avLst/>
          </a:prstGeom>
          <a:solidFill>
            <a:srgbClr val="8C0152"/>
          </a:solidFill>
          <a:ln>
            <a:solidFill>
              <a:srgbClr val="8C01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C74B463-C865-E82D-A33A-D36D349084C7}"/>
              </a:ext>
            </a:extLst>
          </p:cNvPr>
          <p:cNvSpPr/>
          <p:nvPr/>
        </p:nvSpPr>
        <p:spPr>
          <a:xfrm>
            <a:off x="10126359" y="4434621"/>
            <a:ext cx="1470991" cy="1737782"/>
          </a:xfrm>
          <a:prstGeom prst="roundRect">
            <a:avLst/>
          </a:prstGeom>
          <a:solidFill>
            <a:srgbClr val="8C0152"/>
          </a:solidFill>
          <a:ln>
            <a:solidFill>
              <a:srgbClr val="8C01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Mental health care utilization:</a:t>
            </a:r>
          </a:p>
          <a:p>
            <a:r>
              <a:rPr lang="en-US" sz="1200" dirty="0"/>
              <a:t>- Antidepressant prescribing</a:t>
            </a:r>
          </a:p>
          <a:p>
            <a:r>
              <a:rPr lang="en-US" sz="1200" dirty="0"/>
              <a:t>-A&amp;E attendances. </a:t>
            </a:r>
          </a:p>
          <a:p>
            <a:r>
              <a:rPr lang="en-US" sz="1200" dirty="0"/>
              <a:t>-GP consultations. </a:t>
            </a:r>
          </a:p>
          <a:p>
            <a:r>
              <a:rPr lang="en-US" sz="1200" dirty="0"/>
              <a:t>Admissions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1364BC2F-3A50-5DD2-A86F-FD4BA387193A}"/>
              </a:ext>
            </a:extLst>
          </p:cNvPr>
          <p:cNvSpPr/>
          <p:nvPr/>
        </p:nvSpPr>
        <p:spPr>
          <a:xfrm>
            <a:off x="9310934" y="4792444"/>
            <a:ext cx="675861" cy="278296"/>
          </a:xfrm>
          <a:prstGeom prst="rightArrow">
            <a:avLst/>
          </a:prstGeom>
          <a:solidFill>
            <a:srgbClr val="8C0152"/>
          </a:solidFill>
          <a:ln>
            <a:solidFill>
              <a:srgbClr val="8C01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673D3CF6-EFBA-C948-72C3-44AC3523A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8C015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11" y="2992154"/>
            <a:ext cx="1205852" cy="105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9CD7547-E43F-6512-CDDA-89EE3F5389F1}"/>
              </a:ext>
            </a:extLst>
          </p:cNvPr>
          <p:cNvGrpSpPr/>
          <p:nvPr/>
        </p:nvGrpSpPr>
        <p:grpSpPr>
          <a:xfrm>
            <a:off x="7414606" y="1704031"/>
            <a:ext cx="541867" cy="525661"/>
            <a:chOff x="5083025" y="1484011"/>
            <a:chExt cx="1224136" cy="1368152"/>
          </a:xfrm>
          <a:solidFill>
            <a:srgbClr val="005DB8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2C3F4D1-719B-B28A-30B6-D8C0DFAE0C8D}"/>
                </a:ext>
              </a:extLst>
            </p:cNvPr>
            <p:cNvSpPr/>
            <p:nvPr/>
          </p:nvSpPr>
          <p:spPr>
            <a:xfrm>
              <a:off x="5083025" y="1484011"/>
              <a:ext cx="1224136" cy="1368152"/>
            </a:xfrm>
            <a:prstGeom prst="roundRect">
              <a:avLst/>
            </a:prstGeom>
            <a:grpFill/>
            <a:ln>
              <a:solidFill>
                <a:srgbClr val="005DB8"/>
              </a:solidFill>
            </a:ln>
            <a:effectLst>
              <a:glow>
                <a:schemeClr val="accent1">
                  <a:alpha val="28000"/>
                </a:schemeClr>
              </a:glow>
              <a:softEdge rad="25400"/>
            </a:effectLst>
            <a:scene3d>
              <a:camera prst="orthographicFront"/>
              <a:lightRig rig="freezing" dir="t">
                <a:rot lat="0" lon="0" rev="1200000"/>
              </a:lightRig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5029E7F-F1FB-CA49-FF2A-8E6AAA705E65}"/>
                </a:ext>
              </a:extLst>
            </p:cNvPr>
            <p:cNvGrpSpPr/>
            <p:nvPr/>
          </p:nvGrpSpPr>
          <p:grpSpPr>
            <a:xfrm>
              <a:off x="5263046" y="1736039"/>
              <a:ext cx="864095" cy="864096"/>
              <a:chOff x="5506504" y="2348107"/>
              <a:chExt cx="864095" cy="864096"/>
            </a:xfrm>
            <a:grpFill/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7EF2C225-BBCE-6F8C-B285-CC76249F0F9E}"/>
                  </a:ext>
                </a:extLst>
              </p:cNvPr>
              <p:cNvSpPr/>
              <p:nvPr/>
            </p:nvSpPr>
            <p:spPr>
              <a:xfrm rot="5400000">
                <a:off x="5803106" y="2348106"/>
                <a:ext cx="270892" cy="86409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5D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CED9FB49-51BC-C1BD-C7CC-25436BF74DF2}"/>
                  </a:ext>
                </a:extLst>
              </p:cNvPr>
              <p:cNvSpPr/>
              <p:nvPr/>
            </p:nvSpPr>
            <p:spPr>
              <a:xfrm>
                <a:off x="5803109" y="2348107"/>
                <a:ext cx="270892" cy="8640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2CD7439-AF9B-72B6-7247-30A29135CC00}"/>
              </a:ext>
            </a:extLst>
          </p:cNvPr>
          <p:cNvSpPr/>
          <p:nvPr/>
        </p:nvSpPr>
        <p:spPr>
          <a:xfrm>
            <a:off x="6876806" y="3207197"/>
            <a:ext cx="4779793" cy="677980"/>
          </a:xfrm>
          <a:prstGeom prst="rightArrow">
            <a:avLst/>
          </a:prstGeom>
          <a:solidFill>
            <a:srgbClr val="8C0152"/>
          </a:solidFill>
          <a:ln>
            <a:solidFill>
              <a:srgbClr val="8C01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Electronic linked cohort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16DFA5-3E81-52BD-D40E-A5DD1E8E50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996"/>
          <a:stretch/>
        </p:blipFill>
        <p:spPr>
          <a:xfrm>
            <a:off x="5725513" y="1567415"/>
            <a:ext cx="1594601" cy="9112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3ACF23-832B-B60D-D7EC-D039BC4338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73"/>
          <a:stretch/>
        </p:blipFill>
        <p:spPr>
          <a:xfrm>
            <a:off x="8050823" y="1669650"/>
            <a:ext cx="1424609" cy="698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E4B6B0-4FC3-9308-2A66-C6E4DC0D908B}"/>
              </a:ext>
            </a:extLst>
          </p:cNvPr>
          <p:cNvSpPr txBox="1"/>
          <p:nvPr/>
        </p:nvSpPr>
        <p:spPr>
          <a:xfrm>
            <a:off x="419137" y="1469131"/>
            <a:ext cx="48628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C0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Reduction in antidepressant prescribing by 73 ADQs per  person per quarter.  (95% CI 25 to 121) </a:t>
            </a:r>
          </a:p>
          <a:p>
            <a:r>
              <a:rPr lang="en-US" sz="2800" b="1" dirty="0">
                <a:solidFill>
                  <a:srgbClr val="8C0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- 7 fewer A&amp;E attendances per 100 clients per quarter. (95%CI 2 to 11)</a:t>
            </a:r>
          </a:p>
          <a:p>
            <a:r>
              <a:rPr lang="en-US" sz="2800" b="1" dirty="0">
                <a:solidFill>
                  <a:srgbClr val="8C0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 effect on attendances for GP consultations. </a:t>
            </a:r>
          </a:p>
          <a:p>
            <a:r>
              <a:rPr lang="en-US" sz="2800" b="1" dirty="0">
                <a:solidFill>
                  <a:srgbClr val="8C0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Small decrease in emergency admissions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7F6008A-0D19-F153-75EA-30E05143D865}"/>
              </a:ext>
            </a:extLst>
          </p:cNvPr>
          <p:cNvSpPr txBox="1">
            <a:spLocks/>
          </p:cNvSpPr>
          <p:nvPr/>
        </p:nvSpPr>
        <p:spPr>
          <a:xfrm>
            <a:off x="507259" y="331447"/>
            <a:ext cx="7706575" cy="1601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4A87"/>
                </a:solidFill>
              </a:rPr>
              <a:t>Impact on health care utilization.</a:t>
            </a:r>
          </a:p>
        </p:txBody>
      </p:sp>
    </p:spTree>
    <p:extLst>
      <p:ext uri="{BB962C8B-B14F-4D97-AF65-F5344CB8AC3E}">
        <p14:creationId xmlns:p14="http://schemas.microsoft.com/office/powerpoint/2010/main" val="61266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64427-DA27-AC0B-ACCA-BF334999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6" y="160870"/>
            <a:ext cx="11183007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4A87"/>
                </a:solidFill>
              </a:rPr>
              <a:t>Support in a time of crisis (should we/can we shift support to the left?)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16762-92D0-E8B5-E607-FFADDBD85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060992"/>
            <a:ext cx="7772400" cy="4281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F9E863-AF4C-D5B6-CB73-9C0891E963D5}"/>
              </a:ext>
            </a:extLst>
          </p:cNvPr>
          <p:cNvSpPr txBox="1"/>
          <p:nvPr/>
        </p:nvSpPr>
        <p:spPr>
          <a:xfrm>
            <a:off x="7170683" y="6092250"/>
            <a:ext cx="2543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C0152"/>
                </a:solidFill>
              </a:rPr>
              <a:t>Months after CAP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1B93E-6969-29DD-CFAF-39A0E7F8B783}"/>
              </a:ext>
            </a:extLst>
          </p:cNvPr>
          <p:cNvSpPr txBox="1"/>
          <p:nvPr/>
        </p:nvSpPr>
        <p:spPr>
          <a:xfrm>
            <a:off x="3030921" y="6157551"/>
            <a:ext cx="2543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C0152"/>
                </a:solidFill>
              </a:rPr>
              <a:t>M</a:t>
            </a:r>
            <a:r>
              <a:rPr lang="en-US" sz="2000" dirty="0">
                <a:solidFill>
                  <a:srgbClr val="811345"/>
                </a:solidFill>
              </a:rPr>
              <a:t>onth</a:t>
            </a:r>
            <a:r>
              <a:rPr lang="en-US" sz="2000" dirty="0">
                <a:solidFill>
                  <a:srgbClr val="8C0152"/>
                </a:solidFill>
              </a:rPr>
              <a:t>s before CAP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1E5CC3-4567-7A23-F0DB-A15139AC137F}"/>
              </a:ext>
            </a:extLst>
          </p:cNvPr>
          <p:cNvSpPr txBox="1"/>
          <p:nvPr/>
        </p:nvSpPr>
        <p:spPr>
          <a:xfrm>
            <a:off x="733094" y="2290536"/>
            <a:ext cx="1355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 per 100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E12CC3-E54A-A429-A93D-3AC5D8F2242F}"/>
              </a:ext>
            </a:extLst>
          </p:cNvPr>
          <p:cNvSpPr txBox="1"/>
          <p:nvPr/>
        </p:nvSpPr>
        <p:spPr>
          <a:xfrm>
            <a:off x="7018283" y="2441479"/>
            <a:ext cx="29639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C0152"/>
                </a:solidFill>
              </a:rPr>
              <a:t>GP consultations for mental health problems </a:t>
            </a:r>
          </a:p>
        </p:txBody>
      </p:sp>
    </p:spTree>
    <p:extLst>
      <p:ext uri="{BB962C8B-B14F-4D97-AF65-F5344CB8AC3E}">
        <p14:creationId xmlns:p14="http://schemas.microsoft.com/office/powerpoint/2010/main" val="2376453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17ED-F879-7B3C-FEEA-83D847DAE41A}"/>
              </a:ext>
            </a:extLst>
          </p:cNvPr>
          <p:cNvSpPr txBox="1">
            <a:spLocks/>
          </p:cNvSpPr>
          <p:nvPr/>
        </p:nvSpPr>
        <p:spPr>
          <a:xfrm>
            <a:off x="1630417" y="2670995"/>
            <a:ext cx="893116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8C0152"/>
                </a:solidFill>
              </a:rPr>
              <a:t>What do service users and wider stakeholders think?</a:t>
            </a:r>
          </a:p>
        </p:txBody>
      </p:sp>
    </p:spTree>
    <p:extLst>
      <p:ext uri="{BB962C8B-B14F-4D97-AF65-F5344CB8AC3E}">
        <p14:creationId xmlns:p14="http://schemas.microsoft.com/office/powerpoint/2010/main" val="1629517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2C478-CB69-4023-8924-08E00EFB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234617"/>
            <a:ext cx="5023244" cy="1600200"/>
          </a:xfrm>
          <a:solidFill>
            <a:srgbClr val="004A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/>
              <a:t>Programme impact on referring services: identifying people furthest from service provision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B59E6-D650-4566-80A7-CEF0E8F5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31F8-6DA4-40FC-8081-CFBE7AE61181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069D94-C116-48DB-B566-D4AD7CADE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7360" y="2276872"/>
            <a:ext cx="3616960" cy="4392488"/>
          </a:xfrm>
          <a:ln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sz="2600" dirty="0"/>
              <a:t>Presence of specialist welfare advice service frees up professional time</a:t>
            </a:r>
          </a:p>
          <a:p>
            <a:r>
              <a:rPr lang="en-GB" sz="2600" dirty="0"/>
              <a:t>Referring on for housing applications, benefits claims, debt relief</a:t>
            </a:r>
          </a:p>
          <a:p>
            <a:r>
              <a:rPr lang="en-GB" sz="2600" dirty="0"/>
              <a:t>Single gateway</a:t>
            </a:r>
          </a:p>
          <a:p>
            <a:r>
              <a:rPr lang="en-GB" sz="2600" dirty="0"/>
              <a:t>Licence to explore socioeconomic circumstances with families</a:t>
            </a:r>
          </a:p>
          <a:p>
            <a:r>
              <a:rPr lang="en-GB" sz="2600" dirty="0"/>
              <a:t>Previously hindered by lack of service capacity to respond </a:t>
            </a:r>
          </a:p>
          <a:p>
            <a:r>
              <a:rPr lang="en-GB" sz="2600" dirty="0"/>
              <a:t>Developing a reflex to regard the SDH as integral to routine practice</a:t>
            </a:r>
          </a:p>
          <a:p>
            <a:endParaRPr lang="en-GB" sz="135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614EBF2-B280-496B-BF24-D7106FF25E6C}"/>
              </a:ext>
            </a:extLst>
          </p:cNvPr>
          <p:cNvSpPr/>
          <p:nvPr/>
        </p:nvSpPr>
        <p:spPr>
          <a:xfrm>
            <a:off x="5857626" y="234618"/>
            <a:ext cx="4597015" cy="3475855"/>
          </a:xfrm>
          <a:prstGeom prst="wedgeRoundRectCallout">
            <a:avLst>
              <a:gd name="adj1" fmla="val -59767"/>
              <a:gd name="adj2" fmla="val 3183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‘staff on the ground [are] reporting they’re able to pass things over, whereas [previously] a lot of health visitors would have done a lot of the [</a:t>
            </a:r>
            <a:r>
              <a:rPr lang="en-GB" dirty="0">
                <a:solidFill>
                  <a:prstClr val="black"/>
                </a:solidFill>
              </a:rPr>
              <a:t>housing and finances] work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that [LCAP] are doing now.  They’d be trying to refer to different teams. So it’s good to have that one agency that we can refer into that will […] coordinate everything for us and then feed back.’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D87326-DA1C-4A7B-BC84-0DD6F18EC8BD}"/>
              </a:ext>
            </a:extLst>
          </p:cNvPr>
          <p:cNvSpPr txBox="1"/>
          <p:nvPr/>
        </p:nvSpPr>
        <p:spPr>
          <a:xfrm>
            <a:off x="5857624" y="3989931"/>
            <a:ext cx="4597016" cy="2247424"/>
          </a:xfrm>
          <a:prstGeom prst="wedgeRoundRectCallout">
            <a:avLst>
              <a:gd name="adj1" fmla="val -60293"/>
              <a:gd name="adj2" fmla="val 2753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‘looking at experience of economic oppression […] these aren’t […] extras that we do […] once we’ve sorted everything else out. Actually they’re […] key, they’re fundamental. […] That’s definitely sharpened my thinking [..] that’s changed that as a priority for me’. </a:t>
            </a:r>
          </a:p>
        </p:txBody>
      </p:sp>
    </p:spTree>
    <p:extLst>
      <p:ext uri="{BB962C8B-B14F-4D97-AF65-F5344CB8AC3E}">
        <p14:creationId xmlns:p14="http://schemas.microsoft.com/office/powerpoint/2010/main" val="2002584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2C478-CB69-4023-8924-08E00EFB922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4A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/>
              <a:t>Programme impact on Liverpool residents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B59E6-D650-4566-80A7-CEF0E8F5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31F8-6DA4-40FC-8081-CFBE7AE61181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069D94-C116-48DB-B566-D4AD7CADE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52650" y="2902746"/>
            <a:ext cx="2949178" cy="3334567"/>
          </a:xfrm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sz="2200" dirty="0"/>
              <a:t>Presence of specialist welfare service provides validation</a:t>
            </a:r>
          </a:p>
          <a:p>
            <a:r>
              <a:rPr lang="en-GB" sz="2200" dirty="0"/>
              <a:t>Lessens perceived stigma, sense of individual failure</a:t>
            </a:r>
          </a:p>
          <a:p>
            <a:r>
              <a:rPr lang="en-GB" sz="2200" dirty="0"/>
              <a:t>Recipients value longer term nature of LCAP</a:t>
            </a:r>
          </a:p>
          <a:p>
            <a:r>
              <a:rPr lang="en-GB" sz="2200" dirty="0"/>
              <a:t>To build trusted relationship</a:t>
            </a:r>
          </a:p>
          <a:p>
            <a:r>
              <a:rPr lang="en-GB" sz="2200" dirty="0"/>
              <a:t>And quick response time</a:t>
            </a:r>
          </a:p>
          <a:p>
            <a:endParaRPr lang="en-GB" sz="2200" dirty="0"/>
          </a:p>
          <a:p>
            <a:endParaRPr lang="en-GB" sz="1350" dirty="0"/>
          </a:p>
          <a:p>
            <a:endParaRPr lang="en-GB" sz="135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E2B2196-5058-46C0-8164-8CC839FDC57E}"/>
              </a:ext>
            </a:extLst>
          </p:cNvPr>
          <p:cNvSpPr/>
          <p:nvPr/>
        </p:nvSpPr>
        <p:spPr>
          <a:xfrm>
            <a:off x="5663954" y="583159"/>
            <a:ext cx="4029125" cy="2574924"/>
          </a:xfrm>
          <a:prstGeom prst="wedgeRoundRectCallout">
            <a:avLst>
              <a:gd name="adj1" fmla="val -57800"/>
              <a:gd name="adj2" fmla="val 3284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‘one thing is […] feeling validated. Is Mum – are parents – feeling that it’s ok to worry about these practical things because the fact that there’s a service for it means that other people are struggling with the same thing and you know it’s a recognised need.’ 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9DE6C7D-AA60-4421-B468-A02724F4B692}"/>
              </a:ext>
            </a:extLst>
          </p:cNvPr>
          <p:cNvSpPr txBox="1">
            <a:spLocks/>
          </p:cNvSpPr>
          <p:nvPr/>
        </p:nvSpPr>
        <p:spPr>
          <a:xfrm>
            <a:off x="2152649" y="2276872"/>
            <a:ext cx="2791223" cy="4674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Referring professionals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2795F59-DDAC-44BD-B1E4-CD6FF8FAC48D}"/>
              </a:ext>
            </a:extLst>
          </p:cNvPr>
          <p:cNvSpPr txBox="1">
            <a:spLocks/>
          </p:cNvSpPr>
          <p:nvPr/>
        </p:nvSpPr>
        <p:spPr>
          <a:xfrm>
            <a:off x="5663953" y="3314011"/>
            <a:ext cx="2791223" cy="4674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Service users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C1028B42-FB61-4056-B7F0-AF9F7F1BD0A6}"/>
              </a:ext>
            </a:extLst>
          </p:cNvPr>
          <p:cNvSpPr/>
          <p:nvPr/>
        </p:nvSpPr>
        <p:spPr>
          <a:xfrm>
            <a:off x="5527040" y="3937354"/>
            <a:ext cx="3180080" cy="2299959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B168AC-FCDA-4F40-BCBB-3508B360A5CF}"/>
              </a:ext>
            </a:extLst>
          </p:cNvPr>
          <p:cNvSpPr txBox="1"/>
          <p:nvPr/>
        </p:nvSpPr>
        <p:spPr>
          <a:xfrm>
            <a:off x="5829465" y="4570029"/>
            <a:ext cx="246019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94360">
              <a:spcAft>
                <a:spcPts val="60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‘Nobody had listened to </a:t>
            </a:r>
          </a:p>
          <a:p>
            <a:pPr algn="ctr" defTabSz="594360">
              <a:spcAft>
                <a:spcPts val="60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me before’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90BFFA97-BF23-4F88-ABFB-AD6EA451D3D2}"/>
              </a:ext>
            </a:extLst>
          </p:cNvPr>
          <p:cNvSpPr/>
          <p:nvPr/>
        </p:nvSpPr>
        <p:spPr>
          <a:xfrm>
            <a:off x="7949563" y="4528317"/>
            <a:ext cx="2432885" cy="182803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4B3031-BA97-471A-9DE2-85C6FC55DDA6}"/>
              </a:ext>
            </a:extLst>
          </p:cNvPr>
          <p:cNvSpPr txBox="1"/>
          <p:nvPr/>
        </p:nvSpPr>
        <p:spPr>
          <a:xfrm>
            <a:off x="8146849" y="5178921"/>
            <a:ext cx="1910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94360">
              <a:spcAft>
                <a:spcPts val="60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‘They’ve got my back’</a:t>
            </a:r>
          </a:p>
        </p:txBody>
      </p:sp>
    </p:spTree>
    <p:extLst>
      <p:ext uri="{BB962C8B-B14F-4D97-AF65-F5344CB8AC3E}">
        <p14:creationId xmlns:p14="http://schemas.microsoft.com/office/powerpoint/2010/main" val="125855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02B31-9402-4471-8D78-80B1BC4B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47972"/>
            <a:ext cx="3600400" cy="1600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Suitability &amp; timing of mental health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83786-D469-42BE-BB78-924619433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888465"/>
            <a:ext cx="4629150" cy="1721493"/>
          </a:xfrm>
          <a:ln>
            <a:solidFill>
              <a:schemeClr val="tx2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Mental strength required: </a:t>
            </a:r>
          </a:p>
          <a:p>
            <a:r>
              <a:rPr lang="en-GB" dirty="0"/>
              <a:t>To engage with Talking Therapies</a:t>
            </a:r>
          </a:p>
          <a:p>
            <a:r>
              <a:rPr lang="en-GB" dirty="0"/>
              <a:t>To confront debts, insufficient income and poor living conditions 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4162B-91B6-40B6-A582-00A4B6802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3512" y="2057400"/>
            <a:ext cx="3600400" cy="4664076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endParaRPr lang="en-GB" sz="1350" dirty="0"/>
          </a:p>
          <a:p>
            <a:r>
              <a:rPr lang="en-GB" sz="2000" dirty="0"/>
              <a:t>Timing of mental health offer</a:t>
            </a:r>
          </a:p>
          <a:p>
            <a:r>
              <a:rPr lang="en-GB" sz="2000" dirty="0"/>
              <a:t>Shortage of mental health provision </a:t>
            </a:r>
          </a:p>
          <a:p>
            <a:r>
              <a:rPr lang="en-GB" sz="2000" dirty="0"/>
              <a:t>Long wait times</a:t>
            </a:r>
          </a:p>
          <a:p>
            <a:r>
              <a:rPr lang="en-GB" sz="2000" dirty="0"/>
              <a:t>Right to turn offer down without losing place</a:t>
            </a:r>
          </a:p>
          <a:p>
            <a:r>
              <a:rPr lang="en-GB" sz="2000" dirty="0"/>
              <a:t>State of readiness</a:t>
            </a:r>
          </a:p>
          <a:p>
            <a:r>
              <a:rPr lang="en-GB" sz="2000" dirty="0"/>
              <a:t>Some people benefit from psychological support and practical issues in tandem</a:t>
            </a:r>
          </a:p>
          <a:p>
            <a:r>
              <a:rPr lang="en-GB" sz="2000" dirty="0"/>
              <a:t>While others find access to TT premature, before having mental energy to engage</a:t>
            </a:r>
          </a:p>
          <a:p>
            <a:endParaRPr lang="en-GB" sz="13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7B081-7752-48DD-A931-99A5CEF6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31F8-6DA4-40FC-8081-CFBE7AE61181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C2785C-F310-4DA2-851E-C241504EF5CD}"/>
              </a:ext>
            </a:extLst>
          </p:cNvPr>
          <p:cNvSpPr txBox="1">
            <a:spLocks/>
          </p:cNvSpPr>
          <p:nvPr/>
        </p:nvSpPr>
        <p:spPr>
          <a:xfrm>
            <a:off x="5410200" y="3802041"/>
            <a:ext cx="4629150" cy="255431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Building capacity and flexibility into the system</a:t>
            </a:r>
          </a:p>
          <a:p>
            <a:pPr marL="0" indent="0">
              <a:buNone/>
            </a:pPr>
            <a:r>
              <a:rPr lang="en-GB" dirty="0"/>
              <a:t>LCAP signpost to wellbeing activities and community groups, such as confidence building while people are on waiting list</a:t>
            </a:r>
          </a:p>
          <a:p>
            <a:pPr marL="0" indent="0">
              <a:buNone/>
            </a:pPr>
            <a:r>
              <a:rPr lang="en-GB" dirty="0"/>
              <a:t>Local community based wellbeing services are precarious, with short term funding</a:t>
            </a:r>
          </a:p>
          <a:p>
            <a:pPr marL="0" indent="0">
              <a:buNone/>
            </a:pP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29945C2-3745-4052-AF86-FFB12E8F40BD}"/>
              </a:ext>
            </a:extLst>
          </p:cNvPr>
          <p:cNvSpPr txBox="1">
            <a:spLocks/>
          </p:cNvSpPr>
          <p:nvPr/>
        </p:nvSpPr>
        <p:spPr>
          <a:xfrm>
            <a:off x="5411391" y="2854593"/>
            <a:ext cx="2211884" cy="429462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black"/>
                </a:solidFill>
                <a:latin typeface="Calibri" panose="020F0502020204030204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496799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9E81E-0F10-B55B-8CFA-17E03841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1C337-6711-393C-B8E0-D1A261C4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94" y="191233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11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number of high-risk people supported through the service. </a:t>
            </a:r>
          </a:p>
          <a:p>
            <a:r>
              <a:rPr lang="en-US" dirty="0">
                <a:solidFill>
                  <a:srgbClr val="811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support at a time of crisis. </a:t>
            </a:r>
          </a:p>
          <a:p>
            <a:r>
              <a:rPr lang="en-US" dirty="0">
                <a:solidFill>
                  <a:srgbClr val="811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mental health and wellbeing. </a:t>
            </a:r>
          </a:p>
          <a:p>
            <a:r>
              <a:rPr lang="en-US" dirty="0">
                <a:solidFill>
                  <a:srgbClr val="811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health service demand. </a:t>
            </a:r>
          </a:p>
          <a:p>
            <a:r>
              <a:rPr lang="en-US" dirty="0">
                <a:solidFill>
                  <a:srgbClr val="811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for working further upstream especially for families with children </a:t>
            </a:r>
          </a:p>
          <a:p>
            <a:r>
              <a:rPr lang="en-US" dirty="0">
                <a:solidFill>
                  <a:srgbClr val="811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emerging risks (housing)</a:t>
            </a:r>
          </a:p>
        </p:txBody>
      </p:sp>
    </p:spTree>
    <p:extLst>
      <p:ext uri="{BB962C8B-B14F-4D97-AF65-F5344CB8AC3E}">
        <p14:creationId xmlns:p14="http://schemas.microsoft.com/office/powerpoint/2010/main" val="378772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29" y="255809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004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 Advice on Prescription Liverpool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5429" y="2063284"/>
            <a:ext cx="6586489" cy="4317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in 2015, to provide </a:t>
            </a:r>
            <a:r>
              <a:rPr lang="en-US" sz="2000" dirty="0">
                <a:solidFill>
                  <a:srgbClr val="811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rapid and proportionate social welfare service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4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at risk of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811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 and mental distress.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are conceived as being both internal (mental health/low mood) and external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811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(practical, social and financial).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Covers primary, community, secondary and mental health  services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closely with PCNs to enhance their social prescribing offer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nhs logo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107519" y="-457200"/>
            <a:ext cx="1714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3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192428-9957-A23F-A221-7A17D54BAC53}"/>
              </a:ext>
            </a:extLst>
          </p:cNvPr>
          <p:cNvSpPr txBox="1"/>
          <p:nvPr/>
        </p:nvSpPr>
        <p:spPr>
          <a:xfrm>
            <a:off x="651165" y="401782"/>
            <a:ext cx="955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4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CAP across types of service access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75993-18CD-B863-BB01-FD653274058C}"/>
              </a:ext>
            </a:extLst>
          </p:cNvPr>
          <p:cNvSpPr txBox="1"/>
          <p:nvPr/>
        </p:nvSpPr>
        <p:spPr>
          <a:xfrm>
            <a:off x="7356763" y="1427018"/>
            <a:ext cx="46966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GB" sz="2800" dirty="0">
                <a:solidFill>
                  <a:srgbClr val="004A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 </a:t>
            </a:r>
            <a:r>
              <a:rPr lang="en-GB" sz="2800" dirty="0">
                <a:solidFill>
                  <a:srgbClr val="004A87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January 2018 and December 2022 </a:t>
            </a:r>
            <a:r>
              <a:rPr lang="en-GB" sz="2800" dirty="0">
                <a:solidFill>
                  <a:srgbClr val="004A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were approximately 58,000 referrals to CAP, from more than 25,000 households.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800" dirty="0">
                <a:solidFill>
                  <a:srgbClr val="004A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Service use doubled during the pandemic and has remained 50% higher than pre-pandemic levels during 2022.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0FB396-53BC-96C8-4B0A-E5521AED1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3" y="1157961"/>
            <a:ext cx="7312458" cy="4466983"/>
          </a:xfrm>
          <a:prstGeom prst="rect">
            <a:avLst/>
          </a:prstGeom>
        </p:spPr>
      </p:pic>
      <p:sp>
        <p:nvSpPr>
          <p:cNvPr id="2" name="Up Arrow 2">
            <a:extLst>
              <a:ext uri="{FF2B5EF4-FFF2-40B4-BE49-F238E27FC236}">
                <a16:creationId xmlns:a16="http://schemas.microsoft.com/office/drawing/2014/main" id="{D68B9DC4-1644-E0C4-E092-F3FEEE4E0227}"/>
              </a:ext>
            </a:extLst>
          </p:cNvPr>
          <p:cNvSpPr/>
          <p:nvPr/>
        </p:nvSpPr>
        <p:spPr>
          <a:xfrm>
            <a:off x="383550" y="5483013"/>
            <a:ext cx="2164466" cy="1200325"/>
          </a:xfrm>
          <a:prstGeom prst="upArrow">
            <a:avLst/>
          </a:prstGeom>
          <a:solidFill>
            <a:srgbClr val="8C0152"/>
          </a:solidFill>
          <a:ln>
            <a:solidFill>
              <a:srgbClr val="8C01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Ethnic minority groups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7F2398AA-1277-3E01-96D8-EB43DBD1BC5C}"/>
              </a:ext>
            </a:extLst>
          </p:cNvPr>
          <p:cNvSpPr/>
          <p:nvPr/>
        </p:nvSpPr>
        <p:spPr>
          <a:xfrm>
            <a:off x="2713554" y="5483014"/>
            <a:ext cx="2164466" cy="1200325"/>
          </a:xfrm>
          <a:prstGeom prst="upArrow">
            <a:avLst/>
          </a:prstGeom>
          <a:solidFill>
            <a:srgbClr val="8C0152"/>
          </a:solidFill>
          <a:ln>
            <a:solidFill>
              <a:srgbClr val="8C01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Families with Children</a:t>
            </a:r>
          </a:p>
        </p:txBody>
      </p:sp>
      <p:sp>
        <p:nvSpPr>
          <p:cNvPr id="6" name="Up Arrow 7">
            <a:extLst>
              <a:ext uri="{FF2B5EF4-FFF2-40B4-BE49-F238E27FC236}">
                <a16:creationId xmlns:a16="http://schemas.microsoft.com/office/drawing/2014/main" id="{39C20F0B-2E4E-ABC2-A482-7E9693CCA4F6}"/>
              </a:ext>
            </a:extLst>
          </p:cNvPr>
          <p:cNvSpPr/>
          <p:nvPr/>
        </p:nvSpPr>
        <p:spPr>
          <a:xfrm>
            <a:off x="4878020" y="5483014"/>
            <a:ext cx="2164466" cy="1200325"/>
          </a:xfrm>
          <a:prstGeom prst="upArrow">
            <a:avLst/>
          </a:prstGeom>
          <a:solidFill>
            <a:srgbClr val="8C0152"/>
          </a:solidFill>
          <a:ln>
            <a:solidFill>
              <a:srgbClr val="8C01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deprived</a:t>
            </a:r>
          </a:p>
        </p:txBody>
      </p:sp>
    </p:spTree>
    <p:extLst>
      <p:ext uri="{BB962C8B-B14F-4D97-AF65-F5344CB8AC3E}">
        <p14:creationId xmlns:p14="http://schemas.microsoft.com/office/powerpoint/2010/main" val="64327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4546ED-24ED-316F-F882-4A844B9361B9}"/>
              </a:ext>
            </a:extLst>
          </p:cNvPr>
          <p:cNvSpPr txBox="1">
            <a:spLocks/>
          </p:cNvSpPr>
          <p:nvPr/>
        </p:nvSpPr>
        <p:spPr>
          <a:xfrm>
            <a:off x="393170" y="423125"/>
            <a:ext cx="10831879" cy="497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4A87"/>
                </a:solidFill>
              </a:rPr>
              <a:t>Citizens Advice on Prescription (CAP).  Uptake and Impact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11D4A-0398-03AB-A59F-7D47F34F891D}"/>
              </a:ext>
            </a:extLst>
          </p:cNvPr>
          <p:cNvSpPr txBox="1"/>
          <p:nvPr/>
        </p:nvSpPr>
        <p:spPr>
          <a:xfrm>
            <a:off x="393170" y="1414171"/>
            <a:ext cx="48170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C0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number of high need people potentially benefited.</a:t>
            </a:r>
          </a:p>
          <a:p>
            <a:r>
              <a:rPr lang="en-US" sz="2000" b="1" dirty="0">
                <a:solidFill>
                  <a:srgbClr val="8C0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C0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65,000 people potentially benefited between 2018 and 2022 (13,600 children)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C0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living in poverty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C0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with at least 1 mental health problem.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C0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with multimorbidity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C0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30 GP consultations per 100 clients in the 3 months before intervention.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C0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Around1 in 3 of the households with complex needs with children in Liverpool have used CAP at least once 2018 - 2022.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8C0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024A44-2D2D-5A47-A591-163C665E7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433" y="1159654"/>
            <a:ext cx="6373491" cy="410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2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6459" y="1600201"/>
            <a:ext cx="4038600" cy="452596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1600201"/>
            <a:ext cx="4038600" cy="452596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EE05DD-F730-C515-9CAF-56EEFB43E660}"/>
              </a:ext>
            </a:extLst>
          </p:cNvPr>
          <p:cNvSpPr txBox="1">
            <a:spLocks/>
          </p:cNvSpPr>
          <p:nvPr/>
        </p:nvSpPr>
        <p:spPr>
          <a:xfrm>
            <a:off x="1174376" y="2342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8B0A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Mental health conditions and learning disabilities in all adults and children in households using CAP compared to the rest of the Liverpool population.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000" b="1" dirty="0">
                <a:solidFill>
                  <a:srgbClr val="8B0A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Physical health problems in households</a:t>
            </a:r>
            <a:r>
              <a:rPr lang="en-GB" sz="2000" b="1" dirty="0">
                <a:solidFill>
                  <a:srgbClr val="8B0A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using CAP</a:t>
            </a:r>
            <a:endParaRPr sz="2000" b="1" dirty="0">
              <a:solidFill>
                <a:srgbClr val="8B0A50">
                  <a:alpha val="100000"/>
                </a:srgb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600201"/>
            <a:ext cx="4038600" cy="452596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1600201"/>
            <a:ext cx="40386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4546ED-24ED-316F-F882-4A844B9361B9}"/>
              </a:ext>
            </a:extLst>
          </p:cNvPr>
          <p:cNvSpPr txBox="1">
            <a:spLocks/>
          </p:cNvSpPr>
          <p:nvPr/>
        </p:nvSpPr>
        <p:spPr>
          <a:xfrm>
            <a:off x="393170" y="423125"/>
            <a:ext cx="10831879" cy="497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4A87"/>
                </a:solidFill>
              </a:rPr>
              <a:t>Citizens Advice on Prescription (CAP).  Uptake and Impact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11D4A-0398-03AB-A59F-7D47F34F891D}"/>
              </a:ext>
            </a:extLst>
          </p:cNvPr>
          <p:cNvSpPr txBox="1"/>
          <p:nvPr/>
        </p:nvSpPr>
        <p:spPr>
          <a:xfrm>
            <a:off x="484158" y="1182231"/>
            <a:ext cx="457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C0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number of high need people potentially benefited.</a:t>
            </a:r>
          </a:p>
          <a:p>
            <a:r>
              <a:rPr lang="en-US" sz="2000" b="1" dirty="0">
                <a:solidFill>
                  <a:srgbClr val="8C0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C0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that around 1 in 3 of the households with complex needs in Liverpool have used CAP at least once between 2018 and 2022. 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2079FD06-E61A-2F3D-5968-0901CEAFF59C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957" y="3605018"/>
            <a:ext cx="4216400" cy="3149600"/>
          </a:xfrm>
          <a:prstGeom prst="rect">
            <a:avLst/>
          </a:prstGeom>
        </p:spPr>
      </p:pic>
      <p:pic>
        <p:nvPicPr>
          <p:cNvPr id="7" name="Content Placeholder 1">
            <a:extLst>
              <a:ext uri="{FF2B5EF4-FFF2-40B4-BE49-F238E27FC236}">
                <a16:creationId xmlns:a16="http://schemas.microsoft.com/office/drawing/2014/main" id="{3B16BF26-E3B5-AF98-6FA5-562AAE983055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9109" y="1116049"/>
            <a:ext cx="5689600" cy="314960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491F677-004F-0B32-1498-CDA4956DD88D}"/>
              </a:ext>
            </a:extLst>
          </p:cNvPr>
          <p:cNvSpPr txBox="1">
            <a:spLocks/>
          </p:cNvSpPr>
          <p:nvPr/>
        </p:nvSpPr>
        <p:spPr>
          <a:xfrm>
            <a:off x="6117696" y="3701590"/>
            <a:ext cx="5107353" cy="875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8B0A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In Liverpool 4519 households have complex needs. These households with complex needs include 19218 people ( 8648 children and 10570 adults). This 9 % of families, account for 36 % of health and social care costs for families with children. This is £ 70 million in total.</a:t>
            </a:r>
          </a:p>
        </p:txBody>
      </p:sp>
    </p:spTree>
    <p:extLst>
      <p:ext uri="{BB962C8B-B14F-4D97-AF65-F5344CB8AC3E}">
        <p14:creationId xmlns:p14="http://schemas.microsoft.com/office/powerpoint/2010/main" val="149490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6082-7E51-C033-C10A-C9281480C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84" y="235986"/>
            <a:ext cx="10515600" cy="4966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4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issues and support provided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C3E6D5-177D-2594-B5E4-51A5E5B83C7C}"/>
              </a:ext>
            </a:extLst>
          </p:cNvPr>
          <p:cNvSpPr txBox="1"/>
          <p:nvPr/>
        </p:nvSpPr>
        <p:spPr>
          <a:xfrm>
            <a:off x="1150498" y="5237019"/>
            <a:ext cx="9756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004A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Support for benefits and debt continues to be the major welfare issue, with housing </a:t>
            </a:r>
            <a:r>
              <a:rPr lang="en-GB" sz="2400" dirty="0">
                <a:solidFill>
                  <a:srgbClr val="004A8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marked</a:t>
            </a:r>
            <a:r>
              <a:rPr lang="en-GB" sz="2400" dirty="0">
                <a:solidFill>
                  <a:srgbClr val="004A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increasing trend in recent data.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EB9AAF-7C78-F9F7-FECB-4EE38FA82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521" y="1086385"/>
            <a:ext cx="8876897" cy="41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1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59144-D96D-171C-2889-7124BC5AB30E}"/>
              </a:ext>
            </a:extLst>
          </p:cNvPr>
          <p:cNvSpPr txBox="1">
            <a:spLocks/>
          </p:cNvSpPr>
          <p:nvPr/>
        </p:nvSpPr>
        <p:spPr>
          <a:xfrm>
            <a:off x="2427890" y="2029084"/>
            <a:ext cx="826113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8C0152"/>
                </a:solidFill>
              </a:rPr>
              <a:t>Does this support go farther than this?</a:t>
            </a:r>
          </a:p>
        </p:txBody>
      </p:sp>
    </p:spTree>
    <p:extLst>
      <p:ext uri="{BB962C8B-B14F-4D97-AF65-F5344CB8AC3E}">
        <p14:creationId xmlns:p14="http://schemas.microsoft.com/office/powerpoint/2010/main" val="1028660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1166</Words>
  <Application>Microsoft Office PowerPoint</Application>
  <PresentationFormat>Widescreen</PresentationFormat>
  <Paragraphs>121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Yu Gothic Light</vt:lpstr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Evaluating Liverpool Citizens Advice on Prescription (CAP)  Ben Barr, Katharine Abba, Rachel Anderson De Cuevas, Aregawi Gebremariam, Clare Mahoney, Roberta Piroddi     </vt:lpstr>
      <vt:lpstr>Citizens Advice on Prescription Liverpool</vt:lpstr>
      <vt:lpstr>PowerPoint Presentation</vt:lpstr>
      <vt:lpstr>PowerPoint Presentation</vt:lpstr>
      <vt:lpstr>PowerPoint Presentation</vt:lpstr>
      <vt:lpstr>Physical health problems in households using CAP</vt:lpstr>
      <vt:lpstr>PowerPoint Presentation</vt:lpstr>
      <vt:lpstr>Types of issues and support provided</vt:lpstr>
      <vt:lpstr>PowerPoint Presentation</vt:lpstr>
      <vt:lpstr>PowerPoint Presentation</vt:lpstr>
      <vt:lpstr>PowerPoint Presentation</vt:lpstr>
      <vt:lpstr>Support in a time of crisis (should we/can we shift support to the left?)</vt:lpstr>
      <vt:lpstr>PowerPoint Presentation</vt:lpstr>
      <vt:lpstr>Programme impact on referring services: identifying people furthest from service provision</vt:lpstr>
      <vt:lpstr>Programme impact on Liverpool residents</vt:lpstr>
      <vt:lpstr>Suitability &amp; timing of mental health support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Liverpool Citizens Advice on Prescription (CAP)  Ben Barr, Katharine Abba, Rachel Anderson De Cuevas, Aregawi Gebremariam, Clare Mahoney, Roberta Piroddi</dc:title>
  <dc:creator>Piroddi, Roberta</dc:creator>
  <cp:lastModifiedBy>Cunningham, Sian</cp:lastModifiedBy>
  <cp:revision>14</cp:revision>
  <dcterms:created xsi:type="dcterms:W3CDTF">2023-12-12T14:08:53Z</dcterms:created>
  <dcterms:modified xsi:type="dcterms:W3CDTF">2024-01-30T11:34:23Z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2023-12-13T09:47:28Z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fa308aa5-7f36-475e-8c69-a40290198ca6</vt:lpwstr>
  </property>
  <property fmtid="{D5CDD505-2E9C-101B-9397-08002B2CF9AE}" pid="7" name="MSIP_Label_defa4170-0d19-0005-0004-bc88714345d2_ActionId">
    <vt:lpwstr>9e929d9e-b25b-4672-84b6-8e806b0e69ff</vt:lpwstr>
  </property>
  <property fmtid="{D5CDD505-2E9C-101B-9397-08002B2CF9AE}" pid="8" name="MSIP_Label_defa4170-0d19-0005-0004-bc88714345d2_ContentBits">
    <vt:lpwstr>0</vt:lpwstr>
  </property>
</Properties>
</file>