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Lst>
  <p:sldSz cx="30275213" cy="42803763"/>
  <p:notesSz cx="6858000" cy="9144000"/>
  <p:defaultTextStyle>
    <a:defPPr>
      <a:defRPr lang="en-US"/>
    </a:defPPr>
    <a:lvl1pPr marL="0" algn="l" defTabSz="3507730" rtl="0" eaLnBrk="1" latinLnBrk="0" hangingPunct="1">
      <a:defRPr sz="6905" kern="1200">
        <a:solidFill>
          <a:schemeClr val="tx1"/>
        </a:solidFill>
        <a:latin typeface="+mn-lt"/>
        <a:ea typeface="+mn-ea"/>
        <a:cs typeface="+mn-cs"/>
      </a:defRPr>
    </a:lvl1pPr>
    <a:lvl2pPr marL="1753865" algn="l" defTabSz="3507730" rtl="0" eaLnBrk="1" latinLnBrk="0" hangingPunct="1">
      <a:defRPr sz="6905" kern="1200">
        <a:solidFill>
          <a:schemeClr val="tx1"/>
        </a:solidFill>
        <a:latin typeface="+mn-lt"/>
        <a:ea typeface="+mn-ea"/>
        <a:cs typeface="+mn-cs"/>
      </a:defRPr>
    </a:lvl2pPr>
    <a:lvl3pPr marL="3507730" algn="l" defTabSz="3507730" rtl="0" eaLnBrk="1" latinLnBrk="0" hangingPunct="1">
      <a:defRPr sz="6905" kern="1200">
        <a:solidFill>
          <a:schemeClr val="tx1"/>
        </a:solidFill>
        <a:latin typeface="+mn-lt"/>
        <a:ea typeface="+mn-ea"/>
        <a:cs typeface="+mn-cs"/>
      </a:defRPr>
    </a:lvl3pPr>
    <a:lvl4pPr marL="5261595" algn="l" defTabSz="3507730" rtl="0" eaLnBrk="1" latinLnBrk="0" hangingPunct="1">
      <a:defRPr sz="6905" kern="1200">
        <a:solidFill>
          <a:schemeClr val="tx1"/>
        </a:solidFill>
        <a:latin typeface="+mn-lt"/>
        <a:ea typeface="+mn-ea"/>
        <a:cs typeface="+mn-cs"/>
      </a:defRPr>
    </a:lvl4pPr>
    <a:lvl5pPr marL="7015460" algn="l" defTabSz="3507730" rtl="0" eaLnBrk="1" latinLnBrk="0" hangingPunct="1">
      <a:defRPr sz="6905" kern="1200">
        <a:solidFill>
          <a:schemeClr val="tx1"/>
        </a:solidFill>
        <a:latin typeface="+mn-lt"/>
        <a:ea typeface="+mn-ea"/>
        <a:cs typeface="+mn-cs"/>
      </a:defRPr>
    </a:lvl5pPr>
    <a:lvl6pPr marL="8769325" algn="l" defTabSz="3507730" rtl="0" eaLnBrk="1" latinLnBrk="0" hangingPunct="1">
      <a:defRPr sz="6905" kern="1200">
        <a:solidFill>
          <a:schemeClr val="tx1"/>
        </a:solidFill>
        <a:latin typeface="+mn-lt"/>
        <a:ea typeface="+mn-ea"/>
        <a:cs typeface="+mn-cs"/>
      </a:defRPr>
    </a:lvl6pPr>
    <a:lvl7pPr marL="10523190" algn="l" defTabSz="3507730" rtl="0" eaLnBrk="1" latinLnBrk="0" hangingPunct="1">
      <a:defRPr sz="6905" kern="1200">
        <a:solidFill>
          <a:schemeClr val="tx1"/>
        </a:solidFill>
        <a:latin typeface="+mn-lt"/>
        <a:ea typeface="+mn-ea"/>
        <a:cs typeface="+mn-cs"/>
      </a:defRPr>
    </a:lvl7pPr>
    <a:lvl8pPr marL="12277054" algn="l" defTabSz="3507730" rtl="0" eaLnBrk="1" latinLnBrk="0" hangingPunct="1">
      <a:defRPr sz="6905" kern="1200">
        <a:solidFill>
          <a:schemeClr val="tx1"/>
        </a:solidFill>
        <a:latin typeface="+mn-lt"/>
        <a:ea typeface="+mn-ea"/>
        <a:cs typeface="+mn-cs"/>
      </a:defRPr>
    </a:lvl8pPr>
    <a:lvl9pPr marL="14030919" algn="l" defTabSz="3507730" rtl="0" eaLnBrk="1" latinLnBrk="0"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3E72"/>
    <a:srgbClr val="F4B082"/>
    <a:srgbClr val="D5EEEF"/>
    <a:srgbClr val="FFFFFF"/>
    <a:srgbClr val="D2665A"/>
    <a:srgbClr val="CCCCFF"/>
    <a:srgbClr val="EA5D4E"/>
    <a:srgbClr val="006CB5"/>
    <a:srgbClr val="DB1A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036EEA-4A63-4F7A-A89C-36A5C36AA552}" v="1" dt="2023-01-06T11:00:03.3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26" d="100"/>
          <a:sy n="26" d="100"/>
        </p:scale>
        <p:origin x="716" y="-35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3E7C5A-D426-4166-AA15-F82B928C487C}" type="datetimeFigureOut">
              <a:rPr lang="en-GB" smtClean="0"/>
              <a:t>12/01/2024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256B76-68A7-4A9F-84C2-F9686C9B6538}" type="slidenum">
              <a:rPr lang="en-GB" smtClean="0"/>
              <a:t>‹#›</a:t>
            </a:fld>
            <a:endParaRPr lang="en-GB"/>
          </a:p>
        </p:txBody>
      </p:sp>
    </p:spTree>
    <p:extLst>
      <p:ext uri="{BB962C8B-B14F-4D97-AF65-F5344CB8AC3E}">
        <p14:creationId xmlns:p14="http://schemas.microsoft.com/office/powerpoint/2010/main" val="3459154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3E7C5A-D426-4166-AA15-F82B928C487C}" type="datetimeFigureOut">
              <a:rPr lang="en-GB" smtClean="0"/>
              <a:t>12/01/2024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256B76-68A7-4A9F-84C2-F9686C9B6538}" type="slidenum">
              <a:rPr lang="en-GB" smtClean="0"/>
              <a:t>‹#›</a:t>
            </a:fld>
            <a:endParaRPr lang="en-GB"/>
          </a:p>
        </p:txBody>
      </p:sp>
    </p:spTree>
    <p:extLst>
      <p:ext uri="{BB962C8B-B14F-4D97-AF65-F5344CB8AC3E}">
        <p14:creationId xmlns:p14="http://schemas.microsoft.com/office/powerpoint/2010/main" val="3159678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3E7C5A-D426-4166-AA15-F82B928C487C}" type="datetimeFigureOut">
              <a:rPr lang="en-GB" smtClean="0"/>
              <a:t>12/01/2024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256B76-68A7-4A9F-84C2-F9686C9B6538}" type="slidenum">
              <a:rPr lang="en-GB" smtClean="0"/>
              <a:t>‹#›</a:t>
            </a:fld>
            <a:endParaRPr lang="en-GB"/>
          </a:p>
        </p:txBody>
      </p:sp>
    </p:spTree>
    <p:extLst>
      <p:ext uri="{BB962C8B-B14F-4D97-AF65-F5344CB8AC3E}">
        <p14:creationId xmlns:p14="http://schemas.microsoft.com/office/powerpoint/2010/main" val="1157364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3E7C5A-D426-4166-AA15-F82B928C487C}" type="datetimeFigureOut">
              <a:rPr lang="en-GB" smtClean="0"/>
              <a:t>12/01/2024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256B76-68A7-4A9F-84C2-F9686C9B6538}" type="slidenum">
              <a:rPr lang="en-GB" smtClean="0"/>
              <a:t>‹#›</a:t>
            </a:fld>
            <a:endParaRPr lang="en-GB"/>
          </a:p>
        </p:txBody>
      </p:sp>
    </p:spTree>
    <p:extLst>
      <p:ext uri="{BB962C8B-B14F-4D97-AF65-F5344CB8AC3E}">
        <p14:creationId xmlns:p14="http://schemas.microsoft.com/office/powerpoint/2010/main" val="3458590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3E7C5A-D426-4166-AA15-F82B928C487C}" type="datetimeFigureOut">
              <a:rPr lang="en-GB" smtClean="0"/>
              <a:t>12/01/2024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256B76-68A7-4A9F-84C2-F9686C9B6538}" type="slidenum">
              <a:rPr lang="en-GB" smtClean="0"/>
              <a:t>‹#›</a:t>
            </a:fld>
            <a:endParaRPr lang="en-GB"/>
          </a:p>
        </p:txBody>
      </p:sp>
    </p:spTree>
    <p:extLst>
      <p:ext uri="{BB962C8B-B14F-4D97-AF65-F5344CB8AC3E}">
        <p14:creationId xmlns:p14="http://schemas.microsoft.com/office/powerpoint/2010/main" val="3701958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E7C5A-D426-4166-AA15-F82B928C487C}" type="datetimeFigureOut">
              <a:rPr lang="en-GB" smtClean="0"/>
              <a:t>12/01/2024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256B76-68A7-4A9F-84C2-F9686C9B6538}" type="slidenum">
              <a:rPr lang="en-GB" smtClean="0"/>
              <a:t>‹#›</a:t>
            </a:fld>
            <a:endParaRPr lang="en-GB"/>
          </a:p>
        </p:txBody>
      </p:sp>
    </p:spTree>
    <p:extLst>
      <p:ext uri="{BB962C8B-B14F-4D97-AF65-F5344CB8AC3E}">
        <p14:creationId xmlns:p14="http://schemas.microsoft.com/office/powerpoint/2010/main" val="256536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3E7C5A-D426-4166-AA15-F82B928C487C}" type="datetimeFigureOut">
              <a:rPr lang="en-GB" smtClean="0"/>
              <a:t>12/01/2024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256B76-68A7-4A9F-84C2-F9686C9B6538}" type="slidenum">
              <a:rPr lang="en-GB" smtClean="0"/>
              <a:t>‹#›</a:t>
            </a:fld>
            <a:endParaRPr lang="en-GB"/>
          </a:p>
        </p:txBody>
      </p:sp>
    </p:spTree>
    <p:extLst>
      <p:ext uri="{BB962C8B-B14F-4D97-AF65-F5344CB8AC3E}">
        <p14:creationId xmlns:p14="http://schemas.microsoft.com/office/powerpoint/2010/main" val="3882719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3E7C5A-D426-4166-AA15-F82B928C487C}" type="datetimeFigureOut">
              <a:rPr lang="en-GB" smtClean="0"/>
              <a:t>12/01/2024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256B76-68A7-4A9F-84C2-F9686C9B6538}" type="slidenum">
              <a:rPr lang="en-GB" smtClean="0"/>
              <a:t>‹#›</a:t>
            </a:fld>
            <a:endParaRPr lang="en-GB"/>
          </a:p>
        </p:txBody>
      </p:sp>
    </p:spTree>
    <p:extLst>
      <p:ext uri="{BB962C8B-B14F-4D97-AF65-F5344CB8AC3E}">
        <p14:creationId xmlns:p14="http://schemas.microsoft.com/office/powerpoint/2010/main" val="4025126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3E7C5A-D426-4166-AA15-F82B928C487C}" type="datetimeFigureOut">
              <a:rPr lang="en-GB" smtClean="0"/>
              <a:t>12/01/2024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256B76-68A7-4A9F-84C2-F9686C9B6538}" type="slidenum">
              <a:rPr lang="en-GB" smtClean="0"/>
              <a:t>‹#›</a:t>
            </a:fld>
            <a:endParaRPr lang="en-GB"/>
          </a:p>
        </p:txBody>
      </p:sp>
    </p:spTree>
    <p:extLst>
      <p:ext uri="{BB962C8B-B14F-4D97-AF65-F5344CB8AC3E}">
        <p14:creationId xmlns:p14="http://schemas.microsoft.com/office/powerpoint/2010/main" val="2831346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D23E7C5A-D426-4166-AA15-F82B928C487C}" type="datetimeFigureOut">
              <a:rPr lang="en-GB" smtClean="0"/>
              <a:t>12/01/2024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256B76-68A7-4A9F-84C2-F9686C9B6538}" type="slidenum">
              <a:rPr lang="en-GB" smtClean="0"/>
              <a:t>‹#›</a:t>
            </a:fld>
            <a:endParaRPr lang="en-GB"/>
          </a:p>
        </p:txBody>
      </p:sp>
    </p:spTree>
    <p:extLst>
      <p:ext uri="{BB962C8B-B14F-4D97-AF65-F5344CB8AC3E}">
        <p14:creationId xmlns:p14="http://schemas.microsoft.com/office/powerpoint/2010/main" val="1202013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D23E7C5A-D426-4166-AA15-F82B928C487C}" type="datetimeFigureOut">
              <a:rPr lang="en-GB" smtClean="0"/>
              <a:t>12/01/2024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256B76-68A7-4A9F-84C2-F9686C9B6538}" type="slidenum">
              <a:rPr lang="en-GB" smtClean="0"/>
              <a:t>‹#›</a:t>
            </a:fld>
            <a:endParaRPr lang="en-GB"/>
          </a:p>
        </p:txBody>
      </p:sp>
    </p:spTree>
    <p:extLst>
      <p:ext uri="{BB962C8B-B14F-4D97-AF65-F5344CB8AC3E}">
        <p14:creationId xmlns:p14="http://schemas.microsoft.com/office/powerpoint/2010/main" val="3273500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D23E7C5A-D426-4166-AA15-F82B928C487C}" type="datetimeFigureOut">
              <a:rPr lang="en-GB" smtClean="0"/>
              <a:t>12/01/2024</a:t>
            </a:fld>
            <a:endParaRPr lang="en-GB"/>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E8256B76-68A7-4A9F-84C2-F9686C9B6538}" type="slidenum">
              <a:rPr lang="en-GB" smtClean="0"/>
              <a:t>‹#›</a:t>
            </a:fld>
            <a:endParaRPr lang="en-GB"/>
          </a:p>
        </p:txBody>
      </p:sp>
    </p:spTree>
    <p:extLst>
      <p:ext uri="{BB962C8B-B14F-4D97-AF65-F5344CB8AC3E}">
        <p14:creationId xmlns:p14="http://schemas.microsoft.com/office/powerpoint/2010/main" val="25594881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Georgina.byrne-watts@merseycare.nhs.uk" TargetMode="External"/><Relationship Id="rId13" Type="http://schemas.openxmlformats.org/officeDocument/2006/relationships/image" Target="../media/image11.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0.svg"/><Relationship Id="rId2" Type="http://schemas.openxmlformats.org/officeDocument/2006/relationships/image" Target="../media/image1.jpeg"/><Relationship Id="rId16" Type="http://schemas.openxmlformats.org/officeDocument/2006/relationships/image" Target="../media/image14.sv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orth West Coast Academic Health Science Awards">
            <a:extLst>
              <a:ext uri="{FF2B5EF4-FFF2-40B4-BE49-F238E27FC236}">
                <a16:creationId xmlns:a16="http://schemas.microsoft.com/office/drawing/2014/main" id="{5C2952AA-D6CB-3CFE-F7BC-9AE6A386FA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13" y="291015"/>
            <a:ext cx="15275733" cy="21131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69779E3E-D395-AB2F-4466-32B70550DE90}"/>
              </a:ext>
            </a:extLst>
          </p:cNvPr>
          <p:cNvPicPr>
            <a:picLocks noChangeAspect="1"/>
          </p:cNvPicPr>
          <p:nvPr/>
        </p:nvPicPr>
        <p:blipFill rotWithShape="1">
          <a:blip r:embed="rId3">
            <a:extLst>
              <a:ext uri="{28A0092B-C50C-407E-A947-70E740481C1C}">
                <a14:useLocalDpi xmlns:a14="http://schemas.microsoft.com/office/drawing/2010/main" val="0"/>
              </a:ext>
            </a:extLst>
          </a:blip>
          <a:srcRect t="17622" b="23916"/>
          <a:stretch/>
        </p:blipFill>
        <p:spPr>
          <a:xfrm>
            <a:off x="17237892" y="291015"/>
            <a:ext cx="7656383" cy="2294305"/>
          </a:xfrm>
          <a:prstGeom prst="rect">
            <a:avLst/>
          </a:prstGeom>
        </p:spPr>
      </p:pic>
      <p:pic>
        <p:nvPicPr>
          <p:cNvPr id="4" name="Picture 8">
            <a:extLst>
              <a:ext uri="{FF2B5EF4-FFF2-40B4-BE49-F238E27FC236}">
                <a16:creationId xmlns:a16="http://schemas.microsoft.com/office/drawing/2014/main" id="{36D25138-E798-884E-16F3-8227144502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00073" y="238922"/>
            <a:ext cx="4638675" cy="229430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CE7E2FA-F9BE-28FC-8270-7FD5B01AFF04}"/>
              </a:ext>
            </a:extLst>
          </p:cNvPr>
          <p:cNvSpPr txBox="1"/>
          <p:nvPr/>
        </p:nvSpPr>
        <p:spPr>
          <a:xfrm>
            <a:off x="480018" y="2265943"/>
            <a:ext cx="30295954" cy="2435154"/>
          </a:xfrm>
          <a:prstGeom prst="rect">
            <a:avLst/>
          </a:prstGeom>
          <a:noFill/>
        </p:spPr>
        <p:txBody>
          <a:bodyPr wrap="square" rtlCol="0">
            <a:spAutoFit/>
          </a:bodyPr>
          <a:lstStyle/>
          <a:p>
            <a:pPr algn="ctr">
              <a:lnSpc>
                <a:spcPct val="115000"/>
              </a:lnSpc>
              <a:spcAft>
                <a:spcPts val="1000"/>
              </a:spcAft>
            </a:pPr>
            <a:r>
              <a:rPr lang="en-GB" sz="7200" dirty="0">
                <a:solidFill>
                  <a:schemeClr val="accent6">
                    <a:lumMod val="75000"/>
                  </a:schemeClr>
                </a:solidFill>
                <a:effectLst/>
                <a:latin typeface="Arial" panose="020B0604020202020204" pitchFamily="34" charset="0"/>
                <a:ea typeface="Calibri" panose="020F0502020204030204" pitchFamily="34" charset="0"/>
              </a:rPr>
              <a:t>‘</a:t>
            </a:r>
            <a:r>
              <a:rPr lang="en-GB" sz="6600" dirty="0">
                <a:solidFill>
                  <a:schemeClr val="accent6">
                    <a:lumMod val="75000"/>
                  </a:schemeClr>
                </a:solidFill>
                <a:effectLst/>
                <a:latin typeface="Arial" panose="020B0604020202020204" pitchFamily="34" charset="0"/>
                <a:ea typeface="Calibri" panose="020F0502020204030204" pitchFamily="34" charset="0"/>
              </a:rPr>
              <a:t>How was The Life Rooms Social </a:t>
            </a:r>
            <a:r>
              <a:rPr lang="en-GB" sz="6600" dirty="0">
                <a:solidFill>
                  <a:schemeClr val="accent6">
                    <a:lumMod val="75000"/>
                  </a:schemeClr>
                </a:solidFill>
                <a:latin typeface="Arial" panose="020B0604020202020204" pitchFamily="34" charset="0"/>
                <a:ea typeface="Calibri" panose="020F0502020204030204" pitchFamily="34" charset="0"/>
              </a:rPr>
              <a:t>M</a:t>
            </a:r>
            <a:r>
              <a:rPr lang="en-GB" sz="6600" dirty="0">
                <a:solidFill>
                  <a:schemeClr val="accent6">
                    <a:lumMod val="75000"/>
                  </a:schemeClr>
                </a:solidFill>
                <a:effectLst/>
                <a:latin typeface="Arial" panose="020B0604020202020204" pitchFamily="34" charset="0"/>
                <a:ea typeface="Calibri" panose="020F0502020204030204" pitchFamily="34" charset="0"/>
              </a:rPr>
              <a:t>odel of Health implemented and integrated into an Early Years setting?’</a:t>
            </a:r>
            <a:endParaRPr lang="en-GB" sz="7200" dirty="0">
              <a:solidFill>
                <a:schemeClr val="accent6">
                  <a:lumMod val="75000"/>
                </a:schemeClr>
              </a:solidFill>
              <a:effectLst/>
              <a:latin typeface="Arial" panose="020B0604020202020204" pitchFamily="34" charset="0"/>
              <a:ea typeface="Calibri" panose="020F0502020204030204" pitchFamily="34" charset="0"/>
            </a:endParaRPr>
          </a:p>
        </p:txBody>
      </p:sp>
      <p:pic>
        <p:nvPicPr>
          <p:cNvPr id="11" name="Picture 10" descr="A group of people standing in front of a building&#10;&#10;Description automatically generated">
            <a:extLst>
              <a:ext uri="{FF2B5EF4-FFF2-40B4-BE49-F238E27FC236}">
                <a16:creationId xmlns:a16="http://schemas.microsoft.com/office/drawing/2014/main" id="{69FF865D-C1FA-9B49-E933-12604CF69E27}"/>
              </a:ext>
            </a:extLst>
          </p:cNvPr>
          <p:cNvPicPr>
            <a:picLocks noChangeAspect="1"/>
          </p:cNvPicPr>
          <p:nvPr/>
        </p:nvPicPr>
        <p:blipFill rotWithShape="1">
          <a:blip r:embed="rId5"/>
          <a:srcRect l="29734" r="30714"/>
          <a:stretch/>
        </p:blipFill>
        <p:spPr>
          <a:xfrm>
            <a:off x="11653008" y="17364732"/>
            <a:ext cx="5637816" cy="7599803"/>
          </a:xfrm>
          <a:prstGeom prst="rect">
            <a:avLst/>
          </a:prstGeom>
        </p:spPr>
      </p:pic>
      <p:pic>
        <p:nvPicPr>
          <p:cNvPr id="12" name="Picture 11" descr="Several people in a room&#10;&#10;Description automatically generated">
            <a:extLst>
              <a:ext uri="{FF2B5EF4-FFF2-40B4-BE49-F238E27FC236}">
                <a16:creationId xmlns:a16="http://schemas.microsoft.com/office/drawing/2014/main" id="{B8463996-F12D-8830-D51F-FE7B80663452}"/>
              </a:ext>
            </a:extLst>
          </p:cNvPr>
          <p:cNvPicPr>
            <a:picLocks noChangeAspect="1"/>
          </p:cNvPicPr>
          <p:nvPr/>
        </p:nvPicPr>
        <p:blipFill>
          <a:blip r:embed="rId6"/>
          <a:stretch>
            <a:fillRect/>
          </a:stretch>
        </p:blipFill>
        <p:spPr>
          <a:xfrm>
            <a:off x="17290824" y="17844737"/>
            <a:ext cx="12647924" cy="7114282"/>
          </a:xfrm>
          <a:prstGeom prst="rect">
            <a:avLst/>
          </a:prstGeom>
        </p:spPr>
      </p:pic>
      <p:pic>
        <p:nvPicPr>
          <p:cNvPr id="13" name="Picture 12" descr="A close-up of a cartoon&#10;&#10;Description automatically generated">
            <a:extLst>
              <a:ext uri="{FF2B5EF4-FFF2-40B4-BE49-F238E27FC236}">
                <a16:creationId xmlns:a16="http://schemas.microsoft.com/office/drawing/2014/main" id="{B0C0C4D8-7FF7-B9FD-16B1-E4DBEEE6C51B}"/>
              </a:ext>
            </a:extLst>
          </p:cNvPr>
          <p:cNvPicPr>
            <a:picLocks noChangeAspect="1"/>
          </p:cNvPicPr>
          <p:nvPr/>
        </p:nvPicPr>
        <p:blipFill>
          <a:blip r:embed="rId7"/>
          <a:stretch>
            <a:fillRect/>
          </a:stretch>
        </p:blipFill>
        <p:spPr>
          <a:xfrm>
            <a:off x="398828" y="18598925"/>
            <a:ext cx="11307112" cy="6360094"/>
          </a:xfrm>
          <a:prstGeom prst="rect">
            <a:avLst/>
          </a:prstGeom>
        </p:spPr>
      </p:pic>
      <p:sp>
        <p:nvSpPr>
          <p:cNvPr id="15" name="Rectangle 14">
            <a:extLst>
              <a:ext uri="{FF2B5EF4-FFF2-40B4-BE49-F238E27FC236}">
                <a16:creationId xmlns:a16="http://schemas.microsoft.com/office/drawing/2014/main" id="{16945DC9-A801-CB74-6401-20F5A9D46A81}"/>
              </a:ext>
            </a:extLst>
          </p:cNvPr>
          <p:cNvSpPr/>
          <p:nvPr/>
        </p:nvSpPr>
        <p:spPr>
          <a:xfrm>
            <a:off x="918681" y="5850882"/>
            <a:ext cx="12387115" cy="12517699"/>
          </a:xfrm>
          <a:prstGeom prst="rect">
            <a:avLst/>
          </a:prstGeom>
          <a:ln w="762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nSpc>
                <a:spcPct val="115000"/>
              </a:lnSpc>
              <a:spcAft>
                <a:spcPts val="1000"/>
              </a:spcAft>
            </a:pPr>
            <a:endParaRPr lang="en-GB" sz="2800" b="1" dirty="0">
              <a:solidFill>
                <a:schemeClr val="accent6">
                  <a:lumMod val="75000"/>
                </a:schemeClr>
              </a:solidFill>
              <a:effectLst/>
              <a:latin typeface="Arial" panose="020B0604020202020204" pitchFamily="34" charset="0"/>
              <a:ea typeface="Calibri" panose="020F0502020204030204" pitchFamily="34" charset="0"/>
            </a:endParaRPr>
          </a:p>
          <a:p>
            <a:pPr>
              <a:lnSpc>
                <a:spcPct val="115000"/>
              </a:lnSpc>
              <a:spcAft>
                <a:spcPts val="1000"/>
              </a:spcAft>
            </a:pPr>
            <a:endParaRPr lang="en-GB" sz="3200" dirty="0">
              <a:solidFill>
                <a:schemeClr val="tx1"/>
              </a:solidFill>
              <a:effectLst/>
              <a:latin typeface="Arial" panose="020B0604020202020204" pitchFamily="34" charset="0"/>
              <a:ea typeface="Calibri" panose="020F0502020204030204" pitchFamily="34" charset="0"/>
            </a:endParaRPr>
          </a:p>
          <a:p>
            <a:pPr>
              <a:lnSpc>
                <a:spcPct val="115000"/>
              </a:lnSpc>
              <a:spcAft>
                <a:spcPts val="1000"/>
              </a:spcAft>
            </a:pPr>
            <a:r>
              <a:rPr lang="en-GB" sz="3200" dirty="0">
                <a:solidFill>
                  <a:schemeClr val="tx1"/>
                </a:solidFill>
                <a:effectLst/>
                <a:latin typeface="Arial" panose="020B0604020202020204" pitchFamily="34" charset="0"/>
                <a:ea typeface="Calibri" panose="020F0502020204030204" pitchFamily="34" charset="0"/>
              </a:rPr>
              <a:t>It is widely recognised that social factors such as housing, education, employment and social connections have a significant impact on health and wellbeing. A Social Model of Health, such as The Life Rooms, offers a holistic definition of health, that moves beyond the limitations and reductionism associated with the solely medical model of health.</a:t>
            </a:r>
            <a:r>
              <a:rPr lang="en-GB" sz="3200" dirty="0">
                <a:solidFill>
                  <a:schemeClr val="tx1"/>
                </a:solidFill>
                <a:latin typeface="Arial" panose="020B0604020202020204" pitchFamily="34" charset="0"/>
                <a:ea typeface="Calibri" panose="020F0502020204030204" pitchFamily="34" charset="0"/>
              </a:rPr>
              <a:t> </a:t>
            </a:r>
          </a:p>
          <a:p>
            <a:pPr>
              <a:lnSpc>
                <a:spcPct val="115000"/>
              </a:lnSpc>
              <a:spcAft>
                <a:spcPts val="1000"/>
              </a:spcAft>
            </a:pPr>
            <a:endParaRPr lang="en-GB" sz="3200" dirty="0">
              <a:solidFill>
                <a:schemeClr val="tx1"/>
              </a:solidFill>
              <a:effectLst/>
              <a:latin typeface="Arial" panose="020B0604020202020204" pitchFamily="34" charset="0"/>
              <a:ea typeface="Calibri" panose="020F0502020204030204" pitchFamily="34" charset="0"/>
            </a:endParaRPr>
          </a:p>
          <a:p>
            <a:pPr>
              <a:lnSpc>
                <a:spcPct val="115000"/>
              </a:lnSpc>
              <a:spcAft>
                <a:spcPts val="1000"/>
              </a:spcAft>
            </a:pPr>
            <a:r>
              <a:rPr lang="en-GB" sz="3200" dirty="0">
                <a:solidFill>
                  <a:schemeClr val="tx1"/>
                </a:solidFill>
                <a:effectLst/>
                <a:latin typeface="Arial" panose="020B0604020202020204" pitchFamily="34" charset="0"/>
                <a:ea typeface="Calibri" panose="020F0502020204030204" pitchFamily="34" charset="0"/>
              </a:rPr>
              <a:t>In late 2021, Following the Covid-19 pandemic and the series of lockdowns, The Life Rooms was commissioned by Public Health Liverpool to launch a mental health initiative to support individuals and communities with their health and wellbeing. The 12-month pilot has enabled The Life Rooms to have a presence in local libraries, one stop shops and children’s’ centres across the city. The aim is to provide communities with practical support and learning opportunities to help their health and wellbeing, including support with family and caring responsibilities, mental health, physical wellbeing, financial difficulties and housing issues.</a:t>
            </a:r>
          </a:p>
          <a:p>
            <a:pPr algn="ctr"/>
            <a:endParaRPr lang="en-GB"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AB4E7A4E-1539-D6FE-9F0E-62C9FDDD4397}"/>
              </a:ext>
            </a:extLst>
          </p:cNvPr>
          <p:cNvSpPr txBox="1"/>
          <p:nvPr/>
        </p:nvSpPr>
        <p:spPr>
          <a:xfrm>
            <a:off x="13272027" y="25628540"/>
            <a:ext cx="10434918" cy="1015663"/>
          </a:xfrm>
          <a:prstGeom prst="rect">
            <a:avLst/>
          </a:prstGeom>
          <a:noFill/>
        </p:spPr>
        <p:txBody>
          <a:bodyPr wrap="square" rtlCol="0">
            <a:spAutoFit/>
          </a:bodyPr>
          <a:lstStyle/>
          <a:p>
            <a:r>
              <a:rPr lang="en-GB" sz="6000" dirty="0">
                <a:solidFill>
                  <a:schemeClr val="accent6">
                    <a:lumMod val="75000"/>
                  </a:schemeClr>
                </a:solidFill>
                <a:latin typeface="Arial" panose="020B0604020202020204" pitchFamily="34" charset="0"/>
                <a:cs typeface="Arial" panose="020B0604020202020204" pitchFamily="34" charset="0"/>
              </a:rPr>
              <a:t>Findings</a:t>
            </a:r>
          </a:p>
        </p:txBody>
      </p:sp>
      <p:sp>
        <p:nvSpPr>
          <p:cNvPr id="35" name="Rectangle 34">
            <a:extLst>
              <a:ext uri="{FF2B5EF4-FFF2-40B4-BE49-F238E27FC236}">
                <a16:creationId xmlns:a16="http://schemas.microsoft.com/office/drawing/2014/main" id="{4270FD5C-EDAB-9C27-F865-7A9A8F841CA4}"/>
              </a:ext>
            </a:extLst>
          </p:cNvPr>
          <p:cNvSpPr/>
          <p:nvPr/>
        </p:nvSpPr>
        <p:spPr>
          <a:xfrm>
            <a:off x="448740" y="25189363"/>
            <a:ext cx="29602283" cy="11460777"/>
          </a:xfrm>
          <a:prstGeom prst="rect">
            <a:avLst/>
          </a:prstGeom>
          <a:noFill/>
          <a:ln w="762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6" name="Speech Bubble: Oval 35">
            <a:extLst>
              <a:ext uri="{FF2B5EF4-FFF2-40B4-BE49-F238E27FC236}">
                <a16:creationId xmlns:a16="http://schemas.microsoft.com/office/drawing/2014/main" id="{3D308622-D7C3-E86C-8678-597403A4768A}"/>
              </a:ext>
            </a:extLst>
          </p:cNvPr>
          <p:cNvSpPr/>
          <p:nvPr/>
        </p:nvSpPr>
        <p:spPr>
          <a:xfrm>
            <a:off x="583281" y="29569719"/>
            <a:ext cx="7694479" cy="6898682"/>
          </a:xfrm>
          <a:prstGeom prst="wedgeEllipseCallout">
            <a:avLst>
              <a:gd name="adj1" fmla="val 2870"/>
              <a:gd name="adj2" fmla="val -78763"/>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027487" rtl="0" eaLnBrk="1" fontAlgn="auto" latinLnBrk="0" hangingPunct="1">
              <a:lnSpc>
                <a:spcPct val="100000"/>
              </a:lnSpc>
              <a:spcBef>
                <a:spcPts val="0"/>
              </a:spcBef>
              <a:spcAft>
                <a:spcPts val="0"/>
              </a:spcAft>
              <a:buClrTx/>
              <a:buSzTx/>
              <a:buFontTx/>
              <a:buNone/>
              <a:tabLst/>
              <a:defRPr/>
            </a:pPr>
            <a:endParaRPr lang="en-GB" sz="3600" i="0" kern="1200" dirty="0">
              <a:solidFill>
                <a:srgbClr val="193E72"/>
              </a:solidFill>
              <a:effectLst/>
              <a:latin typeface="Arial" panose="020B0604020202020204" pitchFamily="34" charset="0"/>
              <a:ea typeface="+mn-ea"/>
              <a:cs typeface="Arial" panose="020B0604020202020204" pitchFamily="34" charset="0"/>
            </a:endParaRPr>
          </a:p>
        </p:txBody>
      </p:sp>
      <p:sp>
        <p:nvSpPr>
          <p:cNvPr id="38" name="Speech Bubble: Oval 37">
            <a:extLst>
              <a:ext uri="{FF2B5EF4-FFF2-40B4-BE49-F238E27FC236}">
                <a16:creationId xmlns:a16="http://schemas.microsoft.com/office/drawing/2014/main" id="{DE431391-84AE-D5A9-D70B-51E713F3CF49}"/>
              </a:ext>
            </a:extLst>
          </p:cNvPr>
          <p:cNvSpPr/>
          <p:nvPr/>
        </p:nvSpPr>
        <p:spPr>
          <a:xfrm>
            <a:off x="20760162" y="29285514"/>
            <a:ext cx="9126944" cy="7127035"/>
          </a:xfrm>
          <a:prstGeom prst="wedgeEllipseCallout">
            <a:avLst>
              <a:gd name="adj1" fmla="val 2870"/>
              <a:gd name="adj2" fmla="val -78763"/>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027487" rtl="0" eaLnBrk="1" fontAlgn="auto" latinLnBrk="0" hangingPunct="1">
              <a:lnSpc>
                <a:spcPct val="100000"/>
              </a:lnSpc>
              <a:spcBef>
                <a:spcPts val="0"/>
              </a:spcBef>
              <a:spcAft>
                <a:spcPts val="0"/>
              </a:spcAft>
              <a:buClrTx/>
              <a:buSzTx/>
              <a:buFontTx/>
              <a:buNone/>
              <a:tabLst/>
              <a:defRPr/>
            </a:pPr>
            <a:endParaRPr lang="en-GB" sz="3600" i="0" kern="1200" dirty="0">
              <a:solidFill>
                <a:srgbClr val="193E72"/>
              </a:solidFill>
              <a:effectLst/>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D1AA25E0-F4B0-8D17-7906-1286C10DCDD6}"/>
              </a:ext>
            </a:extLst>
          </p:cNvPr>
          <p:cNvSpPr txBox="1"/>
          <p:nvPr/>
        </p:nvSpPr>
        <p:spPr>
          <a:xfrm>
            <a:off x="918682" y="4737899"/>
            <a:ext cx="15392400" cy="707886"/>
          </a:xfrm>
          <a:prstGeom prst="rect">
            <a:avLst/>
          </a:prstGeom>
          <a:noFill/>
        </p:spPr>
        <p:txBody>
          <a:bodyPr wrap="square">
            <a:spAutoFit/>
          </a:bodyPr>
          <a:lstStyle/>
          <a:p>
            <a:r>
              <a:rPr lang="en-GB" sz="2000" b="1" dirty="0">
                <a:solidFill>
                  <a:srgbClr val="193E72"/>
                </a:solidFill>
                <a:latin typeface="Arial" panose="020B0604020202020204" pitchFamily="34" charset="0"/>
                <a:cs typeface="Arial" panose="020B0604020202020204" pitchFamily="34" charset="0"/>
              </a:rPr>
              <a:t>Georgi Byrne-Watts– NIHR Research Intern, Quality and Research Lead </a:t>
            </a:r>
            <a:r>
              <a:rPr lang="en-GB" sz="2000" dirty="0">
                <a:latin typeface="Arial" panose="020B0604020202020204" pitchFamily="34" charset="0"/>
                <a:cs typeface="Arial" panose="020B0604020202020204" pitchFamily="34" charset="0"/>
                <a:hlinkClick r:id="rId8"/>
              </a:rPr>
              <a:t>Georgina.byrne-watts@merseycare.nhs.uk</a:t>
            </a:r>
            <a:r>
              <a:rPr lang="en-GB" sz="2000" dirty="0">
                <a:latin typeface="Arial" panose="020B0604020202020204" pitchFamily="34" charset="0"/>
                <a:cs typeface="Arial" panose="020B0604020202020204" pitchFamily="34" charset="0"/>
              </a:rPr>
              <a:t> </a:t>
            </a:r>
          </a:p>
          <a:p>
            <a:r>
              <a:rPr lang="en-GB" sz="2000" b="1" dirty="0">
                <a:solidFill>
                  <a:srgbClr val="193E72"/>
                </a:solidFill>
                <a:latin typeface="Arial" panose="020B0604020202020204" pitchFamily="34" charset="0"/>
                <a:cs typeface="Arial" panose="020B0604020202020204" pitchFamily="34" charset="0"/>
              </a:rPr>
              <a:t>Supervisor: Dr Kathryn </a:t>
            </a:r>
            <a:r>
              <a:rPr lang="en-GB" sz="2000" b="1" dirty="0" err="1">
                <a:solidFill>
                  <a:srgbClr val="193E72"/>
                </a:solidFill>
                <a:latin typeface="Arial" panose="020B0604020202020204" pitchFamily="34" charset="0"/>
                <a:cs typeface="Arial" panose="020B0604020202020204" pitchFamily="34" charset="0"/>
              </a:rPr>
              <a:t>Berzins</a:t>
            </a:r>
            <a:r>
              <a:rPr lang="en-GB" sz="2000" b="1" dirty="0">
                <a:solidFill>
                  <a:srgbClr val="193E72"/>
                </a:solidFill>
                <a:latin typeface="Arial" panose="020B0604020202020204" pitchFamily="34" charset="0"/>
                <a:cs typeface="Arial" panose="020B0604020202020204" pitchFamily="34" charset="0"/>
              </a:rPr>
              <a:t> and Dr Danielle Christian. </a:t>
            </a:r>
            <a:endParaRPr lang="en-GB" sz="2000" dirty="0">
              <a:solidFill>
                <a:srgbClr val="193E7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6495F2B-1985-7225-0C53-8FF6F2C8CEA4}"/>
              </a:ext>
            </a:extLst>
          </p:cNvPr>
          <p:cNvSpPr txBox="1"/>
          <p:nvPr/>
        </p:nvSpPr>
        <p:spPr>
          <a:xfrm>
            <a:off x="16668750" y="5834483"/>
            <a:ext cx="13033500" cy="12709120"/>
          </a:xfrm>
          <a:prstGeom prst="rect">
            <a:avLst/>
          </a:prstGeom>
          <a:noFill/>
          <a:ln w="76200">
            <a:solidFill>
              <a:schemeClr val="accent6">
                <a:lumMod val="75000"/>
              </a:schemeClr>
            </a:solidFill>
          </a:ln>
        </p:spPr>
        <p:txBody>
          <a:bodyPr wrap="square" rtlCol="0">
            <a:spAutoFit/>
          </a:bodyPr>
          <a:lstStyle/>
          <a:p>
            <a:endParaRPr lang="en-GB" sz="3200" b="1" dirty="0">
              <a:solidFill>
                <a:schemeClr val="accent6">
                  <a:lumMod val="75000"/>
                </a:schemeClr>
              </a:solidFill>
              <a:latin typeface="Arial" panose="020B0604020202020204" pitchFamily="34" charset="0"/>
              <a:cs typeface="Arial" panose="020B0604020202020204" pitchFamily="34" charset="0"/>
            </a:endParaRPr>
          </a:p>
          <a:p>
            <a:pPr lvl="0">
              <a:lnSpc>
                <a:spcPct val="115000"/>
              </a:lnSpc>
              <a:spcBef>
                <a:spcPts val="600"/>
              </a:spcBef>
            </a:pPr>
            <a:endParaRPr lang="en-GB" sz="3200" b="0" i="0" dirty="0">
              <a:solidFill>
                <a:schemeClr val="tx1"/>
              </a:solidFill>
              <a:effectLst/>
              <a:latin typeface="Arial" panose="020B0604020202020204" pitchFamily="34" charset="0"/>
              <a:cs typeface="Arial" panose="020B0604020202020204" pitchFamily="34" charset="0"/>
            </a:endParaRPr>
          </a:p>
          <a:p>
            <a:pPr lvl="0">
              <a:lnSpc>
                <a:spcPct val="115000"/>
              </a:lnSpc>
              <a:spcBef>
                <a:spcPts val="600"/>
              </a:spcBef>
            </a:pPr>
            <a:r>
              <a:rPr lang="en-GB" sz="3200" b="0" i="0" dirty="0">
                <a:solidFill>
                  <a:schemeClr val="tx1"/>
                </a:solidFill>
                <a:effectLst/>
                <a:latin typeface="Arial" panose="020B0604020202020204" pitchFamily="34" charset="0"/>
                <a:cs typeface="Arial" panose="020B0604020202020204" pitchFamily="34" charset="0"/>
              </a:rPr>
              <a:t>The study aims:</a:t>
            </a:r>
            <a:br>
              <a:rPr lang="en-GB" sz="3200" dirty="0">
                <a:solidFill>
                  <a:schemeClr val="tx1"/>
                </a:solidFill>
                <a:latin typeface="Arial" panose="020B0604020202020204" pitchFamily="34" charset="0"/>
                <a:cs typeface="Arial" panose="020B0604020202020204" pitchFamily="34" charset="0"/>
              </a:rPr>
            </a:br>
            <a:r>
              <a:rPr lang="en-GB" sz="3200" b="0" i="0" dirty="0">
                <a:solidFill>
                  <a:schemeClr val="tx1"/>
                </a:solidFill>
                <a:effectLst/>
                <a:latin typeface="Arial" panose="020B0604020202020204" pitchFamily="34" charset="0"/>
                <a:cs typeface="Arial" panose="020B0604020202020204" pitchFamily="34" charset="0"/>
              </a:rPr>
              <a:t>• to understand the successes and challenges of the implementation of the Life Rooms from the perspective of staff at the Life Rooms and within Children’s Centres</a:t>
            </a:r>
            <a:br>
              <a:rPr lang="en-GB" sz="3200" dirty="0">
                <a:solidFill>
                  <a:schemeClr val="tx1"/>
                </a:solidFill>
                <a:latin typeface="Arial" panose="020B0604020202020204" pitchFamily="34" charset="0"/>
                <a:cs typeface="Arial" panose="020B0604020202020204" pitchFamily="34" charset="0"/>
              </a:rPr>
            </a:br>
            <a:endParaRPr lang="en-GB" sz="3200" dirty="0">
              <a:latin typeface="Arial" panose="020B0604020202020204" pitchFamily="34" charset="0"/>
              <a:cs typeface="Arial" panose="020B0604020202020204" pitchFamily="34" charset="0"/>
            </a:endParaRPr>
          </a:p>
          <a:p>
            <a:pPr lvl="0">
              <a:lnSpc>
                <a:spcPct val="115000"/>
              </a:lnSpc>
              <a:spcBef>
                <a:spcPts val="600"/>
              </a:spcBef>
            </a:pPr>
            <a:r>
              <a:rPr lang="en-GB" sz="3200" dirty="0">
                <a:solidFill>
                  <a:schemeClr val="tx1"/>
                </a:solidFill>
                <a:latin typeface="Arial" panose="020B0604020202020204" pitchFamily="34" charset="0"/>
                <a:cs typeface="Arial" panose="020B0604020202020204" pitchFamily="34" charset="0"/>
              </a:rPr>
              <a:t>The study will be conducted through the lens of Normalisation Process Theory (NPT)</a:t>
            </a:r>
          </a:p>
          <a:p>
            <a:pPr>
              <a:lnSpc>
                <a:spcPct val="115000"/>
              </a:lnSpc>
              <a:spcAft>
                <a:spcPts val="1000"/>
              </a:spcAft>
            </a:pPr>
            <a:r>
              <a:rPr lang="en-GB" sz="3200" dirty="0">
                <a:solidFill>
                  <a:schemeClr val="tx1"/>
                </a:solidFill>
                <a:latin typeface="Arial" panose="020B0604020202020204" pitchFamily="34" charset="0"/>
                <a:cs typeface="Arial" panose="020B0604020202020204" pitchFamily="34" charset="0"/>
              </a:rPr>
              <a:t>Which </a:t>
            </a:r>
            <a:r>
              <a:rPr lang="en-GB" sz="3200" dirty="0">
                <a:effectLst/>
                <a:latin typeface="Arial" panose="020B0604020202020204" pitchFamily="34" charset="0"/>
                <a:ea typeface="Calibri" panose="020F0502020204030204" pitchFamily="34" charset="0"/>
              </a:rPr>
              <a:t>seeks to surface factors that can promote, or inhibit, the normalisation of a set of practices and does so by identifying four core constructs needed for normalisation: </a:t>
            </a:r>
          </a:p>
          <a:p>
            <a:pPr marL="457200" indent="-457200">
              <a:lnSpc>
                <a:spcPct val="115000"/>
              </a:lnSpc>
              <a:spcAft>
                <a:spcPts val="1000"/>
              </a:spcAft>
              <a:buFont typeface="Arial" panose="020B0604020202020204" pitchFamily="34" charset="0"/>
              <a:buChar char="•"/>
            </a:pPr>
            <a:r>
              <a:rPr lang="en-GB" sz="3200" b="1" dirty="0">
                <a:effectLst/>
                <a:latin typeface="Arial" panose="020B0604020202020204" pitchFamily="34" charset="0"/>
                <a:ea typeface="Calibri" panose="020F0502020204030204" pitchFamily="34" charset="0"/>
              </a:rPr>
              <a:t>Coherence: </a:t>
            </a:r>
            <a:r>
              <a:rPr lang="en-GB" sz="3200" dirty="0">
                <a:effectLst/>
                <a:latin typeface="Arial" panose="020B0604020202020204" pitchFamily="34" charset="0"/>
                <a:ea typeface="Calibri" panose="020F0502020204030204" pitchFamily="34" charset="0"/>
              </a:rPr>
              <a:t>how </a:t>
            </a:r>
            <a:r>
              <a:rPr lang="en-GB" sz="3200" dirty="0">
                <a:latin typeface="Arial" panose="020B0604020202020204" pitchFamily="34" charset="0"/>
                <a:ea typeface="Calibri" panose="020F0502020204030204" pitchFamily="34" charset="0"/>
              </a:rPr>
              <a:t>do people understand the process they will personally go through to routinely embed the practice?</a:t>
            </a:r>
            <a:r>
              <a:rPr lang="en-GB" sz="3200" dirty="0">
                <a:effectLst/>
                <a:latin typeface="Arial" panose="020B0604020202020204" pitchFamily="34" charset="0"/>
                <a:ea typeface="Calibri" panose="020F0502020204030204" pitchFamily="34" charset="0"/>
              </a:rPr>
              <a:t> </a:t>
            </a:r>
            <a:endParaRPr lang="en-GB" sz="3200" dirty="0">
              <a:latin typeface="Arial" panose="020B0604020202020204" pitchFamily="34" charset="0"/>
              <a:ea typeface="Calibri" panose="020F0502020204030204" pitchFamily="34" charset="0"/>
            </a:endParaRPr>
          </a:p>
          <a:p>
            <a:pPr marL="457200" indent="-457200">
              <a:lnSpc>
                <a:spcPct val="115000"/>
              </a:lnSpc>
              <a:spcAft>
                <a:spcPts val="1000"/>
              </a:spcAft>
              <a:buFont typeface="Arial" panose="020B0604020202020204" pitchFamily="34" charset="0"/>
              <a:buChar char="•"/>
            </a:pPr>
            <a:r>
              <a:rPr lang="en-GB" sz="3200" b="1" dirty="0">
                <a:latin typeface="Arial" panose="020B0604020202020204" pitchFamily="34" charset="0"/>
                <a:ea typeface="Calibri" panose="020F0502020204030204" pitchFamily="34" charset="0"/>
              </a:rPr>
              <a:t>Cognitive participation: </a:t>
            </a:r>
            <a:r>
              <a:rPr lang="en-GB" sz="3200" dirty="0">
                <a:latin typeface="Arial" panose="020B0604020202020204" pitchFamily="34" charset="0"/>
                <a:ea typeface="Calibri" panose="020F0502020204030204" pitchFamily="34" charset="0"/>
              </a:rPr>
              <a:t>to what extent do employees actively engage with the new practice that is being implemented?</a:t>
            </a:r>
          </a:p>
          <a:p>
            <a:pPr marL="457200" indent="-457200">
              <a:lnSpc>
                <a:spcPct val="115000"/>
              </a:lnSpc>
              <a:spcAft>
                <a:spcPts val="1000"/>
              </a:spcAft>
              <a:buFont typeface="Arial" panose="020B0604020202020204" pitchFamily="34" charset="0"/>
              <a:buChar char="•"/>
            </a:pPr>
            <a:r>
              <a:rPr lang="en-GB" sz="3200" b="1" dirty="0">
                <a:latin typeface="Arial" panose="020B0604020202020204" pitchFamily="34" charset="0"/>
                <a:ea typeface="Calibri" panose="020F0502020204030204" pitchFamily="34" charset="0"/>
              </a:rPr>
              <a:t>Collective action: </a:t>
            </a:r>
            <a:r>
              <a:rPr lang="en-GB" sz="3200" dirty="0">
                <a:latin typeface="Arial" panose="020B0604020202020204" pitchFamily="34" charset="0"/>
                <a:ea typeface="Calibri" panose="020F0502020204030204" pitchFamily="34" charset="0"/>
              </a:rPr>
              <a:t>what is the operational work that employees due to enact a set of practices?</a:t>
            </a:r>
          </a:p>
          <a:p>
            <a:pPr marL="457200" indent="-457200">
              <a:lnSpc>
                <a:spcPct val="115000"/>
              </a:lnSpc>
              <a:spcAft>
                <a:spcPts val="1000"/>
              </a:spcAft>
              <a:buFont typeface="Arial" panose="020B0604020202020204" pitchFamily="34" charset="0"/>
              <a:buChar char="•"/>
            </a:pPr>
            <a:r>
              <a:rPr lang="en-GB" sz="3200" b="1" dirty="0">
                <a:effectLst/>
                <a:latin typeface="Arial" panose="020B0604020202020204" pitchFamily="34" charset="0"/>
                <a:ea typeface="Calibri" panose="020F0502020204030204" pitchFamily="34" charset="0"/>
              </a:rPr>
              <a:t>Reflexive Monitoring: </a:t>
            </a:r>
            <a:r>
              <a:rPr lang="en-GB" sz="3200" dirty="0">
                <a:effectLst/>
                <a:latin typeface="Arial" panose="020B0604020202020204" pitchFamily="34" charset="0"/>
                <a:ea typeface="Calibri" panose="020F0502020204030204" pitchFamily="34" charset="0"/>
              </a:rPr>
              <a:t>are employees able to reflect and appraise the intervention once it has been implemente</a:t>
            </a:r>
            <a:r>
              <a:rPr lang="en-GB" sz="3200" dirty="0">
                <a:latin typeface="Arial" panose="020B0604020202020204" pitchFamily="34" charset="0"/>
                <a:ea typeface="Calibri" panose="020F0502020204030204" pitchFamily="34" charset="0"/>
              </a:rPr>
              <a:t>d?</a:t>
            </a:r>
            <a:endParaRPr lang="en-GB" sz="3200" b="1" dirty="0">
              <a:solidFill>
                <a:schemeClr val="accent6">
                  <a:lumMod val="75000"/>
                </a:schemeClr>
              </a:solidFill>
              <a:latin typeface="Arial" panose="020B0604020202020204" pitchFamily="34" charset="0"/>
              <a:cs typeface="Arial" panose="020B0604020202020204" pitchFamily="34" charset="0"/>
            </a:endParaRPr>
          </a:p>
          <a:p>
            <a:endParaRPr lang="en-GB" sz="3200" b="1" dirty="0">
              <a:solidFill>
                <a:schemeClr val="accent6">
                  <a:lumMod val="75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DA21688-C7D8-63F7-5CB1-A2C8FD2F6641}"/>
              </a:ext>
            </a:extLst>
          </p:cNvPr>
          <p:cNvSpPr txBox="1"/>
          <p:nvPr/>
        </p:nvSpPr>
        <p:spPr>
          <a:xfrm>
            <a:off x="22262951" y="30047319"/>
            <a:ext cx="6481820" cy="7356629"/>
          </a:xfrm>
          <a:prstGeom prst="rect">
            <a:avLst/>
          </a:prstGeom>
          <a:noFill/>
        </p:spPr>
        <p:txBody>
          <a:bodyPr wrap="square" rtlCol="0">
            <a:spAutoFit/>
          </a:bodyPr>
          <a:lstStyle/>
          <a:p>
            <a:pPr algn="ctr"/>
            <a:r>
              <a:rPr lang="en-GB" sz="3100" dirty="0">
                <a:solidFill>
                  <a:schemeClr val="tx1"/>
                </a:solidFill>
                <a:latin typeface="Arial" panose="020B0604020202020204" pitchFamily="34" charset="0"/>
                <a:cs typeface="Arial" panose="020B0604020202020204" pitchFamily="34" charset="0"/>
              </a:rPr>
              <a:t>‘Creating a social front door and social one stop shop can alleviate huge pressures on that normal front door of the GP. </a:t>
            </a:r>
            <a:r>
              <a:rPr lang="en-GB" sz="3100" dirty="0">
                <a:latin typeface="Arial" panose="020B0604020202020204" pitchFamily="34" charset="0"/>
                <a:cs typeface="Arial" panose="020B0604020202020204" pitchFamily="34" charset="0"/>
              </a:rPr>
              <a:t>What this taught me was</a:t>
            </a:r>
            <a:r>
              <a:rPr lang="en-GB" sz="3100" dirty="0">
                <a:solidFill>
                  <a:schemeClr val="tx1"/>
                </a:solidFill>
                <a:latin typeface="Arial" panose="020B0604020202020204" pitchFamily="34" charset="0"/>
                <a:cs typeface="Arial" panose="020B0604020202020204" pitchFamily="34" charset="0"/>
              </a:rPr>
              <a:t>, you meet people where they are at, not where you think they should be. The Children’s Centres had a huge proportion of the community who need support, attending there. I think that hub and spoke development for the future becomes key to our self-understanding.’</a:t>
            </a:r>
          </a:p>
          <a:p>
            <a:endParaRPr lang="en-GB" dirty="0"/>
          </a:p>
        </p:txBody>
      </p:sp>
      <p:sp>
        <p:nvSpPr>
          <p:cNvPr id="17" name="Speech Bubble: Oval 16">
            <a:extLst>
              <a:ext uri="{FF2B5EF4-FFF2-40B4-BE49-F238E27FC236}">
                <a16:creationId xmlns:a16="http://schemas.microsoft.com/office/drawing/2014/main" id="{917BD547-130F-7BB0-7B3A-FAD6573F3D7C}"/>
              </a:ext>
            </a:extLst>
          </p:cNvPr>
          <p:cNvSpPr/>
          <p:nvPr/>
        </p:nvSpPr>
        <p:spPr>
          <a:xfrm>
            <a:off x="8729604" y="29742616"/>
            <a:ext cx="11764215" cy="6785079"/>
          </a:xfrm>
          <a:prstGeom prst="wedgeEllipseCallout">
            <a:avLst>
              <a:gd name="adj1" fmla="val 2870"/>
              <a:gd name="adj2" fmla="val -78763"/>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027487" rtl="0" eaLnBrk="1" fontAlgn="auto" latinLnBrk="0" hangingPunct="1">
              <a:lnSpc>
                <a:spcPct val="100000"/>
              </a:lnSpc>
              <a:spcBef>
                <a:spcPts val="0"/>
              </a:spcBef>
              <a:spcAft>
                <a:spcPts val="0"/>
              </a:spcAft>
              <a:buClrTx/>
              <a:buSzTx/>
              <a:buFontTx/>
              <a:buNone/>
              <a:tabLst/>
              <a:defRPr/>
            </a:pPr>
            <a:endParaRPr lang="en-GB" sz="3600" i="0" kern="1200" dirty="0">
              <a:solidFill>
                <a:srgbClr val="193E72"/>
              </a:solidFill>
              <a:effectLst/>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B91F3260-EC86-182A-8F47-0D53B5153444}"/>
              </a:ext>
            </a:extLst>
          </p:cNvPr>
          <p:cNvSpPr txBox="1"/>
          <p:nvPr/>
        </p:nvSpPr>
        <p:spPr>
          <a:xfrm>
            <a:off x="1023283" y="30825635"/>
            <a:ext cx="6726371" cy="5586914"/>
          </a:xfrm>
          <a:prstGeom prst="rect">
            <a:avLst/>
          </a:prstGeom>
          <a:noFill/>
        </p:spPr>
        <p:txBody>
          <a:bodyPr wrap="square" rtlCol="0">
            <a:spAutoFit/>
          </a:bodyPr>
          <a:lstStyle/>
          <a:p>
            <a:pPr algn="ctr"/>
            <a:r>
              <a:rPr lang="en-GB" sz="3100" dirty="0">
                <a:latin typeface="Arial" panose="020B0604020202020204" pitchFamily="34" charset="0"/>
                <a:cs typeface="Arial" panose="020B0604020202020204" pitchFamily="34" charset="0"/>
              </a:rPr>
              <a:t>‘This model is the most inclusive social model of health I’ve ever seen that considers mental health outcomes. It gives the strongest potential and the evidence based surrounding the model to not only support social and economic health outcomes, but also to influence their mental health outcomes in parallel.’ </a:t>
            </a:r>
          </a:p>
          <a:p>
            <a:endParaRPr lang="en-GB" dirty="0"/>
          </a:p>
        </p:txBody>
      </p:sp>
      <p:sp>
        <p:nvSpPr>
          <p:cNvPr id="20" name="TextBox 19">
            <a:extLst>
              <a:ext uri="{FF2B5EF4-FFF2-40B4-BE49-F238E27FC236}">
                <a16:creationId xmlns:a16="http://schemas.microsoft.com/office/drawing/2014/main" id="{14C1FFE4-C242-7625-0FDA-110BF1A4814E}"/>
              </a:ext>
            </a:extLst>
          </p:cNvPr>
          <p:cNvSpPr txBox="1"/>
          <p:nvPr/>
        </p:nvSpPr>
        <p:spPr>
          <a:xfrm>
            <a:off x="10323452" y="30791391"/>
            <a:ext cx="9089871" cy="5925468"/>
          </a:xfrm>
          <a:prstGeom prst="rect">
            <a:avLst/>
          </a:prstGeom>
          <a:noFill/>
        </p:spPr>
        <p:txBody>
          <a:bodyPr wrap="square" rtlCol="0">
            <a:spAutoFit/>
          </a:bodyPr>
          <a:lstStyle/>
          <a:p>
            <a:r>
              <a:rPr lang="en-GB" sz="3100" dirty="0">
                <a:latin typeface="Arial" panose="020B0604020202020204" pitchFamily="34" charset="0"/>
                <a:cs typeface="Arial" panose="020B0604020202020204" pitchFamily="34" charset="0"/>
              </a:rPr>
              <a:t>‘The Life Rooms model brought people out directly into the community and gave a consistent root access. It was the one member of staff each week which was consistent and allowed us to build relationships, not just from a staff team perspective, wherein we could share knowledge and information and work together, but also for the families. They only have to tell their story once and that’s important. The whole model worked for everything that I wanted for my community.’</a:t>
            </a:r>
          </a:p>
          <a:p>
            <a:endParaRPr lang="en-GB" dirty="0"/>
          </a:p>
        </p:txBody>
      </p:sp>
      <p:sp>
        <p:nvSpPr>
          <p:cNvPr id="5" name="TextBox 4">
            <a:extLst>
              <a:ext uri="{FF2B5EF4-FFF2-40B4-BE49-F238E27FC236}">
                <a16:creationId xmlns:a16="http://schemas.microsoft.com/office/drawing/2014/main" id="{5B4FE8F3-AE43-3F71-53D0-0C2A771E92D3}"/>
              </a:ext>
            </a:extLst>
          </p:cNvPr>
          <p:cNvSpPr txBox="1"/>
          <p:nvPr/>
        </p:nvSpPr>
        <p:spPr>
          <a:xfrm>
            <a:off x="398829" y="36839304"/>
            <a:ext cx="29539919" cy="4462760"/>
          </a:xfrm>
          <a:prstGeom prst="rect">
            <a:avLst/>
          </a:prstGeom>
          <a:ln w="76200">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6000" dirty="0">
                <a:solidFill>
                  <a:schemeClr val="accent6">
                    <a:lumMod val="75000"/>
                  </a:schemeClr>
                </a:solidFill>
                <a:latin typeface="Arial" panose="020B0604020202020204" pitchFamily="34" charset="0"/>
                <a:cs typeface="Arial" panose="020B0604020202020204" pitchFamily="34" charset="0"/>
              </a:rPr>
              <a:t>Initial Conclusions</a:t>
            </a:r>
          </a:p>
          <a:p>
            <a:pPr algn="ctr"/>
            <a:endParaRPr lang="en-GB" sz="3200" dirty="0">
              <a:solidFill>
                <a:schemeClr val="accent6">
                  <a:lumMod val="75000"/>
                </a:schemeClr>
              </a:solidFill>
              <a:latin typeface="Arial" panose="020B0604020202020204" pitchFamily="34" charset="0"/>
              <a:cs typeface="Arial" panose="020B0604020202020204" pitchFamily="34" charset="0"/>
            </a:endParaRPr>
          </a:p>
          <a:p>
            <a:pPr algn="ctr"/>
            <a:r>
              <a:rPr lang="en-GB" sz="3200" dirty="0">
                <a:solidFill>
                  <a:schemeClr val="tx1"/>
                </a:solidFill>
                <a:latin typeface="Arial" panose="020B0604020202020204" pitchFamily="34" charset="0"/>
                <a:cs typeface="Arial" panose="020B0604020202020204" pitchFamily="34" charset="0"/>
              </a:rPr>
              <a:t>The implementation of The Life Rooms’ Social Model of Health into an Early Years setting has been extremely successful. A key part of the effectiveness lies in the positive relationships that were formed at all levels. The relationship with the Early Years Sector and Public Health Liverpool has been a novel, innovative way of working. It has demonstrated the ways in which systems leaders can work better together to tackle the challenges of the health and care system.</a:t>
            </a:r>
            <a:r>
              <a:rPr lang="en-GB" sz="3200" b="0" i="0" u="none" strike="noStrike" baseline="0" dirty="0">
                <a:solidFill>
                  <a:srgbClr val="000000"/>
                </a:solidFill>
                <a:latin typeface="Arial" panose="020B0604020202020204" pitchFamily="34" charset="0"/>
                <a:cs typeface="Arial" panose="020B0604020202020204" pitchFamily="34" charset="0"/>
              </a:rPr>
              <a:t> This joined up approach has put collaboration and partnership at the heart of planning, to build on the expertise of both systems to offer effective support for the communities that we serve. The partnership has been an exemplar of how systems look beyond those who are typically involved – building partnerships across traditional boundaries and working with people, communities and those who represent them to create real change (NHS England, 2022). </a:t>
            </a:r>
            <a:endParaRPr lang="en-GB" sz="7200" dirty="0">
              <a:solidFill>
                <a:schemeClr val="accent6">
                  <a:lumMod val="75000"/>
                </a:schemeClr>
              </a:solidFill>
            </a:endParaRPr>
          </a:p>
        </p:txBody>
      </p:sp>
      <p:sp>
        <p:nvSpPr>
          <p:cNvPr id="8" name="Rectangle: Rounded Corners 7">
            <a:extLst>
              <a:ext uri="{FF2B5EF4-FFF2-40B4-BE49-F238E27FC236}">
                <a16:creationId xmlns:a16="http://schemas.microsoft.com/office/drawing/2014/main" id="{31B7733D-7C57-E142-A997-16A9A9C97D6E}"/>
              </a:ext>
            </a:extLst>
          </p:cNvPr>
          <p:cNvSpPr/>
          <p:nvPr/>
        </p:nvSpPr>
        <p:spPr>
          <a:xfrm>
            <a:off x="572962" y="25467088"/>
            <a:ext cx="2910467" cy="1031661"/>
          </a:xfrm>
          <a:prstGeom prst="roundRect">
            <a:avLst/>
          </a:prstGeom>
          <a:solidFill>
            <a:srgbClr val="F4B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193E72"/>
                </a:solidFill>
              </a:rPr>
              <a:t>Commissioner</a:t>
            </a:r>
          </a:p>
        </p:txBody>
      </p:sp>
      <p:sp>
        <p:nvSpPr>
          <p:cNvPr id="16" name="Rectangle: Rounded Corners 15">
            <a:extLst>
              <a:ext uri="{FF2B5EF4-FFF2-40B4-BE49-F238E27FC236}">
                <a16:creationId xmlns:a16="http://schemas.microsoft.com/office/drawing/2014/main" id="{18672DBD-CACB-3F0C-1928-AA5AE344303B}"/>
              </a:ext>
            </a:extLst>
          </p:cNvPr>
          <p:cNvSpPr/>
          <p:nvPr/>
        </p:nvSpPr>
        <p:spPr>
          <a:xfrm>
            <a:off x="26855374" y="25461565"/>
            <a:ext cx="2910467" cy="1031661"/>
          </a:xfrm>
          <a:prstGeom prst="roundRect">
            <a:avLst/>
          </a:prstGeom>
          <a:solidFill>
            <a:srgbClr val="F4B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193E72"/>
                </a:solidFill>
              </a:rPr>
              <a:t>Senior Leader</a:t>
            </a:r>
          </a:p>
        </p:txBody>
      </p:sp>
      <p:sp>
        <p:nvSpPr>
          <p:cNvPr id="19" name="Rectangle: Rounded Corners 18">
            <a:extLst>
              <a:ext uri="{FF2B5EF4-FFF2-40B4-BE49-F238E27FC236}">
                <a16:creationId xmlns:a16="http://schemas.microsoft.com/office/drawing/2014/main" id="{5E650EBA-EB6D-39B9-D176-5404AE47DC4F}"/>
              </a:ext>
            </a:extLst>
          </p:cNvPr>
          <p:cNvSpPr/>
          <p:nvPr/>
        </p:nvSpPr>
        <p:spPr>
          <a:xfrm>
            <a:off x="10776524" y="27512531"/>
            <a:ext cx="2910467" cy="1031661"/>
          </a:xfrm>
          <a:prstGeom prst="roundRect">
            <a:avLst/>
          </a:prstGeom>
          <a:solidFill>
            <a:srgbClr val="F4B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193E72"/>
                </a:solidFill>
              </a:rPr>
              <a:t>Early Years Staff</a:t>
            </a:r>
          </a:p>
        </p:txBody>
      </p:sp>
      <p:pic>
        <p:nvPicPr>
          <p:cNvPr id="24" name="Picture 23">
            <a:extLst>
              <a:ext uri="{FF2B5EF4-FFF2-40B4-BE49-F238E27FC236}">
                <a16:creationId xmlns:a16="http://schemas.microsoft.com/office/drawing/2014/main" id="{E0719F63-3662-188A-0095-57AC936AAA91}"/>
              </a:ext>
            </a:extLst>
          </p:cNvPr>
          <p:cNvPicPr>
            <a:picLocks noChangeAspect="1"/>
          </p:cNvPicPr>
          <p:nvPr/>
        </p:nvPicPr>
        <p:blipFill>
          <a:blip r:embed="rId9"/>
          <a:stretch>
            <a:fillRect/>
          </a:stretch>
        </p:blipFill>
        <p:spPr>
          <a:xfrm>
            <a:off x="13501396" y="11624909"/>
            <a:ext cx="2733987" cy="2733987"/>
          </a:xfrm>
          <a:prstGeom prst="rect">
            <a:avLst/>
          </a:prstGeom>
        </p:spPr>
      </p:pic>
      <p:pic>
        <p:nvPicPr>
          <p:cNvPr id="1030" name="Picture 6" descr="Green SCAN ME Stickers | 2&quot; Round | Self-adhesive | 500 Labels | Shipping  Included!">
            <a:extLst>
              <a:ext uri="{FF2B5EF4-FFF2-40B4-BE49-F238E27FC236}">
                <a16:creationId xmlns:a16="http://schemas.microsoft.com/office/drawing/2014/main" id="{AF41DB3C-9481-B289-F8C4-BBA68015D88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542295" y="8598110"/>
            <a:ext cx="2733986" cy="2733986"/>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ABB255CD-1044-CF0B-0942-73B2582DD519}"/>
              </a:ext>
            </a:extLst>
          </p:cNvPr>
          <p:cNvSpPr txBox="1"/>
          <p:nvPr/>
        </p:nvSpPr>
        <p:spPr>
          <a:xfrm>
            <a:off x="255119" y="41812235"/>
            <a:ext cx="30130464" cy="2833083"/>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References: </a:t>
            </a:r>
            <a:r>
              <a:rPr lang="en-GB" sz="2000" dirty="0">
                <a:effectLst/>
                <a:latin typeface="Arial" panose="020B0604020202020204" pitchFamily="34" charset="0"/>
                <a:cs typeface="Arial" panose="020B0604020202020204" pitchFamily="34" charset="0"/>
              </a:rPr>
              <a:t>NHS England. (2022). </a:t>
            </a:r>
            <a:r>
              <a:rPr lang="en-GB" sz="2000" i="1" dirty="0">
                <a:effectLst/>
                <a:latin typeface="Arial" panose="020B0604020202020204" pitchFamily="34" charset="0"/>
                <a:cs typeface="Arial" panose="020B0604020202020204" pitchFamily="34" charset="0"/>
              </a:rPr>
              <a:t>Guidance on Working in Partnership with People and Communities</a:t>
            </a:r>
            <a:r>
              <a:rPr lang="en-GB" sz="2000" dirty="0">
                <a:effectLst/>
                <a:latin typeface="Arial" panose="020B0604020202020204" pitchFamily="34" charset="0"/>
                <a:cs typeface="Arial" panose="020B0604020202020204" pitchFamily="34" charset="0"/>
              </a:rPr>
              <a:t>. Retrieved from https://www.england.nhs.uk/wp-content/uploads/2023/05/B1762-guidance-on-working-in-partnership-with-people-and-communities-2.pdf. </a:t>
            </a:r>
          </a:p>
          <a:p>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Murray E, </a:t>
            </a:r>
            <a:r>
              <a:rPr lang="en-GB"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Treweek</a:t>
            </a: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 Pope C. et al. Normalisation process theory: a framework for developing, evaluating and implementing complex interventions.. </a:t>
            </a:r>
            <a:r>
              <a:rPr lang="en-GB"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BioMed Central </a:t>
            </a: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2010; 63(8)</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endParaRPr lang="en-GB" dirty="0">
              <a:effectLst/>
            </a:endParaRPr>
          </a:p>
          <a:p>
            <a:endParaRPr lang="en-GB" dirty="0"/>
          </a:p>
        </p:txBody>
      </p:sp>
      <p:pic>
        <p:nvPicPr>
          <p:cNvPr id="23" name="Graphic 22" descr="Male profile outline">
            <a:extLst>
              <a:ext uri="{FF2B5EF4-FFF2-40B4-BE49-F238E27FC236}">
                <a16:creationId xmlns:a16="http://schemas.microsoft.com/office/drawing/2014/main" id="{23CEF297-933C-F8BA-5952-B4FD37AAE03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2845931" y="26210940"/>
            <a:ext cx="4044915" cy="4044915"/>
          </a:xfrm>
          <a:prstGeom prst="rect">
            <a:avLst/>
          </a:prstGeom>
        </p:spPr>
      </p:pic>
      <p:pic>
        <p:nvPicPr>
          <p:cNvPr id="32" name="Graphic 31" descr="School boy outline">
            <a:extLst>
              <a:ext uri="{FF2B5EF4-FFF2-40B4-BE49-F238E27FC236}">
                <a16:creationId xmlns:a16="http://schemas.microsoft.com/office/drawing/2014/main" id="{62D9E132-D1E5-DC7B-D576-C69D48A852A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399062" y="25439024"/>
            <a:ext cx="4440120" cy="4440120"/>
          </a:xfrm>
          <a:prstGeom prst="rect">
            <a:avLst/>
          </a:prstGeom>
        </p:spPr>
      </p:pic>
      <p:pic>
        <p:nvPicPr>
          <p:cNvPr id="28" name="Graphic 27" descr="Female Profile outline">
            <a:extLst>
              <a:ext uri="{FF2B5EF4-FFF2-40B4-BE49-F238E27FC236}">
                <a16:creationId xmlns:a16="http://schemas.microsoft.com/office/drawing/2014/main" id="{D08F4394-6DE3-A264-5D13-715143476CC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426841" y="26126371"/>
            <a:ext cx="3910874" cy="3910874"/>
          </a:xfrm>
          <a:prstGeom prst="rect">
            <a:avLst/>
          </a:prstGeom>
        </p:spPr>
      </p:pic>
      <p:sp>
        <p:nvSpPr>
          <p:cNvPr id="33" name="TextBox 32">
            <a:extLst>
              <a:ext uri="{FF2B5EF4-FFF2-40B4-BE49-F238E27FC236}">
                <a16:creationId xmlns:a16="http://schemas.microsoft.com/office/drawing/2014/main" id="{9060D4A3-CD8F-22FE-3A5A-7923604847F8}"/>
              </a:ext>
            </a:extLst>
          </p:cNvPr>
          <p:cNvSpPr txBox="1"/>
          <p:nvPr/>
        </p:nvSpPr>
        <p:spPr>
          <a:xfrm>
            <a:off x="1120256" y="5845366"/>
            <a:ext cx="10434918" cy="1015663"/>
          </a:xfrm>
          <a:prstGeom prst="rect">
            <a:avLst/>
          </a:prstGeom>
          <a:noFill/>
        </p:spPr>
        <p:txBody>
          <a:bodyPr wrap="square" rtlCol="0">
            <a:spAutoFit/>
          </a:bodyPr>
          <a:lstStyle/>
          <a:p>
            <a:r>
              <a:rPr lang="en-GB" sz="6000" dirty="0">
                <a:solidFill>
                  <a:schemeClr val="accent6">
                    <a:lumMod val="75000"/>
                  </a:schemeClr>
                </a:solidFill>
                <a:latin typeface="Arial" panose="020B0604020202020204" pitchFamily="34" charset="0"/>
                <a:cs typeface="Arial" panose="020B0604020202020204" pitchFamily="34" charset="0"/>
              </a:rPr>
              <a:t>Background</a:t>
            </a:r>
          </a:p>
        </p:txBody>
      </p:sp>
      <p:sp>
        <p:nvSpPr>
          <p:cNvPr id="37" name="TextBox 36">
            <a:extLst>
              <a:ext uri="{FF2B5EF4-FFF2-40B4-BE49-F238E27FC236}">
                <a16:creationId xmlns:a16="http://schemas.microsoft.com/office/drawing/2014/main" id="{61583B1D-47F3-4152-549F-D63D98D08BB4}"/>
              </a:ext>
            </a:extLst>
          </p:cNvPr>
          <p:cNvSpPr txBox="1"/>
          <p:nvPr/>
        </p:nvSpPr>
        <p:spPr>
          <a:xfrm>
            <a:off x="17045492" y="6070950"/>
            <a:ext cx="10434918" cy="1015663"/>
          </a:xfrm>
          <a:prstGeom prst="rect">
            <a:avLst/>
          </a:prstGeom>
          <a:noFill/>
        </p:spPr>
        <p:txBody>
          <a:bodyPr wrap="square" rtlCol="0">
            <a:spAutoFit/>
          </a:bodyPr>
          <a:lstStyle/>
          <a:p>
            <a:r>
              <a:rPr lang="en-GB" sz="6000" dirty="0">
                <a:solidFill>
                  <a:schemeClr val="accent6">
                    <a:lumMod val="75000"/>
                  </a:schemeClr>
                </a:solidFill>
                <a:latin typeface="Arial" panose="020B0604020202020204" pitchFamily="34" charset="0"/>
                <a:cs typeface="Arial" panose="020B0604020202020204" pitchFamily="34" charset="0"/>
              </a:rPr>
              <a:t>Aims and Objectives </a:t>
            </a:r>
          </a:p>
        </p:txBody>
      </p:sp>
    </p:spTree>
    <p:extLst>
      <p:ext uri="{BB962C8B-B14F-4D97-AF65-F5344CB8AC3E}">
        <p14:creationId xmlns:p14="http://schemas.microsoft.com/office/powerpoint/2010/main" val="33093444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3F46D077191524789927868CF947692" ma:contentTypeVersion="13" ma:contentTypeDescription="Create a new document." ma:contentTypeScope="" ma:versionID="19ea6008fc1c28199ad94e3ea7ce7808">
  <xsd:schema xmlns:xsd="http://www.w3.org/2001/XMLSchema" xmlns:xs="http://www.w3.org/2001/XMLSchema" xmlns:p="http://schemas.microsoft.com/office/2006/metadata/properties" xmlns:ns3="adcfa805-e237-4af0-86e0-efffb5656f00" xmlns:ns4="2bb55023-286f-46d7-8b8e-5a79189d33e9" targetNamespace="http://schemas.microsoft.com/office/2006/metadata/properties" ma:root="true" ma:fieldsID="876b25812da595ddd8bfac941a1a7ce2" ns3:_="" ns4:_="">
    <xsd:import namespace="adcfa805-e237-4af0-86e0-efffb5656f00"/>
    <xsd:import namespace="2bb55023-286f-46d7-8b8e-5a79189d33e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cfa805-e237-4af0-86e0-efffb5656f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b55023-286f-46d7-8b8e-5a79189d33e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EC7D22-C129-4E65-9F99-41413AD88D72}">
  <ds:schemaRefs>
    <ds:schemaRef ds:uri="http://schemas.microsoft.com/sharepoint/v3/contenttype/forms"/>
  </ds:schemaRefs>
</ds:datastoreItem>
</file>

<file path=customXml/itemProps2.xml><?xml version="1.0" encoding="utf-8"?>
<ds:datastoreItem xmlns:ds="http://schemas.openxmlformats.org/officeDocument/2006/customXml" ds:itemID="{F1250D4A-38DB-4CEB-9AE8-C25832832507}">
  <ds:schemaRefs>
    <ds:schemaRef ds:uri="http://schemas.microsoft.com/office/2006/documentManagement/types"/>
    <ds:schemaRef ds:uri="http://purl.org/dc/elements/1.1/"/>
    <ds:schemaRef ds:uri="http://purl.org/dc/dcmitype/"/>
    <ds:schemaRef ds:uri="2bb55023-286f-46d7-8b8e-5a79189d33e9"/>
    <ds:schemaRef ds:uri="http://www.w3.org/XML/1998/namespace"/>
    <ds:schemaRef ds:uri="http://schemas.microsoft.com/office/infopath/2007/PartnerControls"/>
    <ds:schemaRef ds:uri="http://schemas.microsoft.com/office/2006/metadata/properties"/>
    <ds:schemaRef ds:uri="http://schemas.openxmlformats.org/package/2006/metadata/core-properties"/>
    <ds:schemaRef ds:uri="adcfa805-e237-4af0-86e0-efffb5656f00"/>
    <ds:schemaRef ds:uri="http://purl.org/dc/terms/"/>
  </ds:schemaRefs>
</ds:datastoreItem>
</file>

<file path=customXml/itemProps3.xml><?xml version="1.0" encoding="utf-8"?>
<ds:datastoreItem xmlns:ds="http://schemas.openxmlformats.org/officeDocument/2006/customXml" ds:itemID="{E2AF04A3-5721-412C-9FC9-46E9313349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cfa805-e237-4af0-86e0-efffb5656f00"/>
    <ds:schemaRef ds:uri="2bb55023-286f-46d7-8b8e-5a79189d33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8378</TotalTime>
  <Words>836</Words>
  <Application>Microsoft Office PowerPoint</Application>
  <PresentationFormat>Custom</PresentationFormat>
  <Paragraphs>31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University of Oxford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Richards-Doran</dc:creator>
  <cp:lastModifiedBy>Georgina Byrne-Watts</cp:lastModifiedBy>
  <cp:revision>49</cp:revision>
  <dcterms:created xsi:type="dcterms:W3CDTF">2016-04-21T09:53:19Z</dcterms:created>
  <dcterms:modified xsi:type="dcterms:W3CDTF">2024-01-12T14:59:50Z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0x01010043F46D077191524789927868CF947692</vt:lpwstr>
  </property>
</Properties>
</file>