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6" r:id="rId5"/>
    <p:sldId id="270" r:id="rId6"/>
    <p:sldId id="268" r:id="rId7"/>
    <p:sldId id="269" r:id="rId8"/>
    <p:sldId id="266" r:id="rId9"/>
    <p:sldId id="267" r:id="rId10"/>
    <p:sldId id="271" r:id="rId11"/>
    <p:sldId id="26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67487" autoAdjust="0"/>
  </p:normalViewPr>
  <p:slideViewPr>
    <p:cSldViewPr snapToGrid="0">
      <p:cViewPr varScale="1">
        <p:scale>
          <a:sx n="54" d="100"/>
          <a:sy n="54" d="100"/>
        </p:scale>
        <p:origin x="184" y="40"/>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5/10/2023</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387100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13358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5/10/2023</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5/10/2023</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thegreylitcafe.buzzsprout.com/1936705/1041584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guide.com/advanced_operators_referenc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hyperlink" Target="https://www.overton.i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s://app.overton.io/signup.php?group_id=joh27b17" TargetMode="External"/><Relationship Id="rId7" Type="http://schemas.openxmlformats.org/officeDocument/2006/relationships/image" Target="../media/image21.png"/><Relationship Id="rId2" Type="http://schemas.openxmlformats.org/officeDocument/2006/relationships/hyperlink" Target="https://eur02.safelinks.protection.outlook.com/?url=https%3A%2F%2Fapp.overton.io%2Fsignup.php%3Fgroup_id%3Djoh27b17&amp;data=05%7C01%7Cbarbrook%40live.lancs.ac.uk%7Cf66bc2bfdacc4de8b71d08dad797259b%7C9c9bcd11977a4e9ca9a0bc734090164a%7C0%7C0%7C638059341417744306%7CUnknown%7CTWFpbGZsb3d8eyJWIjoiMC4wLjAwMDAiLCJQIjoiV2luMzIiLCJBTiI6Ik1haWwiLCJXVCI6Mn0%3D%7C3000%7C%7C%7C&amp;sdata=bc7HmjLepAmg7fBP6tRUBwhOLYyi03wG4cmBCpypomc%3D&amp;reserved=0" TargetMode="Externa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olicycommons.net/" TargetMode="External"/><Relationship Id="rId5" Type="http://schemas.openxmlformats.org/officeDocument/2006/relationships/image" Target="../media/image23.sv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lancaster.libguides.com/decolonising" TargetMode="External"/><Relationship Id="rId5" Type="http://schemas.openxmlformats.org/officeDocument/2006/relationships/hyperlink" Target="https://lancaster.libguides.com/greylit" TargetMode="Externa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896501" y="4714285"/>
            <a:ext cx="6634263" cy="1363215"/>
          </a:xfrm>
        </p:spPr>
        <p:txBody>
          <a:bodyPr anchor="t">
            <a:normAutofit fontScale="90000"/>
          </a:bodyPr>
          <a:lstStyle/>
          <a:p>
            <a:pPr algn="l"/>
            <a:r>
              <a:rPr lang="en-US" sz="5400" dirty="0">
                <a:latin typeface="Amasis MT Pro Medium" panose="020B0604020202020204" pitchFamily="18" charset="0"/>
                <a:cs typeface="Segoe UI" panose="020B0502040204020203" pitchFamily="34" charset="0"/>
              </a:rPr>
              <a:t>Systematic Guideline and policy searching</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DF89-5EA5-499D-95BD-4D8ECE644F86}"/>
              </a:ext>
            </a:extLst>
          </p:cNvPr>
          <p:cNvSpPr>
            <a:spLocks noGrp="1"/>
          </p:cNvSpPr>
          <p:nvPr>
            <p:ph type="title"/>
          </p:nvPr>
        </p:nvSpPr>
        <p:spPr/>
        <p:txBody>
          <a:bodyPr/>
          <a:lstStyle/>
          <a:p>
            <a:r>
              <a:rPr lang="en-GB" dirty="0">
                <a:latin typeface="Mystical Woods Rough Script" panose="02000500000000000000" pitchFamily="2" charset="0"/>
              </a:rPr>
              <a:t>What Happened?</a:t>
            </a:r>
          </a:p>
        </p:txBody>
      </p:sp>
      <p:sp>
        <p:nvSpPr>
          <p:cNvPr id="3" name="Content Placeholder 2">
            <a:extLst>
              <a:ext uri="{FF2B5EF4-FFF2-40B4-BE49-F238E27FC236}">
                <a16:creationId xmlns:a16="http://schemas.microsoft.com/office/drawing/2014/main" id="{DCC91F46-2F07-4066-B197-F281B2DF0930}"/>
              </a:ext>
            </a:extLst>
          </p:cNvPr>
          <p:cNvSpPr>
            <a:spLocks noGrp="1"/>
          </p:cNvSpPr>
          <p:nvPr>
            <p:ph idx="1"/>
          </p:nvPr>
        </p:nvSpPr>
        <p:spPr/>
        <p:txBody>
          <a:bodyPr/>
          <a:lstStyle/>
          <a:p>
            <a:r>
              <a:rPr lang="en-GB" dirty="0">
                <a:solidFill>
                  <a:schemeClr val="accent1"/>
                </a:solidFill>
              </a:rPr>
              <a:t>NHS Evidence</a:t>
            </a:r>
          </a:p>
          <a:p>
            <a:pPr lvl="1"/>
            <a:r>
              <a:rPr lang="en-GB" dirty="0"/>
              <a:t>No longer available. Boo.</a:t>
            </a:r>
          </a:p>
          <a:p>
            <a:r>
              <a:rPr lang="en-GB" dirty="0">
                <a:solidFill>
                  <a:schemeClr val="accent1"/>
                </a:solidFill>
              </a:rPr>
              <a:t>Qualitative Systematic Reviews</a:t>
            </a:r>
          </a:p>
          <a:p>
            <a:pPr lvl="1"/>
            <a:r>
              <a:rPr lang="en-GB" dirty="0"/>
              <a:t>Increase in Qualitative SRs, Scoping Reviews, Realist Reviews. The list goes on.</a:t>
            </a:r>
          </a:p>
          <a:p>
            <a:r>
              <a:rPr lang="en-GB" dirty="0">
                <a:solidFill>
                  <a:schemeClr val="accent1"/>
                </a:solidFill>
              </a:rPr>
              <a:t>Non-UK Postgrad/PhD/Researchers focus on Non-UK Subjects.</a:t>
            </a:r>
          </a:p>
          <a:p>
            <a:pPr lvl="1"/>
            <a:r>
              <a:rPr lang="en-GB" dirty="0"/>
              <a:t>Researchers and Students from the ‘Global South’ focus on research areas familiar to them.</a:t>
            </a:r>
          </a:p>
          <a:p>
            <a:r>
              <a:rPr lang="en-GB" dirty="0">
                <a:solidFill>
                  <a:schemeClr val="accent1"/>
                </a:solidFill>
              </a:rPr>
              <a:t>External Validity. Diversity in our Communities</a:t>
            </a:r>
          </a:p>
          <a:p>
            <a:pPr lvl="1"/>
            <a:r>
              <a:rPr lang="en-GB" dirty="0"/>
              <a:t>We need to find Grey Literature and Policy with a range of Diverse voices, created by, and for Ethnic and Religious groups.</a:t>
            </a:r>
          </a:p>
        </p:txBody>
      </p:sp>
    </p:spTree>
    <p:extLst>
      <p:ext uri="{BB962C8B-B14F-4D97-AF65-F5344CB8AC3E}">
        <p14:creationId xmlns:p14="http://schemas.microsoft.com/office/powerpoint/2010/main" val="297561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1548714" y="169573"/>
            <a:ext cx="9250194" cy="1325563"/>
          </a:xfrm>
        </p:spPr>
        <p:txBody>
          <a:bodyPr/>
          <a:lstStyle/>
          <a:p>
            <a:r>
              <a:rPr lang="en-US" dirty="0">
                <a:latin typeface="Mystical Woods Rough Script" panose="02000500000000000000" pitchFamily="2" charset="0"/>
                <a:cs typeface="Segoe UI" panose="020B0502040204020203" pitchFamily="34" charset="0"/>
              </a:rPr>
              <a:t>Google Site Searching</a:t>
            </a:r>
          </a:p>
        </p:txBody>
      </p:sp>
      <p:sp>
        <p:nvSpPr>
          <p:cNvPr id="5" name="TextBox 4">
            <a:extLst>
              <a:ext uri="{FF2B5EF4-FFF2-40B4-BE49-F238E27FC236}">
                <a16:creationId xmlns:a16="http://schemas.microsoft.com/office/drawing/2014/main" id="{25AD4F61-E023-4530-BF03-8BC2D825D0BF}"/>
              </a:ext>
            </a:extLst>
          </p:cNvPr>
          <p:cNvSpPr txBox="1"/>
          <p:nvPr/>
        </p:nvSpPr>
        <p:spPr>
          <a:xfrm>
            <a:off x="774942" y="4179422"/>
            <a:ext cx="2790493" cy="2585323"/>
          </a:xfrm>
          <a:prstGeom prst="rect">
            <a:avLst/>
          </a:prstGeom>
          <a:noFill/>
        </p:spPr>
        <p:txBody>
          <a:bodyPr wrap="square" rtlCol="0">
            <a:spAutoFit/>
          </a:bodyPr>
          <a:lstStyle/>
          <a:p>
            <a:pPr marL="342900" indent="-342900">
              <a:buAutoNum type="arabicPeriod"/>
            </a:pPr>
            <a:r>
              <a:rPr lang="en-US" dirty="0">
                <a:latin typeface="Segoe UI" panose="020B0502040204020203" pitchFamily="34" charset="0"/>
                <a:cs typeface="Segoe UI" panose="020B0502040204020203" pitchFamily="34" charset="0"/>
              </a:rPr>
              <a:t>Limiting searches to policy </a:t>
            </a:r>
            <a:r>
              <a:rPr lang="en-US" dirty="0" err="1">
                <a:latin typeface="Segoe UI" panose="020B0502040204020203" pitchFamily="34" charset="0"/>
                <a:cs typeface="Segoe UI" panose="020B0502040204020203" pitchFamily="34" charset="0"/>
              </a:rPr>
              <a:t>organisations</a:t>
            </a:r>
            <a:r>
              <a:rPr lang="en-US" dirty="0">
                <a:latin typeface="Segoe UI" panose="020B0502040204020203" pitchFamily="34" charset="0"/>
                <a:cs typeface="Segoe UI" panose="020B0502040204020203" pitchFamily="34" charset="0"/>
              </a:rPr>
              <a:t> is the ‘Classic Approach’</a:t>
            </a:r>
          </a:p>
          <a:p>
            <a:pPr marL="342900" indent="-342900">
              <a:buAutoNum type="arabicPeriod"/>
            </a:pP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Filter by .gov.uk. .nhs.uk  or even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https://www.southportandformbyccg.nhs.uk/</a:t>
            </a:r>
          </a:p>
        </p:txBody>
      </p:sp>
      <p:sp>
        <p:nvSpPr>
          <p:cNvPr id="9" name="Oval 8">
            <a:extLst>
              <a:ext uri="{FF2B5EF4-FFF2-40B4-BE49-F238E27FC236}">
                <a16:creationId xmlns:a16="http://schemas.microsoft.com/office/drawing/2014/main" id="{6D1E12A6-FA7A-477F-8C87-308C5B84B139}"/>
              </a:ext>
            </a:extLst>
          </p:cNvPr>
          <p:cNvSpPr/>
          <p:nvPr/>
        </p:nvSpPr>
        <p:spPr>
          <a:xfrm>
            <a:off x="4454685" y="1497701"/>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panose="020B0502040204020203" pitchFamily="34" charset="0"/>
                <a:cs typeface="Segoe UI" panose="020B0502040204020203" pitchFamily="34" charset="0"/>
              </a:rPr>
              <a:t>2</a:t>
            </a:r>
          </a:p>
        </p:txBody>
      </p:sp>
      <p:sp>
        <p:nvSpPr>
          <p:cNvPr id="7" name="TextBox 6">
            <a:extLst>
              <a:ext uri="{FF2B5EF4-FFF2-40B4-BE49-F238E27FC236}">
                <a16:creationId xmlns:a16="http://schemas.microsoft.com/office/drawing/2014/main" id="{E5564556-59F0-4D0A-A6CD-ADF8F4D7428B}"/>
              </a:ext>
            </a:extLst>
          </p:cNvPr>
          <p:cNvSpPr txBox="1"/>
          <p:nvPr/>
        </p:nvSpPr>
        <p:spPr>
          <a:xfrm>
            <a:off x="3757573" y="4206137"/>
            <a:ext cx="3368157" cy="2308324"/>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 Perfect for ‘</a:t>
            </a:r>
            <a:r>
              <a:rPr lang="en-US" i="1" dirty="0">
                <a:latin typeface="Segoe UI" panose="020B0502040204020203" pitchFamily="34" charset="0"/>
                <a:cs typeface="Segoe UI" panose="020B0502040204020203" pitchFamily="34" charset="0"/>
              </a:rPr>
              <a:t>working smart, not hard</a:t>
            </a:r>
            <a:r>
              <a:rPr lang="en-US" dirty="0">
                <a:latin typeface="Segoe UI" panose="020B0502040204020203" pitchFamily="34" charset="0"/>
                <a:cs typeface="Segoe UI" panose="020B0502040204020203" pitchFamily="34" charset="0"/>
              </a:rPr>
              <a:t>’ and identifying best practice</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Adds valuable ‘External Validity’</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In a worldwide context, locate high relevance ‘local resources’</a:t>
            </a:r>
          </a:p>
        </p:txBody>
      </p:sp>
      <p:pic>
        <p:nvPicPr>
          <p:cNvPr id="1026" name="Picture 2">
            <a:extLst>
              <a:ext uri="{FF2B5EF4-FFF2-40B4-BE49-F238E27FC236}">
                <a16:creationId xmlns:a16="http://schemas.microsoft.com/office/drawing/2014/main" id="{A720E262-D30D-EE52-2061-2D05033B6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47" y="1240303"/>
            <a:ext cx="8263321" cy="2876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851D7D1-88CC-73DE-ABE7-29D79CE2EA92}"/>
              </a:ext>
            </a:extLst>
          </p:cNvPr>
          <p:cNvSpPr txBox="1"/>
          <p:nvPr/>
        </p:nvSpPr>
        <p:spPr>
          <a:xfrm>
            <a:off x="7455644" y="4194956"/>
            <a:ext cx="4216972" cy="286232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3.Further Reading:  </a:t>
            </a:r>
            <a:r>
              <a:rPr lang="en-GB" sz="1800" dirty="0" err="1">
                <a:latin typeface="Segoe UI" panose="020B0502040204020203" pitchFamily="34" charset="0"/>
              </a:rPr>
              <a:t>Bonato</a:t>
            </a:r>
            <a:r>
              <a:rPr lang="en-GB" sz="1800" dirty="0">
                <a:latin typeface="Segoe UI" panose="020B0502040204020203" pitchFamily="34" charset="0"/>
              </a:rPr>
              <a:t>, S. (2018). Searching the Grey Literature: A Handbook for Searching Reports, Working Papers, and Other Unpublished Research, Rowman &amp; Littlefield Publishers.</a:t>
            </a:r>
          </a:p>
          <a:p>
            <a:r>
              <a:rPr lang="en-US"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hlinkClick r:id="rId4"/>
              </a:rPr>
              <a:t>https://thegreylitcafe.buzzsprout.com/1936705/10415842</a:t>
            </a: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1028" name="Picture 4" descr="Google App 8.2.8 beta APK Download by Google LLC - APKMirror">
            <a:extLst>
              <a:ext uri="{FF2B5EF4-FFF2-40B4-BE49-F238E27FC236}">
                <a16:creationId xmlns:a16="http://schemas.microsoft.com/office/drawing/2014/main" id="{78867BA1-461F-C82A-9147-80F3BB900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43" y="362153"/>
            <a:ext cx="878150" cy="87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3BEEAA-F8D2-475E-A493-AF4A8F0F0929}"/>
              </a:ext>
            </a:extLst>
          </p:cNvPr>
          <p:cNvSpPr txBox="1"/>
          <p:nvPr/>
        </p:nvSpPr>
        <p:spPr>
          <a:xfrm>
            <a:off x="1427775" y="3852966"/>
            <a:ext cx="9630383" cy="2862322"/>
          </a:xfrm>
          <a:prstGeom prst="rect">
            <a:avLst/>
          </a:prstGeom>
          <a:noFill/>
        </p:spPr>
        <p:txBody>
          <a:bodyPr wrap="square" rtlCol="0">
            <a:spAutoFit/>
          </a:bodyPr>
          <a:lstStyle/>
          <a:p>
            <a:r>
              <a:rPr lang="en-GB" dirty="0"/>
              <a:t>Put it all together with other google features for a ‘Power Search’</a:t>
            </a:r>
          </a:p>
          <a:p>
            <a:endParaRPr lang="en-GB" dirty="0"/>
          </a:p>
          <a:p>
            <a:r>
              <a:rPr lang="en-GB" dirty="0">
                <a:solidFill>
                  <a:schemeClr val="accent1"/>
                </a:solidFill>
              </a:rPr>
              <a:t>site:</a:t>
            </a:r>
            <a:r>
              <a:rPr lang="en-GB" dirty="0"/>
              <a:t> to search only URLs</a:t>
            </a:r>
          </a:p>
          <a:p>
            <a:r>
              <a:rPr lang="en-GB" dirty="0">
                <a:solidFill>
                  <a:schemeClr val="accent1"/>
                </a:solidFill>
              </a:rPr>
              <a:t>filetype: </a:t>
            </a:r>
            <a:r>
              <a:rPr lang="en-GB" dirty="0"/>
              <a:t>to search .PDF, .DOC or .XLS (For looking at say hospital admissions data)</a:t>
            </a:r>
          </a:p>
          <a:p>
            <a:endParaRPr lang="en-GB" dirty="0"/>
          </a:p>
          <a:p>
            <a:r>
              <a:rPr lang="en-GB" dirty="0"/>
              <a:t>Google also allows you to search for data indexed over the past month. </a:t>
            </a:r>
          </a:p>
          <a:p>
            <a:endParaRPr lang="en-GB" dirty="0"/>
          </a:p>
          <a:p>
            <a:r>
              <a:rPr lang="en-GB" dirty="0"/>
              <a:t>Lots more handy ‘Google Search Operators’ at </a:t>
            </a:r>
            <a:r>
              <a:rPr lang="en-GB" dirty="0">
                <a:hlinkClick r:id="rId3"/>
              </a:rPr>
              <a:t>https://www.googleguide.com/advanced_operators_reference.html</a:t>
            </a:r>
            <a:endParaRPr lang="en-GB" dirty="0"/>
          </a:p>
          <a:p>
            <a:endParaRPr lang="en-GB" dirty="0"/>
          </a:p>
        </p:txBody>
      </p:sp>
      <p:pic>
        <p:nvPicPr>
          <p:cNvPr id="17" name="Picture 16">
            <a:extLst>
              <a:ext uri="{FF2B5EF4-FFF2-40B4-BE49-F238E27FC236}">
                <a16:creationId xmlns:a16="http://schemas.microsoft.com/office/drawing/2014/main" id="{1482000E-C376-95D9-4CF7-A3B55CA531B1}"/>
              </a:ext>
            </a:extLst>
          </p:cNvPr>
          <p:cNvPicPr>
            <a:picLocks noChangeAspect="1"/>
          </p:cNvPicPr>
          <p:nvPr/>
        </p:nvPicPr>
        <p:blipFill>
          <a:blip r:embed="rId4"/>
          <a:stretch>
            <a:fillRect/>
          </a:stretch>
        </p:blipFill>
        <p:spPr>
          <a:xfrm>
            <a:off x="1221829" y="335651"/>
            <a:ext cx="9018268" cy="3377272"/>
          </a:xfrm>
          <a:prstGeom prst="rect">
            <a:avLst/>
          </a:prstGeom>
        </p:spPr>
      </p:pic>
    </p:spTree>
    <p:extLst>
      <p:ext uri="{BB962C8B-B14F-4D97-AF65-F5344CB8AC3E}">
        <p14:creationId xmlns:p14="http://schemas.microsoft.com/office/powerpoint/2010/main" val="212758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1745872" y="415986"/>
            <a:ext cx="5406902" cy="1469965"/>
          </a:xfrm>
        </p:spPr>
        <p:txBody>
          <a:bodyPr anchor="ctr">
            <a:normAutofit/>
          </a:bodyPr>
          <a:lstStyle/>
          <a:p>
            <a:r>
              <a:rPr lang="en-US" dirty="0">
                <a:latin typeface="Mystical Woods Rough Script" panose="02000500000000000000" pitchFamily="2" charset="0"/>
                <a:cs typeface="Segoe UI" panose="020B0502040204020203" pitchFamily="34" charset="0"/>
              </a:rPr>
              <a:t>TRIP</a:t>
            </a: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796" y="602329"/>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pic>
        <p:nvPicPr>
          <p:cNvPr id="4" name="Content Placeholder 3">
            <a:extLst>
              <a:ext uri="{FF2B5EF4-FFF2-40B4-BE49-F238E27FC236}">
                <a16:creationId xmlns:a16="http://schemas.microsoft.com/office/drawing/2014/main" id="{77D1D93C-782F-C945-D067-5F5DF47C5098}"/>
              </a:ext>
            </a:extLst>
          </p:cNvPr>
          <p:cNvPicPr>
            <a:picLocks noGrp="1" noChangeAspect="1"/>
          </p:cNvPicPr>
          <p:nvPr>
            <p:ph idx="1"/>
          </p:nvPr>
        </p:nvPicPr>
        <p:blipFill>
          <a:blip r:embed="rId6"/>
          <a:stretch>
            <a:fillRect/>
          </a:stretch>
        </p:blipFill>
        <p:spPr>
          <a:xfrm>
            <a:off x="547287" y="2002040"/>
            <a:ext cx="3350681" cy="4351338"/>
          </a:xfrm>
        </p:spPr>
      </p:pic>
      <p:pic>
        <p:nvPicPr>
          <p:cNvPr id="8" name="Picture 7">
            <a:extLst>
              <a:ext uri="{FF2B5EF4-FFF2-40B4-BE49-F238E27FC236}">
                <a16:creationId xmlns:a16="http://schemas.microsoft.com/office/drawing/2014/main" id="{C0945805-CB67-9778-0C4A-535E9CB79352}"/>
              </a:ext>
            </a:extLst>
          </p:cNvPr>
          <p:cNvPicPr>
            <a:picLocks noChangeAspect="1"/>
          </p:cNvPicPr>
          <p:nvPr/>
        </p:nvPicPr>
        <p:blipFill>
          <a:blip r:embed="rId7"/>
          <a:stretch>
            <a:fillRect/>
          </a:stretch>
        </p:blipFill>
        <p:spPr>
          <a:xfrm>
            <a:off x="4232669" y="2002040"/>
            <a:ext cx="2074060" cy="3205366"/>
          </a:xfrm>
          <a:prstGeom prst="rect">
            <a:avLst/>
          </a:prstGeom>
        </p:spPr>
      </p:pic>
      <p:sp>
        <p:nvSpPr>
          <p:cNvPr id="10" name="TextBox 9">
            <a:extLst>
              <a:ext uri="{FF2B5EF4-FFF2-40B4-BE49-F238E27FC236}">
                <a16:creationId xmlns:a16="http://schemas.microsoft.com/office/drawing/2014/main" id="{27F5747F-85A6-A3D2-9BD8-03C7001A2D4A}"/>
              </a:ext>
            </a:extLst>
          </p:cNvPr>
          <p:cNvSpPr txBox="1"/>
          <p:nvPr/>
        </p:nvSpPr>
        <p:spPr>
          <a:xfrm>
            <a:off x="6849510" y="1885951"/>
            <a:ext cx="4578507" cy="3970318"/>
          </a:xfrm>
          <a:prstGeom prst="rect">
            <a:avLst/>
          </a:prstGeom>
          <a:noFill/>
        </p:spPr>
        <p:txBody>
          <a:bodyPr wrap="square" rtlCol="0">
            <a:spAutoFit/>
          </a:bodyPr>
          <a:lstStyle/>
          <a:p>
            <a:r>
              <a:rPr lang="en-GB" dirty="0"/>
              <a:t>TRIP Database is widely available, and on the NHS Core Content (As TRIP Pro, but is available with less features freely)</a:t>
            </a:r>
          </a:p>
          <a:p>
            <a:endParaRPr lang="en-GB" dirty="0"/>
          </a:p>
          <a:p>
            <a:r>
              <a:rPr lang="en-GB" dirty="0"/>
              <a:t>Allows filtering for Guidelines, and has quality of life features such as Boolean and Proximity Searching</a:t>
            </a:r>
          </a:p>
          <a:p>
            <a:endParaRPr lang="en-GB" dirty="0"/>
          </a:p>
          <a:p>
            <a:r>
              <a:rPr lang="en-GB" dirty="0"/>
              <a:t>Less well-known is the LMIC features  for ‘Low Middle Income Countries’ allowing a feature for ‘Global South’ materials.</a:t>
            </a:r>
          </a:p>
          <a:p>
            <a:endParaRPr lang="en-GB" dirty="0"/>
          </a:p>
          <a:p>
            <a:r>
              <a:rPr lang="en-GB" dirty="0"/>
              <a:t>Although a </a:t>
            </a:r>
            <a:r>
              <a:rPr lang="en-GB" u="sng" dirty="0">
                <a:solidFill>
                  <a:schemeClr val="accent1"/>
                </a:solidFill>
              </a:rPr>
              <a:t>very</a:t>
            </a:r>
            <a:r>
              <a:rPr lang="en-GB" dirty="0"/>
              <a:t> good start, isn’t very accurate for some terms. </a:t>
            </a:r>
          </a:p>
        </p:txBody>
      </p:sp>
    </p:spTree>
    <p:extLst>
      <p:ext uri="{BB962C8B-B14F-4D97-AF65-F5344CB8AC3E}">
        <p14:creationId xmlns:p14="http://schemas.microsoft.com/office/powerpoint/2010/main" val="38165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1585588" y="263217"/>
            <a:ext cx="3447731" cy="1458491"/>
          </a:xfrm>
        </p:spPr>
        <p:txBody>
          <a:bodyPr anchor="ctr">
            <a:normAutofit/>
          </a:bodyPr>
          <a:lstStyle/>
          <a:p>
            <a:r>
              <a:rPr lang="en-US" dirty="0">
                <a:latin typeface="Mystical Woods Rough Script" panose="02000500000000000000" pitchFamily="2" charset="0"/>
                <a:cs typeface="Segoe UI" panose="020B0502040204020203" pitchFamily="34" charset="0"/>
              </a:rPr>
              <a:t>Overton.io</a:t>
            </a:r>
          </a:p>
        </p:txBody>
      </p: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308" y="383657"/>
            <a:ext cx="1097280" cy="1097280"/>
          </a:xfrm>
          <a:prstGeom prst="rect">
            <a:avLst/>
          </a:prstGeom>
        </p:spPr>
      </p:pic>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pic>
        <p:nvPicPr>
          <p:cNvPr id="5" name="Picture 4">
            <a:extLst>
              <a:ext uri="{FF2B5EF4-FFF2-40B4-BE49-F238E27FC236}">
                <a16:creationId xmlns:a16="http://schemas.microsoft.com/office/drawing/2014/main" id="{BE829C92-1D67-4DC4-F8E9-E419F3DAC210}"/>
              </a:ext>
            </a:extLst>
          </p:cNvPr>
          <p:cNvPicPr>
            <a:picLocks noChangeAspect="1"/>
          </p:cNvPicPr>
          <p:nvPr/>
        </p:nvPicPr>
        <p:blipFill>
          <a:blip r:embed="rId6"/>
          <a:stretch>
            <a:fillRect/>
          </a:stretch>
        </p:blipFill>
        <p:spPr>
          <a:xfrm>
            <a:off x="622968" y="1830067"/>
            <a:ext cx="4736974" cy="4298268"/>
          </a:xfrm>
          <a:prstGeom prst="rect">
            <a:avLst/>
          </a:prstGeom>
        </p:spPr>
      </p:pic>
      <p:sp>
        <p:nvSpPr>
          <p:cNvPr id="6" name="TextBox 5">
            <a:extLst>
              <a:ext uri="{FF2B5EF4-FFF2-40B4-BE49-F238E27FC236}">
                <a16:creationId xmlns:a16="http://schemas.microsoft.com/office/drawing/2014/main" id="{22704743-B633-BA2D-263B-0FA2E2C0FF26}"/>
              </a:ext>
            </a:extLst>
          </p:cNvPr>
          <p:cNvSpPr txBox="1"/>
          <p:nvPr/>
        </p:nvSpPr>
        <p:spPr>
          <a:xfrm>
            <a:off x="6567645" y="622569"/>
            <a:ext cx="5044334" cy="3970318"/>
          </a:xfrm>
          <a:prstGeom prst="rect">
            <a:avLst/>
          </a:prstGeom>
          <a:noFill/>
        </p:spPr>
        <p:txBody>
          <a:bodyPr wrap="square" rtlCol="0">
            <a:spAutoFit/>
          </a:bodyPr>
          <a:lstStyle/>
          <a:p>
            <a:r>
              <a:rPr lang="en-GB" dirty="0"/>
              <a:t>Brand new resource: Policy search with a strong focus on ‘impact’.  </a:t>
            </a:r>
            <a:r>
              <a:rPr lang="en-GB" dirty="0">
                <a:hlinkClick r:id="rId7"/>
              </a:rPr>
              <a:t>https://www.overton.io/</a:t>
            </a:r>
            <a:r>
              <a:rPr lang="en-GB" dirty="0"/>
              <a:t> </a:t>
            </a:r>
          </a:p>
          <a:p>
            <a:endParaRPr lang="en-GB" dirty="0"/>
          </a:p>
          <a:p>
            <a:r>
              <a:rPr lang="en-GB" dirty="0"/>
              <a:t>It also happens to be an excellent policy search!</a:t>
            </a:r>
          </a:p>
          <a:p>
            <a:endParaRPr lang="en-GB" dirty="0"/>
          </a:p>
          <a:p>
            <a:r>
              <a:rPr lang="en-GB" dirty="0"/>
              <a:t>You can filter by countries, organisations, subject areas, and even specific regional grouping such as BRICS or “Low Human Development”</a:t>
            </a:r>
          </a:p>
          <a:p>
            <a:endParaRPr lang="en-GB" dirty="0"/>
          </a:p>
          <a:p>
            <a:r>
              <a:rPr lang="en-GB" dirty="0"/>
              <a:t>You can ‘Bubble Search’ citing documents. Handy.</a:t>
            </a:r>
          </a:p>
          <a:p>
            <a:endParaRPr lang="en-GB" dirty="0"/>
          </a:p>
          <a:p>
            <a:r>
              <a:rPr lang="en-GB" dirty="0"/>
              <a:t>It also indexes CCG documents, so you don’t have to remember all the names!</a:t>
            </a:r>
          </a:p>
          <a:p>
            <a:endParaRPr lang="en-GB" dirty="0"/>
          </a:p>
        </p:txBody>
      </p:sp>
      <p:pic>
        <p:nvPicPr>
          <p:cNvPr id="9" name="Picture 8">
            <a:extLst>
              <a:ext uri="{FF2B5EF4-FFF2-40B4-BE49-F238E27FC236}">
                <a16:creationId xmlns:a16="http://schemas.microsoft.com/office/drawing/2014/main" id="{3D96F60C-7FE5-5ED9-2C54-11B974466EB4}"/>
              </a:ext>
            </a:extLst>
          </p:cNvPr>
          <p:cNvPicPr>
            <a:picLocks noChangeAspect="1"/>
          </p:cNvPicPr>
          <p:nvPr/>
        </p:nvPicPr>
        <p:blipFill>
          <a:blip r:embed="rId8"/>
          <a:stretch>
            <a:fillRect/>
          </a:stretch>
        </p:blipFill>
        <p:spPr>
          <a:xfrm>
            <a:off x="6485788" y="4485381"/>
            <a:ext cx="4896762" cy="1877797"/>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03BA-C5CB-4829-94D1-36A445991657}"/>
              </a:ext>
            </a:extLst>
          </p:cNvPr>
          <p:cNvSpPr>
            <a:spLocks noGrp="1"/>
          </p:cNvSpPr>
          <p:nvPr>
            <p:ph type="title"/>
          </p:nvPr>
        </p:nvSpPr>
        <p:spPr>
          <a:xfrm>
            <a:off x="3449323" y="445458"/>
            <a:ext cx="8406319" cy="1325563"/>
          </a:xfrm>
        </p:spPr>
        <p:txBody>
          <a:bodyPr/>
          <a:lstStyle/>
          <a:p>
            <a:r>
              <a:rPr lang="en-GB" dirty="0">
                <a:latin typeface="Mystical Woods Rough Script" panose="020B0604020202020204" pitchFamily="2" charset="0"/>
              </a:rPr>
              <a:t>Merry Christmas!</a:t>
            </a:r>
          </a:p>
        </p:txBody>
      </p:sp>
      <p:sp>
        <p:nvSpPr>
          <p:cNvPr id="6" name="TextBox 5">
            <a:extLst>
              <a:ext uri="{FF2B5EF4-FFF2-40B4-BE49-F238E27FC236}">
                <a16:creationId xmlns:a16="http://schemas.microsoft.com/office/drawing/2014/main" id="{2AD10F8D-FB41-2B21-A44B-5642D353B691}"/>
              </a:ext>
            </a:extLst>
          </p:cNvPr>
          <p:cNvSpPr txBox="1"/>
          <p:nvPr/>
        </p:nvSpPr>
        <p:spPr>
          <a:xfrm>
            <a:off x="1147864" y="2566263"/>
            <a:ext cx="6254885" cy="2677656"/>
          </a:xfrm>
          <a:prstGeom prst="rect">
            <a:avLst/>
          </a:prstGeom>
          <a:noFill/>
        </p:spPr>
        <p:txBody>
          <a:bodyPr wrap="square" rtlCol="0">
            <a:spAutoFit/>
          </a:bodyPr>
          <a:lstStyle/>
          <a:p>
            <a:r>
              <a:rPr lang="en-GB" sz="2400" dirty="0">
                <a:hlinkClick r:id="rId2">
                  <a:extLst>
                    <a:ext uri="{A12FA001-AC4F-418D-AE19-62706E023703}">
                      <ahyp:hlinkClr xmlns:ahyp="http://schemas.microsoft.com/office/drawing/2018/hyperlinkcolor" val="tx"/>
                    </a:ext>
                  </a:extLst>
                </a:hlinkClick>
              </a:rPr>
              <a:t>Free Access to </a:t>
            </a:r>
            <a:r>
              <a:rPr lang="en-GB" sz="2400" dirty="0">
                <a:solidFill>
                  <a:schemeClr val="accent6">
                    <a:lumMod val="75000"/>
                  </a:schemeClr>
                </a:solidFill>
                <a:hlinkClick r:id="rId2">
                  <a:extLst>
                    <a:ext uri="{A12FA001-AC4F-418D-AE19-62706E023703}">
                      <ahyp:hlinkClr xmlns:ahyp="http://schemas.microsoft.com/office/drawing/2018/hyperlinkcolor" val="tx"/>
                    </a:ext>
                  </a:extLst>
                </a:hlinkClick>
              </a:rPr>
              <a:t>Overton.io</a:t>
            </a:r>
          </a:p>
          <a:p>
            <a:endParaRPr lang="en-GB" sz="24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r>
              <a:rPr lang="en-GB" sz="2400" u="sng" dirty="0">
                <a:solidFill>
                  <a:srgbClr val="0000FF"/>
                </a:solidFill>
                <a:effectLst/>
                <a:latin typeface="Calibri" panose="020F0502020204030204" pitchFamily="34" charset="0"/>
                <a:ea typeface="Calibri" panose="020F0502020204030204" pitchFamily="34" charset="0"/>
                <a:hlinkClick r:id="rId3"/>
              </a:rPr>
              <a:t>https://app.overton.io/signup.php?group_id=joh27b17</a:t>
            </a:r>
            <a:endParaRPr lang="en-GB" sz="2400" u="sng" dirty="0">
              <a:solidFill>
                <a:srgbClr val="0000FF"/>
              </a:solidFill>
              <a:effectLst/>
              <a:latin typeface="Calibri" panose="020F0502020204030204" pitchFamily="34" charset="0"/>
              <a:ea typeface="Calibri" panose="020F0502020204030204" pitchFamily="34" charset="0"/>
            </a:endParaRPr>
          </a:p>
          <a:p>
            <a:endParaRPr lang="en-GB" sz="2400" u="sng" dirty="0">
              <a:solidFill>
                <a:srgbClr val="0000FF"/>
              </a:solidFill>
              <a:latin typeface="Calibri" panose="020F0502020204030204" pitchFamily="34" charset="0"/>
            </a:endParaRPr>
          </a:p>
          <a:p>
            <a:r>
              <a:rPr lang="en-GB" sz="2400" dirty="0">
                <a:latin typeface="Calibri" panose="020F0502020204030204" pitchFamily="34" charset="0"/>
              </a:rPr>
              <a:t>6 Weeks access, in case you are at a loose end over the festive break.</a:t>
            </a:r>
            <a:endParaRPr lang="en-GB" sz="2400" dirty="0"/>
          </a:p>
        </p:txBody>
      </p:sp>
      <p:pic>
        <p:nvPicPr>
          <p:cNvPr id="8" name="Picture 7" descr="Qr code&#10;&#10;Description automatically generated">
            <a:extLst>
              <a:ext uri="{FF2B5EF4-FFF2-40B4-BE49-F238E27FC236}">
                <a16:creationId xmlns:a16="http://schemas.microsoft.com/office/drawing/2014/main" id="{74A2958B-5E17-C3B1-BDAE-083A13D7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941" y="2364586"/>
            <a:ext cx="3017195" cy="3017195"/>
          </a:xfrm>
          <a:prstGeom prst="rect">
            <a:avLst/>
          </a:prstGeom>
        </p:spPr>
      </p:pic>
      <p:pic>
        <p:nvPicPr>
          <p:cNvPr id="11" name="Graphic 10" descr="Holly with solid fill">
            <a:extLst>
              <a:ext uri="{FF2B5EF4-FFF2-40B4-BE49-F238E27FC236}">
                <a16:creationId xmlns:a16="http://schemas.microsoft.com/office/drawing/2014/main" id="{69DA6967-09FE-8F70-95B7-10E68A9735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87965">
            <a:off x="8816683" y="315199"/>
            <a:ext cx="1427942" cy="1427942"/>
          </a:xfrm>
          <a:prstGeom prst="rect">
            <a:avLst/>
          </a:prstGeom>
        </p:spPr>
      </p:pic>
      <p:pic>
        <p:nvPicPr>
          <p:cNvPr id="13" name="Graphic 12" descr="Holiday tree with solid fill">
            <a:extLst>
              <a:ext uri="{FF2B5EF4-FFF2-40B4-BE49-F238E27FC236}">
                <a16:creationId xmlns:a16="http://schemas.microsoft.com/office/drawing/2014/main" id="{DC2FA9F8-122E-E770-E083-E2A2435181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2617" y="445458"/>
            <a:ext cx="1246706" cy="1246706"/>
          </a:xfrm>
          <a:prstGeom prst="rect">
            <a:avLst/>
          </a:prstGeom>
        </p:spPr>
      </p:pic>
    </p:spTree>
    <p:extLst>
      <p:ext uri="{BB962C8B-B14F-4D97-AF65-F5344CB8AC3E}">
        <p14:creationId xmlns:p14="http://schemas.microsoft.com/office/powerpoint/2010/main" val="47084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1627062" y="355660"/>
            <a:ext cx="5406902" cy="1469965"/>
          </a:xfrm>
        </p:spPr>
        <p:txBody>
          <a:bodyPr anchor="ctr">
            <a:normAutofit/>
          </a:bodyPr>
          <a:lstStyle/>
          <a:p>
            <a:r>
              <a:rPr lang="en-US" dirty="0">
                <a:latin typeface="Mystical Woods Rough Script" panose="02000500000000000000" pitchFamily="2" charset="0"/>
                <a:cs typeface="Segoe UI" panose="020B0502040204020203" pitchFamily="34" charset="0"/>
              </a:rPr>
              <a:t>Policy Commons</a:t>
            </a:r>
          </a:p>
        </p:txBody>
      </p:sp>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669" y="451405"/>
            <a:ext cx="1097280" cy="1097280"/>
          </a:xfrm>
          <a:prstGeom prst="rect">
            <a:avLst/>
          </a:prstGeom>
        </p:spPr>
      </p:pic>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
        <p:nvSpPr>
          <p:cNvPr id="5" name="Content Placeholder 4">
            <a:extLst>
              <a:ext uri="{FF2B5EF4-FFF2-40B4-BE49-F238E27FC236}">
                <a16:creationId xmlns:a16="http://schemas.microsoft.com/office/drawing/2014/main" id="{7C4B1EC8-E1EB-4959-B41E-D4E5D7437D82}"/>
              </a:ext>
            </a:extLst>
          </p:cNvPr>
          <p:cNvSpPr>
            <a:spLocks noGrp="1"/>
          </p:cNvSpPr>
          <p:nvPr>
            <p:ph idx="1"/>
          </p:nvPr>
        </p:nvSpPr>
        <p:spPr>
          <a:xfrm>
            <a:off x="6557318" y="1825625"/>
            <a:ext cx="4796481" cy="4351338"/>
          </a:xfrm>
        </p:spPr>
        <p:txBody>
          <a:bodyPr>
            <a:normAutofit lnSpcReduction="10000"/>
          </a:bodyPr>
          <a:lstStyle/>
          <a:p>
            <a:r>
              <a:rPr lang="en-GB" sz="2200" dirty="0">
                <a:hlinkClick r:id="rId6"/>
              </a:rPr>
              <a:t>https://policycommons.net/</a:t>
            </a:r>
            <a:endParaRPr lang="en-GB" sz="2200" dirty="0"/>
          </a:p>
          <a:p>
            <a:r>
              <a:rPr lang="en-GB" sz="2200" dirty="0">
                <a:solidFill>
                  <a:srgbClr val="000000"/>
                </a:solidFill>
                <a:latin typeface="aktiv-grotesk"/>
              </a:rPr>
              <a:t>A</a:t>
            </a:r>
            <a:r>
              <a:rPr lang="en-GB" sz="2200" b="0" i="0" dirty="0">
                <a:solidFill>
                  <a:srgbClr val="000000"/>
                </a:solidFill>
                <a:effectLst/>
                <a:latin typeface="aktiv-grotesk"/>
              </a:rPr>
              <a:t>ccess to more than 30 million pages of curated, high quality policy reports, briefs, analyses, working papers, and datasets from thousands of policy organizations.</a:t>
            </a:r>
          </a:p>
          <a:p>
            <a:r>
              <a:rPr lang="en-GB" sz="2200" dirty="0">
                <a:solidFill>
                  <a:srgbClr val="000000"/>
                </a:solidFill>
                <a:latin typeface="aktiv-grotesk"/>
              </a:rPr>
              <a:t>Limited to 25 searches a Month</a:t>
            </a:r>
          </a:p>
          <a:p>
            <a:r>
              <a:rPr lang="en-GB" sz="2200" dirty="0">
                <a:solidFill>
                  <a:srgbClr val="000000"/>
                </a:solidFill>
                <a:latin typeface="aktiv-grotesk"/>
              </a:rPr>
              <a:t>Complimentary to Overton.io</a:t>
            </a:r>
            <a:endParaRPr lang="en-GB" sz="2200" dirty="0"/>
          </a:p>
          <a:p>
            <a:r>
              <a:rPr lang="en-GB" sz="2200" dirty="0"/>
              <a:t>More focused on Annual Reports, and traditional ‘Grey Literature’</a:t>
            </a:r>
          </a:p>
          <a:p>
            <a:r>
              <a:rPr lang="en-GB" sz="2200" dirty="0"/>
              <a:t>Includes MARC records. If that is your thing.</a:t>
            </a:r>
          </a:p>
          <a:p>
            <a:r>
              <a:rPr lang="en-GB" sz="2200" dirty="0"/>
              <a:t>Handy for locating Datasets</a:t>
            </a:r>
          </a:p>
          <a:p>
            <a:endParaRPr lang="en-GB" dirty="0"/>
          </a:p>
        </p:txBody>
      </p:sp>
      <p:pic>
        <p:nvPicPr>
          <p:cNvPr id="6" name="Picture 5">
            <a:extLst>
              <a:ext uri="{FF2B5EF4-FFF2-40B4-BE49-F238E27FC236}">
                <a16:creationId xmlns:a16="http://schemas.microsoft.com/office/drawing/2014/main" id="{9336EDDA-04F8-1465-7227-CCBC572ABCA5}"/>
              </a:ext>
            </a:extLst>
          </p:cNvPr>
          <p:cNvPicPr>
            <a:picLocks noChangeAspect="1"/>
          </p:cNvPicPr>
          <p:nvPr/>
        </p:nvPicPr>
        <p:blipFill>
          <a:blip r:embed="rId7"/>
          <a:stretch>
            <a:fillRect/>
          </a:stretch>
        </p:blipFill>
        <p:spPr>
          <a:xfrm>
            <a:off x="448478" y="1548685"/>
            <a:ext cx="5186205" cy="4791287"/>
          </a:xfrm>
          <a:prstGeom prst="rect">
            <a:avLst/>
          </a:prstGeom>
        </p:spPr>
      </p:pic>
    </p:spTree>
    <p:extLst>
      <p:ext uri="{BB962C8B-B14F-4D97-AF65-F5344CB8AC3E}">
        <p14:creationId xmlns:p14="http://schemas.microsoft.com/office/powerpoint/2010/main" val="351489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2004295" y="733862"/>
            <a:ext cx="5406902" cy="1469965"/>
          </a:xfrm>
        </p:spPr>
        <p:txBody>
          <a:bodyPr anchor="ctr">
            <a:normAutofit/>
          </a:bodyPr>
          <a:lstStyle/>
          <a:p>
            <a:r>
              <a:rPr lang="en-US" dirty="0" err="1">
                <a:latin typeface="Mystical Woods Rough Script" panose="02000500000000000000" pitchFamily="2" charset="0"/>
                <a:cs typeface="Segoe UI" panose="020B0502040204020203" pitchFamily="34" charset="0"/>
              </a:rPr>
              <a:t>Decolonising</a:t>
            </a:r>
            <a:r>
              <a:rPr lang="en-US" dirty="0">
                <a:latin typeface="Mystical Woods Rough Script" panose="02000500000000000000" pitchFamily="2" charset="0"/>
                <a:cs typeface="Segoe UI" panose="020B0502040204020203" pitchFamily="34" charset="0"/>
              </a:rPr>
              <a:t> and Lancaster</a:t>
            </a:r>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468" y="816337"/>
            <a:ext cx="1097280" cy="1097280"/>
          </a:xfrm>
          <a:prstGeom prst="rect">
            <a:avLst/>
          </a:prstGeom>
        </p:spPr>
      </p:pic>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721468" y="2565161"/>
            <a:ext cx="5843507" cy="2838218"/>
          </a:xfrm>
        </p:spPr>
        <p:txBody>
          <a:bodyPr vert="horz" lIns="91440" tIns="45720" rIns="91440" bIns="45720" rtlCol="0" anchor="t">
            <a:normAutofit fontScale="70000" lnSpcReduction="20000"/>
          </a:bodyPr>
          <a:lstStyle/>
          <a:p>
            <a:r>
              <a:rPr lang="en-US" sz="2600" dirty="0" err="1">
                <a:solidFill>
                  <a:schemeClr val="accent5">
                    <a:lumMod val="75000"/>
                  </a:schemeClr>
                </a:solidFill>
                <a:latin typeface="Segoe UI" panose="020B0502040204020203" pitchFamily="34" charset="0"/>
                <a:cs typeface="Segoe UI" panose="020B0502040204020203" pitchFamily="34" charset="0"/>
              </a:rPr>
              <a:t>Decolonisation</a:t>
            </a:r>
            <a:r>
              <a:rPr lang="en-US" sz="2600" dirty="0">
                <a:latin typeface="Segoe UI" panose="020B0502040204020203" pitchFamily="34" charset="0"/>
                <a:cs typeface="Segoe UI" panose="020B0502040204020203" pitchFamily="34" charset="0"/>
              </a:rPr>
              <a:t> is a key activity at Lancaster</a:t>
            </a:r>
          </a:p>
          <a:p>
            <a:endParaRPr lang="en-US" sz="2600" dirty="0">
              <a:latin typeface="Segoe UI" panose="020B0502040204020203" pitchFamily="34" charset="0"/>
              <a:cs typeface="Segoe UI" panose="020B0502040204020203" pitchFamily="34" charset="0"/>
            </a:endParaRPr>
          </a:p>
          <a:p>
            <a:r>
              <a:rPr lang="en-US" sz="2600" dirty="0">
                <a:latin typeface="Segoe UI" panose="020B0502040204020203" pitchFamily="34" charset="0"/>
                <a:cs typeface="Segoe UI" panose="020B0502040204020203" pitchFamily="34" charset="0"/>
              </a:rPr>
              <a:t>Currently producing Guidance for searching the grey literature worldwide</a:t>
            </a:r>
          </a:p>
          <a:p>
            <a:endParaRPr lang="en-US" sz="2600" dirty="0">
              <a:latin typeface="Segoe UI" panose="020B0502040204020203" pitchFamily="34" charset="0"/>
              <a:cs typeface="Segoe UI" panose="020B0502040204020203" pitchFamily="34" charset="0"/>
            </a:endParaRPr>
          </a:p>
          <a:p>
            <a:r>
              <a:rPr lang="en-US" sz="2600" dirty="0">
                <a:latin typeface="Segoe UI" panose="020B0502040204020203" pitchFamily="34" charset="0"/>
                <a:cs typeface="Segoe UI" panose="020B0502040204020203" pitchFamily="34" charset="0"/>
              </a:rPr>
              <a:t>Includes a Pathway for Systematic Searching of Grey Literature </a:t>
            </a:r>
            <a:r>
              <a:rPr lang="en-US" sz="2600" dirty="0">
                <a:latin typeface="Segoe UI" panose="020B0502040204020203" pitchFamily="34" charset="0"/>
                <a:cs typeface="Segoe UI" panose="020B0502040204020203" pitchFamily="34" charset="0"/>
                <a:hlinkClick r:id="rId5"/>
              </a:rPr>
              <a:t>https://lancaster.libguides.com/greylit</a:t>
            </a:r>
            <a:r>
              <a:rPr lang="en-US" sz="2600" dirty="0">
                <a:latin typeface="Segoe UI" panose="020B0502040204020203" pitchFamily="34" charset="0"/>
                <a:cs typeface="Segoe UI" panose="020B0502040204020203" pitchFamily="34" charset="0"/>
              </a:rPr>
              <a:t> </a:t>
            </a:r>
          </a:p>
          <a:p>
            <a:endParaRPr lang="en-US" sz="2600" dirty="0">
              <a:latin typeface="Segoe UI" panose="020B0502040204020203" pitchFamily="34" charset="0"/>
              <a:cs typeface="Segoe UI" panose="020B0502040204020203" pitchFamily="34" charset="0"/>
            </a:endParaRPr>
          </a:p>
          <a:p>
            <a:r>
              <a:rPr lang="en-US" sz="2600" dirty="0">
                <a:latin typeface="Segoe UI" panose="020B0502040204020203" pitchFamily="34" charset="0"/>
                <a:cs typeface="Segoe UI" panose="020B0502040204020203" pitchFamily="34" charset="0"/>
                <a:hlinkClick r:id="rId6"/>
              </a:rPr>
              <a:t>https://lancaster.libguides.com/decolonising</a:t>
            </a:r>
            <a:endParaRPr lang="en-US" sz="26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Franklin Gothic Book" panose="020B0503020102020204" pitchFamily="34" charset="0"/>
            </a:endParaRPr>
          </a:p>
        </p:txBody>
      </p:sp>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1431" y="816337"/>
            <a:ext cx="5225327" cy="5225327"/>
          </a:xfrm>
          <a:prstGeom prst="rect">
            <a:avLst/>
          </a:prstGeom>
        </p:spPr>
      </p:pic>
      <p:pic>
        <p:nvPicPr>
          <p:cNvPr id="2050" name="Picture 2">
            <a:extLst>
              <a:ext uri="{FF2B5EF4-FFF2-40B4-BE49-F238E27FC236}">
                <a16:creationId xmlns:a16="http://schemas.microsoft.com/office/drawing/2014/main" id="{81907E6D-C46A-8330-D5B6-753F8CAC2A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9910" y="1696218"/>
            <a:ext cx="4470622" cy="434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09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2CD39FE8A1842BAF53A98446D2E59" ma:contentTypeVersion="4" ma:contentTypeDescription="Create a new document." ma:contentTypeScope="" ma:versionID="6d5df70fc0d81d83e02ff7b2bcc8cd2f">
  <xsd:schema xmlns:xsd="http://www.w3.org/2001/XMLSchema" xmlns:xs="http://www.w3.org/2001/XMLSchema" xmlns:p="http://schemas.microsoft.com/office/2006/metadata/properties" xmlns:ns2="5d962dd2-601b-49cb-b61f-087243dc3a30" targetNamespace="http://schemas.microsoft.com/office/2006/metadata/properties" ma:root="true" ma:fieldsID="d9b9d6ac8de51972ab043af0684066e1" ns2:_="">
    <xsd:import namespace="5d962dd2-601b-49cb-b61f-087243dc3a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962dd2-601b-49cb-b61f-087243dc3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5C9F83-EF57-4192-8F1C-23353D80F7FF}">
  <ds:schemaRefs>
    <ds:schemaRef ds:uri="http://schemas.microsoft.com/sharepoint/v3/contenttype/forms"/>
  </ds:schemaRefs>
</ds:datastoreItem>
</file>

<file path=customXml/itemProps2.xml><?xml version="1.0" encoding="utf-8"?>
<ds:datastoreItem xmlns:ds="http://schemas.openxmlformats.org/officeDocument/2006/customXml" ds:itemID="{3A410557-F074-49F1-91B8-18D282623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962dd2-601b-49cb-b61f-087243dc3a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B8979B-5CFE-427E-B613-553F5B7B6D1F}">
  <ds:schemaRef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5d962dd2-601b-49cb-b61f-087243dc3a30"/>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1620</Words>
  <Application>Microsoft Office PowerPoint</Application>
  <PresentationFormat>Widescreen</PresentationFormat>
  <Paragraphs>118</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aktiv-grotesk</vt:lpstr>
      <vt:lpstr>Amasis MT Pro Medium</vt:lpstr>
      <vt:lpstr>Arial</vt:lpstr>
      <vt:lpstr>Calibri</vt:lpstr>
      <vt:lpstr>Calibri Light</vt:lpstr>
      <vt:lpstr>Franklin Gothic Book</vt:lpstr>
      <vt:lpstr>Mystical Woods Rough Script</vt:lpstr>
      <vt:lpstr>Segoe UI</vt:lpstr>
      <vt:lpstr>Office Theme</vt:lpstr>
      <vt:lpstr>Systematic Guideline and policy searching</vt:lpstr>
      <vt:lpstr>What Happened?</vt:lpstr>
      <vt:lpstr>Google Site Searching</vt:lpstr>
      <vt:lpstr>PowerPoint Presentation</vt:lpstr>
      <vt:lpstr>TRIP</vt:lpstr>
      <vt:lpstr>Overton.io</vt:lpstr>
      <vt:lpstr>Merry Christmas!</vt:lpstr>
      <vt:lpstr>Policy Commons</vt:lpstr>
      <vt:lpstr>Decolonising and Lancaster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2022-12-05T15:02:25Z</dcterms:created>
  <dcterms:modified xsi:type="dcterms:W3CDTF">2023-05-10T11:44:34Z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0x010100EA12CD39FE8A1842BAF53A98446D2E59</vt:lpwstr>
  </property>
</Properties>
</file>