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6"/>
  </p:notesMasterIdLst>
  <p:sldIdLst>
    <p:sldId id="256" r:id="rId2"/>
    <p:sldId id="272" r:id="rId3"/>
    <p:sldId id="280" r:id="rId4"/>
    <p:sldId id="274" r:id="rId5"/>
    <p:sldId id="281" r:id="rId6"/>
    <p:sldId id="275" r:id="rId7"/>
    <p:sldId id="276" r:id="rId8"/>
    <p:sldId id="283" r:id="rId9"/>
    <p:sldId id="282" r:id="rId10"/>
    <p:sldId id="277" r:id="rId11"/>
    <p:sldId id="285" r:id="rId12"/>
    <p:sldId id="286" r:id="rId13"/>
    <p:sldId id="279" r:id="rId14"/>
    <p:sldId id="266" r:id="rId15"/>
  </p:sldIdLst>
  <p:sldSz cx="12192000" cy="6858000"/>
  <p:notesSz cx="6858000" cy="9144000"/>
  <p:embeddedFontLst>
    <p:embeddedFont>
      <p:font typeface="Avenir Next LT Pro" panose="020B0504020202020204" pitchFamily="34" charset="0"/>
      <p:regular r:id="rId17"/>
      <p:bold r:id="rId18"/>
      <p:italic r:id="rId19"/>
      <p:boldItalic r:id="rId20"/>
    </p:embeddedFont>
  </p:embeddedFontLst>
  <p:custDataLst>
    <p:tags r:id="rId2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4205D0-9465-4A3B-8AF2-4939B1BC8B4C}" v="2" dt="2023-03-03T13:08:58.0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on Doherty &lt;Health Technology Assessment Unit&gt;" userId="1be710ee-f016-4804-864f-a845b23869be" providerId="ADAL" clId="{B84205D0-9465-4A3B-8AF2-4939B1BC8B4C}"/>
    <pc:docChg chg="custSel modSld replTag delTag">
      <pc:chgData name="Alison Doherty &lt;Health Technology Assessment Unit&gt;" userId="1be710ee-f016-4804-864f-a845b23869be" providerId="ADAL" clId="{B84205D0-9465-4A3B-8AF2-4939B1BC8B4C}" dt="2023-03-03T13:09:01.449" v="84"/>
      <pc:docMkLst>
        <pc:docMk/>
      </pc:docMkLst>
      <pc:sldChg chg="modSp mod">
        <pc:chgData name="Alison Doherty &lt;Health Technology Assessment Unit&gt;" userId="1be710ee-f016-4804-864f-a845b23869be" providerId="ADAL" clId="{B84205D0-9465-4A3B-8AF2-4939B1BC8B4C}" dt="2023-03-03T13:08:58.018" v="81" actId="113"/>
        <pc:sldMkLst>
          <pc:docMk/>
          <pc:sldMk cId="2413851316" sldId="274"/>
        </pc:sldMkLst>
        <pc:spChg chg="mod">
          <ac:chgData name="Alison Doherty &lt;Health Technology Assessment Unit&gt;" userId="1be710ee-f016-4804-864f-a845b23869be" providerId="ADAL" clId="{B84205D0-9465-4A3B-8AF2-4939B1BC8B4C}" dt="2023-03-03T13:07:54.302" v="77" actId="20577"/>
          <ac:spMkLst>
            <pc:docMk/>
            <pc:sldMk cId="2413851316" sldId="274"/>
            <ac:spMk id="4" creationId="{AC4AE89D-CF20-443B-9C2C-47492D081F4B}"/>
          </ac:spMkLst>
        </pc:spChg>
        <pc:graphicFrameChg chg="mod">
          <ac:chgData name="Alison Doherty &lt;Health Technology Assessment Unit&gt;" userId="1be710ee-f016-4804-864f-a845b23869be" providerId="ADAL" clId="{B84205D0-9465-4A3B-8AF2-4939B1BC8B4C}" dt="2023-03-03T13:08:58.018" v="81" actId="113"/>
          <ac:graphicFrameMkLst>
            <pc:docMk/>
            <pc:sldMk cId="2413851316" sldId="274"/>
            <ac:graphicFrameMk id="3" creationId="{37894A7F-1A82-4A54-BCAD-3F3C2976CC1E}"/>
          </ac:graphicFrameMkLst>
        </pc:graphicFrameChg>
      </pc:sldChg>
      <pc:sldChg chg="modSp mod">
        <pc:chgData name="Alison Doherty &lt;Health Technology Assessment Unit&gt;" userId="1be710ee-f016-4804-864f-a845b23869be" providerId="ADAL" clId="{B84205D0-9465-4A3B-8AF2-4939B1BC8B4C}" dt="2023-03-03T12:22:18.069" v="28" actId="20577"/>
        <pc:sldMkLst>
          <pc:docMk/>
          <pc:sldMk cId="3921098579" sldId="275"/>
        </pc:sldMkLst>
        <pc:spChg chg="mod">
          <ac:chgData name="Alison Doherty &lt;Health Technology Assessment Unit&gt;" userId="1be710ee-f016-4804-864f-a845b23869be" providerId="ADAL" clId="{B84205D0-9465-4A3B-8AF2-4939B1BC8B4C}" dt="2023-03-03T12:22:18.069" v="28" actId="20577"/>
          <ac:spMkLst>
            <pc:docMk/>
            <pc:sldMk cId="3921098579" sldId="275"/>
            <ac:spMk id="4" creationId="{24499111-6FAE-40A7-88B5-0BBF05A84445}"/>
          </ac:spMkLst>
        </pc:spChg>
      </pc:sldChg>
      <pc:sldChg chg="modSp mod">
        <pc:chgData name="Alison Doherty &lt;Health Technology Assessment Unit&gt;" userId="1be710ee-f016-4804-864f-a845b23869be" providerId="ADAL" clId="{B84205D0-9465-4A3B-8AF2-4939B1BC8B4C}" dt="2023-03-03T12:22:26.919" v="38" actId="20577"/>
        <pc:sldMkLst>
          <pc:docMk/>
          <pc:sldMk cId="240647458" sldId="276"/>
        </pc:sldMkLst>
        <pc:spChg chg="mod">
          <ac:chgData name="Alison Doherty &lt;Health Technology Assessment Unit&gt;" userId="1be710ee-f016-4804-864f-a845b23869be" providerId="ADAL" clId="{B84205D0-9465-4A3B-8AF2-4939B1BC8B4C}" dt="2023-03-03T12:22:26.919" v="38" actId="20577"/>
          <ac:spMkLst>
            <pc:docMk/>
            <pc:sldMk cId="240647458" sldId="276"/>
            <ac:spMk id="4" creationId="{24499111-6FAE-40A7-88B5-0BBF05A84445}"/>
          </ac:spMkLst>
        </pc:spChg>
      </pc:sldChg>
      <pc:sldChg chg="modSp mod">
        <pc:chgData name="Alison Doherty &lt;Health Technology Assessment Unit&gt;" userId="1be710ee-f016-4804-864f-a845b23869be" providerId="ADAL" clId="{B84205D0-9465-4A3B-8AF2-4939B1BC8B4C}" dt="2023-03-03T08:58:47.383" v="15" actId="20577"/>
        <pc:sldMkLst>
          <pc:docMk/>
          <pc:sldMk cId="910242432" sldId="279"/>
        </pc:sldMkLst>
        <pc:spChg chg="mod">
          <ac:chgData name="Alison Doherty &lt;Health Technology Assessment Unit&gt;" userId="1be710ee-f016-4804-864f-a845b23869be" providerId="ADAL" clId="{B84205D0-9465-4A3B-8AF2-4939B1BC8B4C}" dt="2023-03-03T08:58:47.383" v="15" actId="20577"/>
          <ac:spMkLst>
            <pc:docMk/>
            <pc:sldMk cId="910242432" sldId="279"/>
            <ac:spMk id="4" creationId="{24499111-6FAE-40A7-88B5-0BBF05A84445}"/>
          </ac:spMkLst>
        </pc:spChg>
      </pc:sldChg>
      <pc:sldChg chg="modSp mod">
        <pc:chgData name="Alison Doherty &lt;Health Technology Assessment Unit&gt;" userId="1be710ee-f016-4804-864f-a845b23869be" providerId="ADAL" clId="{B84205D0-9465-4A3B-8AF2-4939B1BC8B4C}" dt="2023-03-03T12:22:34.096" v="43" actId="20577"/>
        <pc:sldMkLst>
          <pc:docMk/>
          <pc:sldMk cId="2081520767" sldId="283"/>
        </pc:sldMkLst>
        <pc:spChg chg="mod">
          <ac:chgData name="Alison Doherty &lt;Health Technology Assessment Unit&gt;" userId="1be710ee-f016-4804-864f-a845b23869be" providerId="ADAL" clId="{B84205D0-9465-4A3B-8AF2-4939B1BC8B4C}" dt="2023-03-03T12:22:34.096" v="43" actId="20577"/>
          <ac:spMkLst>
            <pc:docMk/>
            <pc:sldMk cId="2081520767" sldId="283"/>
            <ac:spMk id="4" creationId="{24499111-6FAE-40A7-88B5-0BBF05A84445}"/>
          </ac:spMkLst>
        </pc:spChg>
      </pc:sldChg>
      <pc:sldChg chg="modSp mod">
        <pc:chgData name="Alison Doherty &lt;Health Technology Assessment Unit&gt;" userId="1be710ee-f016-4804-864f-a845b23869be" providerId="ADAL" clId="{B84205D0-9465-4A3B-8AF2-4939B1BC8B4C}" dt="2023-03-03T12:22:44.906" v="48" actId="20577"/>
        <pc:sldMkLst>
          <pc:docMk/>
          <pc:sldMk cId="1865814569" sldId="285"/>
        </pc:sldMkLst>
        <pc:spChg chg="mod">
          <ac:chgData name="Alison Doherty &lt;Health Technology Assessment Unit&gt;" userId="1be710ee-f016-4804-864f-a845b23869be" providerId="ADAL" clId="{B84205D0-9465-4A3B-8AF2-4939B1BC8B4C}" dt="2023-03-03T12:22:44.906" v="48" actId="20577"/>
          <ac:spMkLst>
            <pc:docMk/>
            <pc:sldMk cId="1865814569" sldId="285"/>
            <ac:spMk id="4" creationId="{24499111-6FAE-40A7-88B5-0BBF05A84445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18" Type="http://schemas.openxmlformats.org/officeDocument/2006/relationships/image" Target="../media/image2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17" Type="http://schemas.openxmlformats.org/officeDocument/2006/relationships/image" Target="../media/image28.png"/><Relationship Id="rId2" Type="http://schemas.openxmlformats.org/officeDocument/2006/relationships/image" Target="../media/image13.svg"/><Relationship Id="rId16" Type="http://schemas.openxmlformats.org/officeDocument/2006/relationships/image" Target="../media/image27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18" Type="http://schemas.openxmlformats.org/officeDocument/2006/relationships/image" Target="../media/image2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17" Type="http://schemas.openxmlformats.org/officeDocument/2006/relationships/image" Target="../media/image28.png"/><Relationship Id="rId2" Type="http://schemas.openxmlformats.org/officeDocument/2006/relationships/image" Target="../media/image13.svg"/><Relationship Id="rId16" Type="http://schemas.openxmlformats.org/officeDocument/2006/relationships/image" Target="../media/image27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08784E-D343-4E9E-8CB3-AB1E7FA38DE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2428C3-8B0B-4DF4-BEFD-E4FF1926D82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latin typeface="Avenir Next LT Pro" panose="020B0504020202020204" pitchFamily="34" charset="0"/>
            </a:rPr>
            <a:t>100 Publications (28 in 2019/20; 25 in 2021; 36 in 2022; and 11 to date in Feb 2023)  </a:t>
          </a:r>
          <a:endParaRPr lang="en-US" dirty="0">
            <a:latin typeface="Avenir Next LT Pro" panose="020B0504020202020204" pitchFamily="34" charset="0"/>
          </a:endParaRPr>
        </a:p>
      </dgm:t>
    </dgm:pt>
    <dgm:pt modelId="{D222D8F7-2BC0-4E2E-B21A-14C2C43BAAAC}" type="parTrans" cxnId="{F68C9147-7A7F-4328-BBB3-49D12DE46092}">
      <dgm:prSet/>
      <dgm:spPr/>
      <dgm:t>
        <a:bodyPr/>
        <a:lstStyle/>
        <a:p>
          <a:endParaRPr lang="en-US"/>
        </a:p>
      </dgm:t>
    </dgm:pt>
    <dgm:pt modelId="{BD49DE8E-328A-4D82-BC94-E219BA8756AF}" type="sibTrans" cxnId="{F68C9147-7A7F-4328-BBB3-49D12DE46092}">
      <dgm:prSet/>
      <dgm:spPr/>
      <dgm:t>
        <a:bodyPr/>
        <a:lstStyle/>
        <a:p>
          <a:endParaRPr lang="en-US"/>
        </a:p>
      </dgm:t>
    </dgm:pt>
    <dgm:pt modelId="{1195600B-630C-4D84-BB1E-643E10E2A8C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latin typeface="Avenir Next LT Pro" panose="020B0504020202020204" pitchFamily="34" charset="0"/>
            </a:rPr>
            <a:t>75 Rapid Conversion of Evidence Summaries (</a:t>
          </a:r>
          <a:r>
            <a:rPr lang="en-GB" dirty="0" err="1">
              <a:latin typeface="Avenir Next LT Pro" panose="020B0504020202020204" pitchFamily="34" charset="0"/>
            </a:rPr>
            <a:t>RaCES</a:t>
          </a:r>
          <a:r>
            <a:rPr lang="en-GB" dirty="0">
              <a:latin typeface="Avenir Next LT Pro" panose="020B0504020202020204" pitchFamily="34" charset="0"/>
            </a:rPr>
            <a:t>) projects</a:t>
          </a:r>
          <a:r>
            <a:rPr lang="en-GB" b="0" dirty="0">
              <a:latin typeface="Avenir Next LT Pro" panose="020B0504020202020204" pitchFamily="34" charset="0"/>
            </a:rPr>
            <a:t> (50 completed; 25 ongoing)     </a:t>
          </a:r>
          <a:r>
            <a:rPr lang="en-GB" b="0" dirty="0">
              <a:solidFill>
                <a:srgbClr val="00B050"/>
              </a:solidFill>
              <a:latin typeface="Avenir Next LT Pro" panose="020B0504020202020204" pitchFamily="34" charset="0"/>
            </a:rPr>
            <a:t>(</a:t>
          </a:r>
          <a:r>
            <a:rPr lang="en-GB" b="1" dirty="0">
              <a:solidFill>
                <a:srgbClr val="00B050"/>
              </a:solidFill>
              <a:latin typeface="Avenir Next LT Pro" panose="020B0504020202020204" pitchFamily="34" charset="0"/>
            </a:rPr>
            <a:t>Target: 24 by 2024</a:t>
          </a:r>
          <a:r>
            <a:rPr lang="en-GB" dirty="0">
              <a:solidFill>
                <a:srgbClr val="00B050"/>
              </a:solidFill>
              <a:latin typeface="Avenir Next LT Pro" panose="020B0504020202020204" pitchFamily="34" charset="0"/>
            </a:rPr>
            <a:t>)</a:t>
          </a:r>
          <a:endParaRPr lang="en-US" dirty="0">
            <a:solidFill>
              <a:srgbClr val="00B050"/>
            </a:solidFill>
            <a:latin typeface="Avenir Next LT Pro" panose="020B0504020202020204" pitchFamily="34" charset="0"/>
          </a:endParaRPr>
        </a:p>
      </dgm:t>
    </dgm:pt>
    <dgm:pt modelId="{3D001561-B8DD-4BB6-AA2C-88BA275D6EA8}" type="parTrans" cxnId="{5E6AD705-C0E4-4455-B43F-A5108B315F71}">
      <dgm:prSet/>
      <dgm:spPr/>
      <dgm:t>
        <a:bodyPr/>
        <a:lstStyle/>
        <a:p>
          <a:endParaRPr lang="en-US"/>
        </a:p>
      </dgm:t>
    </dgm:pt>
    <dgm:pt modelId="{A93ED8BA-D0DF-4023-AB3C-B68892348715}" type="sibTrans" cxnId="{5E6AD705-C0E4-4455-B43F-A5108B315F71}">
      <dgm:prSet/>
      <dgm:spPr/>
      <dgm:t>
        <a:bodyPr/>
        <a:lstStyle/>
        <a:p>
          <a:endParaRPr lang="en-US"/>
        </a:p>
      </dgm:t>
    </dgm:pt>
    <dgm:pt modelId="{72CB49A1-5E51-4707-93FC-889C7DCA11A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latin typeface="Avenir Next LT Pro" panose="020B0504020202020204" pitchFamily="34" charset="0"/>
            </a:rPr>
            <a:t>35 Reviews (23 published -  13 completed 2019-2021; 10 completed 2022;  12 ongoing)     </a:t>
          </a:r>
          <a:r>
            <a:rPr lang="en-GB" dirty="0">
              <a:solidFill>
                <a:srgbClr val="00B050"/>
              </a:solidFill>
              <a:latin typeface="Avenir Next LT Pro" panose="020B0504020202020204" pitchFamily="34" charset="0"/>
            </a:rPr>
            <a:t>(</a:t>
          </a:r>
          <a:r>
            <a:rPr lang="en-GB" b="1" dirty="0">
              <a:solidFill>
                <a:srgbClr val="00B050"/>
              </a:solidFill>
              <a:latin typeface="Avenir Next LT Pro" panose="020B0504020202020204" pitchFamily="34" charset="0"/>
            </a:rPr>
            <a:t>Target:13 by 2024</a:t>
          </a:r>
          <a:r>
            <a:rPr lang="en-GB" dirty="0">
              <a:solidFill>
                <a:srgbClr val="00B050"/>
              </a:solidFill>
              <a:latin typeface="Avenir Next LT Pro" panose="020B0504020202020204" pitchFamily="34" charset="0"/>
            </a:rPr>
            <a:t>)</a:t>
          </a:r>
          <a:endParaRPr lang="en-US" dirty="0">
            <a:solidFill>
              <a:srgbClr val="00B050"/>
            </a:solidFill>
            <a:latin typeface="Avenir Next LT Pro" panose="020B0504020202020204" pitchFamily="34" charset="0"/>
          </a:endParaRPr>
        </a:p>
      </dgm:t>
    </dgm:pt>
    <dgm:pt modelId="{40FA744E-F4EF-43C6-BFD3-BA3F1BF3C2DE}" type="parTrans" cxnId="{CE9A2238-CF9E-4818-9B07-2F3E644EB80D}">
      <dgm:prSet/>
      <dgm:spPr/>
      <dgm:t>
        <a:bodyPr/>
        <a:lstStyle/>
        <a:p>
          <a:endParaRPr lang="en-US"/>
        </a:p>
      </dgm:t>
    </dgm:pt>
    <dgm:pt modelId="{6C550940-1071-4A51-9088-25A7028D8129}" type="sibTrans" cxnId="{CE9A2238-CF9E-4818-9B07-2F3E644EB80D}">
      <dgm:prSet/>
      <dgm:spPr/>
      <dgm:t>
        <a:bodyPr/>
        <a:lstStyle/>
        <a:p>
          <a:endParaRPr lang="en-US"/>
        </a:p>
      </dgm:t>
    </dgm:pt>
    <dgm:pt modelId="{345B60E6-EEF1-474A-BDB4-8C678AA4819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 dirty="0">
              <a:latin typeface="Avenir Next LT Pro" panose="020B0504020202020204" pitchFamily="34" charset="0"/>
            </a:rPr>
            <a:t>60 Co-produced grants </a:t>
          </a:r>
          <a:r>
            <a:rPr lang="en-GB" sz="1400" dirty="0">
              <a:latin typeface="Avenir Next LT Pro" panose="020B0504020202020204" pitchFamily="34" charset="0"/>
            </a:rPr>
            <a:t>(18 </a:t>
          </a:r>
          <a:r>
            <a:rPr lang="en-GB" sz="1400" b="0" dirty="0">
              <a:latin typeface="Avenir Next LT Pro" panose="020B0504020202020204" pitchFamily="34" charset="0"/>
            </a:rPr>
            <a:t>awarded</a:t>
          </a:r>
          <a:r>
            <a:rPr lang="en-GB" sz="1400" dirty="0">
              <a:latin typeface="Avenir Next LT Pro" panose="020B0504020202020204" pitchFamily="34" charset="0"/>
            </a:rPr>
            <a:t> totalling &gt;£1.6m</a:t>
          </a:r>
          <a:r>
            <a:rPr lang="en-GB" sz="1600" dirty="0">
              <a:latin typeface="Avenir Next LT Pro" panose="020B0504020202020204" pitchFamily="34" charset="0"/>
            </a:rPr>
            <a:t>)   </a:t>
          </a:r>
          <a:r>
            <a:rPr lang="en-GB" sz="1600" dirty="0">
              <a:solidFill>
                <a:srgbClr val="00B050"/>
              </a:solidFill>
              <a:latin typeface="Avenir Next LT Pro" panose="020B0504020202020204" pitchFamily="34" charset="0"/>
            </a:rPr>
            <a:t>(</a:t>
          </a:r>
          <a:r>
            <a:rPr lang="en-GB" sz="1600" b="1" dirty="0">
              <a:solidFill>
                <a:srgbClr val="00B050"/>
              </a:solidFill>
              <a:latin typeface="Avenir Next LT Pro" panose="020B0504020202020204" pitchFamily="34" charset="0"/>
            </a:rPr>
            <a:t>Target:18 co-produced by 2024)</a:t>
          </a:r>
          <a:endParaRPr lang="en-US" sz="1600" dirty="0">
            <a:solidFill>
              <a:srgbClr val="00B050"/>
            </a:solidFill>
            <a:latin typeface="Avenir Next LT Pro" panose="020B0504020202020204" pitchFamily="34" charset="0"/>
          </a:endParaRPr>
        </a:p>
      </dgm:t>
    </dgm:pt>
    <dgm:pt modelId="{494F5247-286C-495E-A4E1-55A288979752}" type="parTrans" cxnId="{6B4E340A-D043-4B7B-9A4C-C92665A88FD8}">
      <dgm:prSet/>
      <dgm:spPr/>
      <dgm:t>
        <a:bodyPr/>
        <a:lstStyle/>
        <a:p>
          <a:endParaRPr lang="en-US"/>
        </a:p>
      </dgm:t>
    </dgm:pt>
    <dgm:pt modelId="{D9F6F32A-E271-40B4-AFFD-4EFEC01F1215}" type="sibTrans" cxnId="{6B4E340A-D043-4B7B-9A4C-C92665A88FD8}">
      <dgm:prSet/>
      <dgm:spPr/>
      <dgm:t>
        <a:bodyPr/>
        <a:lstStyle/>
        <a:p>
          <a:endParaRPr lang="en-US"/>
        </a:p>
      </dgm:t>
    </dgm:pt>
    <dgm:pt modelId="{FC597AED-E867-4BA7-A76E-7EF9C0E79E0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latin typeface="Avenir Next LT Pro" panose="020B0504020202020204" pitchFamily="34" charset="0"/>
            </a:rPr>
            <a:t>11 Methodological sub-groups   </a:t>
          </a:r>
          <a:r>
            <a:rPr lang="en-GB" dirty="0">
              <a:solidFill>
                <a:srgbClr val="00B050"/>
              </a:solidFill>
              <a:latin typeface="Avenir Next LT Pro" panose="020B0504020202020204" pitchFamily="34" charset="0"/>
            </a:rPr>
            <a:t>(</a:t>
          </a:r>
          <a:r>
            <a:rPr lang="en-GB" b="1" dirty="0">
              <a:solidFill>
                <a:srgbClr val="00B050"/>
              </a:solidFill>
              <a:latin typeface="Avenir Next LT Pro" panose="020B0504020202020204" pitchFamily="34" charset="0"/>
            </a:rPr>
            <a:t>Target:10 by 2021</a:t>
          </a:r>
          <a:r>
            <a:rPr lang="en-GB" dirty="0">
              <a:solidFill>
                <a:srgbClr val="00B050"/>
              </a:solidFill>
              <a:latin typeface="Avenir Next LT Pro" panose="020B0504020202020204" pitchFamily="34" charset="0"/>
            </a:rPr>
            <a:t>) </a:t>
          </a:r>
          <a:endParaRPr lang="en-US" dirty="0">
            <a:solidFill>
              <a:srgbClr val="00B050"/>
            </a:solidFill>
            <a:latin typeface="Avenir Next LT Pro" panose="020B0504020202020204" pitchFamily="34" charset="0"/>
          </a:endParaRPr>
        </a:p>
      </dgm:t>
    </dgm:pt>
    <dgm:pt modelId="{A4E1B824-0B9A-41E4-9B82-AD2152EB8734}" type="parTrans" cxnId="{55CD87E0-D735-40D1-B367-98E2592CDA03}">
      <dgm:prSet/>
      <dgm:spPr/>
      <dgm:t>
        <a:bodyPr/>
        <a:lstStyle/>
        <a:p>
          <a:endParaRPr lang="en-US"/>
        </a:p>
      </dgm:t>
    </dgm:pt>
    <dgm:pt modelId="{02E753BB-86A0-4E9E-8059-90D5D94AFAD8}" type="sibTrans" cxnId="{55CD87E0-D735-40D1-B367-98E2592CDA03}">
      <dgm:prSet/>
      <dgm:spPr/>
      <dgm:t>
        <a:bodyPr/>
        <a:lstStyle/>
        <a:p>
          <a:endParaRPr lang="en-US"/>
        </a:p>
      </dgm:t>
    </dgm:pt>
    <dgm:pt modelId="{3828F90C-58AF-472A-A251-57068E7D5D0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latin typeface="Avenir Next LT Pro" panose="020B0504020202020204" pitchFamily="34" charset="0"/>
            </a:rPr>
            <a:t>1 Health Equity Mainstreaming Strategy &amp; Implementation Plan and associated activities </a:t>
          </a:r>
          <a:r>
            <a:rPr lang="en-GB" b="1" dirty="0">
              <a:latin typeface="Avenir Next LT Pro" panose="020B0504020202020204" pitchFamily="34" charset="0"/>
            </a:rPr>
            <a:t> </a:t>
          </a:r>
          <a:endParaRPr lang="en-US" b="1" dirty="0">
            <a:latin typeface="Avenir Next LT Pro" panose="020B0504020202020204" pitchFamily="34" charset="0"/>
          </a:endParaRPr>
        </a:p>
      </dgm:t>
    </dgm:pt>
    <dgm:pt modelId="{D8238BF0-8B29-4DB4-AA41-79A2773E896B}" type="parTrans" cxnId="{E91C45AB-959A-4A0B-902F-21235F2128B0}">
      <dgm:prSet/>
      <dgm:spPr/>
      <dgm:t>
        <a:bodyPr/>
        <a:lstStyle/>
        <a:p>
          <a:endParaRPr lang="en-US"/>
        </a:p>
      </dgm:t>
    </dgm:pt>
    <dgm:pt modelId="{22C8337A-E5E0-48BC-8506-1F81A5506406}" type="sibTrans" cxnId="{E91C45AB-959A-4A0B-902F-21235F2128B0}">
      <dgm:prSet/>
      <dgm:spPr/>
      <dgm:t>
        <a:bodyPr/>
        <a:lstStyle/>
        <a:p>
          <a:endParaRPr lang="en-US"/>
        </a:p>
      </dgm:t>
    </dgm:pt>
    <dgm:pt modelId="{3D208A0D-BA63-4DFA-9538-641F357F78F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latin typeface="Avenir Next LT Pro" panose="020B0504020202020204" pitchFamily="34" charset="0"/>
            </a:rPr>
            <a:t>26 Seminars </a:t>
          </a:r>
          <a:r>
            <a:rPr lang="en-GB" dirty="0">
              <a:solidFill>
                <a:srgbClr val="00B050"/>
              </a:solidFill>
              <a:latin typeface="Avenir Next LT Pro" panose="020B0504020202020204" pitchFamily="34" charset="0"/>
            </a:rPr>
            <a:t>(</a:t>
          </a:r>
          <a:r>
            <a:rPr lang="en-GB" b="1" dirty="0">
              <a:solidFill>
                <a:srgbClr val="00B050"/>
              </a:solidFill>
              <a:latin typeface="Avenir Next LT Pro" panose="020B0504020202020204" pitchFamily="34" charset="0"/>
            </a:rPr>
            <a:t>Target: 24 by 2024</a:t>
          </a:r>
          <a:r>
            <a:rPr lang="en-GB" dirty="0">
              <a:solidFill>
                <a:srgbClr val="00B050"/>
              </a:solidFill>
              <a:latin typeface="Avenir Next LT Pro" panose="020B0504020202020204" pitchFamily="34" charset="0"/>
            </a:rPr>
            <a:t>)</a:t>
          </a:r>
        </a:p>
      </dgm:t>
    </dgm:pt>
    <dgm:pt modelId="{06EC2C4D-44EA-4E92-8B5D-0DAAFACDCF21}" type="parTrans" cxnId="{095A89BF-08E2-484E-81A8-E6A83FA6DA8F}">
      <dgm:prSet/>
      <dgm:spPr/>
      <dgm:t>
        <a:bodyPr/>
        <a:lstStyle/>
        <a:p>
          <a:endParaRPr lang="en-GB"/>
        </a:p>
      </dgm:t>
    </dgm:pt>
    <dgm:pt modelId="{98F6162D-BFFE-4768-A001-E9E53284C75D}" type="sibTrans" cxnId="{095A89BF-08E2-484E-81A8-E6A83FA6DA8F}">
      <dgm:prSet/>
      <dgm:spPr/>
      <dgm:t>
        <a:bodyPr/>
        <a:lstStyle/>
        <a:p>
          <a:endParaRPr lang="en-GB"/>
        </a:p>
      </dgm:t>
    </dgm:pt>
    <dgm:pt modelId="{0CB4965E-4AC9-47C6-9793-1BF8515B331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latin typeface="Avenir Next LT Pro" panose="020B0504020202020204" pitchFamily="34" charset="0"/>
            </a:rPr>
            <a:t>41 individual Public Advisers involved in MIDAS-led projects and activities</a:t>
          </a:r>
        </a:p>
      </dgm:t>
    </dgm:pt>
    <dgm:pt modelId="{3671A8E2-0762-4880-89B1-DEF00E07A497}" type="parTrans" cxnId="{87C3B14C-AC88-499A-AB0B-A341D32DB000}">
      <dgm:prSet/>
      <dgm:spPr/>
      <dgm:t>
        <a:bodyPr/>
        <a:lstStyle/>
        <a:p>
          <a:endParaRPr lang="en-GB"/>
        </a:p>
      </dgm:t>
    </dgm:pt>
    <dgm:pt modelId="{ECD6C7B4-5186-4FF5-A993-C4C31357AAC3}" type="sibTrans" cxnId="{87C3B14C-AC88-499A-AB0B-A341D32DB000}">
      <dgm:prSet/>
      <dgm:spPr/>
      <dgm:t>
        <a:bodyPr/>
        <a:lstStyle/>
        <a:p>
          <a:endParaRPr lang="en-GB"/>
        </a:p>
      </dgm:t>
    </dgm:pt>
    <dgm:pt modelId="{E234FFCE-9A36-45C0-9D36-CEB054F5A22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latin typeface="Avenir Next LT Pro" panose="020B0504020202020204" pitchFamily="34" charset="0"/>
            </a:rPr>
            <a:t>29 cross-cutting projects supported</a:t>
          </a:r>
        </a:p>
      </dgm:t>
    </dgm:pt>
    <dgm:pt modelId="{E8514794-7B1F-4CE9-A72B-C5EC7183A7AA}" type="parTrans" cxnId="{F80D89A1-FC5B-4266-BF5D-3054EB873F53}">
      <dgm:prSet/>
      <dgm:spPr/>
      <dgm:t>
        <a:bodyPr/>
        <a:lstStyle/>
        <a:p>
          <a:endParaRPr lang="en-GB"/>
        </a:p>
      </dgm:t>
    </dgm:pt>
    <dgm:pt modelId="{96FFDF53-D7EB-4FD7-87D2-D107B94D025A}" type="sibTrans" cxnId="{F80D89A1-FC5B-4266-BF5D-3054EB873F53}">
      <dgm:prSet/>
      <dgm:spPr/>
      <dgm:t>
        <a:bodyPr/>
        <a:lstStyle/>
        <a:p>
          <a:endParaRPr lang="en-GB"/>
        </a:p>
      </dgm:t>
    </dgm:pt>
    <dgm:pt modelId="{1E689021-69BF-443F-AD27-9B59CBF196A2}" type="pres">
      <dgm:prSet presAssocID="{5C08784E-D343-4E9E-8CB3-AB1E7FA38DE5}" presName="root" presStyleCnt="0">
        <dgm:presLayoutVars>
          <dgm:dir/>
          <dgm:resizeHandles val="exact"/>
        </dgm:presLayoutVars>
      </dgm:prSet>
      <dgm:spPr/>
    </dgm:pt>
    <dgm:pt modelId="{CC6055FF-0819-429B-AFA5-DEF1F15FE192}" type="pres">
      <dgm:prSet presAssocID="{7A2428C3-8B0B-4DF4-BEFD-E4FF1926D827}" presName="compNode" presStyleCnt="0"/>
      <dgm:spPr/>
    </dgm:pt>
    <dgm:pt modelId="{702B98F1-2B32-4CF9-B1F7-69489BB2841D}" type="pres">
      <dgm:prSet presAssocID="{7A2428C3-8B0B-4DF4-BEFD-E4FF1926D827}" presName="bgRect" presStyleLbl="bgShp" presStyleIdx="0" presStyleCnt="9" custLinFactNeighborX="0" custLinFactNeighborY="2116"/>
      <dgm:spPr/>
    </dgm:pt>
    <dgm:pt modelId="{73062F7F-FA89-486A-86D1-7AE59BFA4574}" type="pres">
      <dgm:prSet presAssocID="{7A2428C3-8B0B-4DF4-BEFD-E4FF1926D827}" presName="iconRect" presStyleLbl="node1" presStyleIdx="0" presStyleCnt="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06A564E0-E1E8-4AC0-9D98-4AD1A01587BD}" type="pres">
      <dgm:prSet presAssocID="{7A2428C3-8B0B-4DF4-BEFD-E4FF1926D827}" presName="spaceRect" presStyleCnt="0"/>
      <dgm:spPr/>
    </dgm:pt>
    <dgm:pt modelId="{96060CC4-05B8-4B4B-B765-481B3E93B7E6}" type="pres">
      <dgm:prSet presAssocID="{7A2428C3-8B0B-4DF4-BEFD-E4FF1926D827}" presName="parTx" presStyleLbl="revTx" presStyleIdx="0" presStyleCnt="9">
        <dgm:presLayoutVars>
          <dgm:chMax val="0"/>
          <dgm:chPref val="0"/>
        </dgm:presLayoutVars>
      </dgm:prSet>
      <dgm:spPr/>
    </dgm:pt>
    <dgm:pt modelId="{F50503BA-E8BF-4246-87AE-F2CED7878346}" type="pres">
      <dgm:prSet presAssocID="{BD49DE8E-328A-4D82-BC94-E219BA8756AF}" presName="sibTrans" presStyleCnt="0"/>
      <dgm:spPr/>
    </dgm:pt>
    <dgm:pt modelId="{3D1FB1FB-2810-4C9F-BFB1-D6A731C61962}" type="pres">
      <dgm:prSet presAssocID="{1195600B-630C-4D84-BB1E-643E10E2A8C0}" presName="compNode" presStyleCnt="0"/>
      <dgm:spPr/>
    </dgm:pt>
    <dgm:pt modelId="{DBCB5BFE-B6BF-4E61-84FA-42E8A352DB32}" type="pres">
      <dgm:prSet presAssocID="{1195600B-630C-4D84-BB1E-643E10E2A8C0}" presName="bgRect" presStyleLbl="bgShp" presStyleIdx="1" presStyleCnt="9"/>
      <dgm:spPr/>
    </dgm:pt>
    <dgm:pt modelId="{EC536ED0-007F-4557-91BB-70D51C72E380}" type="pres">
      <dgm:prSet presAssocID="{1195600B-630C-4D84-BB1E-643E10E2A8C0}" presName="iconRect" presStyleLbl="node1" presStyleIdx="1" presStyleCnt="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2F3AEAF7-D73A-4344-947C-784FD94001FD}" type="pres">
      <dgm:prSet presAssocID="{1195600B-630C-4D84-BB1E-643E10E2A8C0}" presName="spaceRect" presStyleCnt="0"/>
      <dgm:spPr/>
    </dgm:pt>
    <dgm:pt modelId="{D6C037D2-C1EF-4014-9CAB-55186B528AB0}" type="pres">
      <dgm:prSet presAssocID="{1195600B-630C-4D84-BB1E-643E10E2A8C0}" presName="parTx" presStyleLbl="revTx" presStyleIdx="1" presStyleCnt="9">
        <dgm:presLayoutVars>
          <dgm:chMax val="0"/>
          <dgm:chPref val="0"/>
        </dgm:presLayoutVars>
      </dgm:prSet>
      <dgm:spPr/>
    </dgm:pt>
    <dgm:pt modelId="{255194D5-B0EF-4ECB-810F-61ACB79D8A2F}" type="pres">
      <dgm:prSet presAssocID="{A93ED8BA-D0DF-4023-AB3C-B68892348715}" presName="sibTrans" presStyleCnt="0"/>
      <dgm:spPr/>
    </dgm:pt>
    <dgm:pt modelId="{B91C64FE-84AB-4AEB-9CE4-CEFB46AB6317}" type="pres">
      <dgm:prSet presAssocID="{72CB49A1-5E51-4707-93FC-889C7DCA11AE}" presName="compNode" presStyleCnt="0"/>
      <dgm:spPr/>
    </dgm:pt>
    <dgm:pt modelId="{7E00EA14-23D0-4813-929E-0059D578CABF}" type="pres">
      <dgm:prSet presAssocID="{72CB49A1-5E51-4707-93FC-889C7DCA11AE}" presName="bgRect" presStyleLbl="bgShp" presStyleIdx="2" presStyleCnt="9"/>
      <dgm:spPr/>
    </dgm:pt>
    <dgm:pt modelId="{1C0EAC33-DDA1-4664-B496-BC9CD75C7455}" type="pres">
      <dgm:prSet presAssocID="{72CB49A1-5E51-4707-93FC-889C7DCA11AE}" presName="iconRect" presStyleLbl="node1" presStyleIdx="2" presStyleCnt="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E26F710F-BFB4-4ED5-B3CE-F7282DEEDEE0}" type="pres">
      <dgm:prSet presAssocID="{72CB49A1-5E51-4707-93FC-889C7DCA11AE}" presName="spaceRect" presStyleCnt="0"/>
      <dgm:spPr/>
    </dgm:pt>
    <dgm:pt modelId="{B6A7FD3D-EE8A-44CD-AB80-401E7793BDC6}" type="pres">
      <dgm:prSet presAssocID="{72CB49A1-5E51-4707-93FC-889C7DCA11AE}" presName="parTx" presStyleLbl="revTx" presStyleIdx="2" presStyleCnt="9">
        <dgm:presLayoutVars>
          <dgm:chMax val="0"/>
          <dgm:chPref val="0"/>
        </dgm:presLayoutVars>
      </dgm:prSet>
      <dgm:spPr/>
    </dgm:pt>
    <dgm:pt modelId="{C480CC87-FEB1-4DA8-A0D2-514A2D9C7129}" type="pres">
      <dgm:prSet presAssocID="{6C550940-1071-4A51-9088-25A7028D8129}" presName="sibTrans" presStyleCnt="0"/>
      <dgm:spPr/>
    </dgm:pt>
    <dgm:pt modelId="{1A340A02-2BFF-45E9-9AE2-82DF163D7152}" type="pres">
      <dgm:prSet presAssocID="{345B60E6-EEF1-474A-BDB4-8C678AA48191}" presName="compNode" presStyleCnt="0"/>
      <dgm:spPr/>
    </dgm:pt>
    <dgm:pt modelId="{EA3BC91F-3991-4030-AA75-AC92A6703B54}" type="pres">
      <dgm:prSet presAssocID="{345B60E6-EEF1-474A-BDB4-8C678AA48191}" presName="bgRect" presStyleLbl="bgShp" presStyleIdx="3" presStyleCnt="9"/>
      <dgm:spPr/>
    </dgm:pt>
    <dgm:pt modelId="{D207A9DE-0623-4182-9251-AACA561BB164}" type="pres">
      <dgm:prSet presAssocID="{345B60E6-EEF1-474A-BDB4-8C678AA48191}" presName="iconRect" presStyleLbl="node1" presStyleIdx="3" presStyleCnt="9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FF2B0047-BE5E-4083-B33A-42D764CD21C0}" type="pres">
      <dgm:prSet presAssocID="{345B60E6-EEF1-474A-BDB4-8C678AA48191}" presName="spaceRect" presStyleCnt="0"/>
      <dgm:spPr/>
    </dgm:pt>
    <dgm:pt modelId="{18D09154-8F21-4C8C-BCCA-282EEE0CAC25}" type="pres">
      <dgm:prSet presAssocID="{345B60E6-EEF1-474A-BDB4-8C678AA48191}" presName="parTx" presStyleLbl="revTx" presStyleIdx="3" presStyleCnt="9">
        <dgm:presLayoutVars>
          <dgm:chMax val="0"/>
          <dgm:chPref val="0"/>
        </dgm:presLayoutVars>
      </dgm:prSet>
      <dgm:spPr/>
    </dgm:pt>
    <dgm:pt modelId="{4F8CE42E-AC10-4CA6-A404-BE8AA3AB19A0}" type="pres">
      <dgm:prSet presAssocID="{D9F6F32A-E271-40B4-AFFD-4EFEC01F1215}" presName="sibTrans" presStyleCnt="0"/>
      <dgm:spPr/>
    </dgm:pt>
    <dgm:pt modelId="{61105116-A146-4A04-B6F4-F6BFF8DAE4DD}" type="pres">
      <dgm:prSet presAssocID="{FC597AED-E867-4BA7-A76E-7EF9C0E79E0A}" presName="compNode" presStyleCnt="0"/>
      <dgm:spPr/>
    </dgm:pt>
    <dgm:pt modelId="{34974014-C673-4B2A-885D-750E8B6B6CFB}" type="pres">
      <dgm:prSet presAssocID="{FC597AED-E867-4BA7-A76E-7EF9C0E79E0A}" presName="bgRect" presStyleLbl="bgShp" presStyleIdx="4" presStyleCnt="9"/>
      <dgm:spPr/>
    </dgm:pt>
    <dgm:pt modelId="{CA813576-B2A8-48A9-9818-082755AE2E4D}" type="pres">
      <dgm:prSet presAssocID="{FC597AED-E867-4BA7-A76E-7EF9C0E79E0A}" presName="iconRect" presStyleLbl="node1" presStyleIdx="4" presStyleCnt="9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brainstorm with solid fill"/>
        </a:ext>
      </dgm:extLst>
    </dgm:pt>
    <dgm:pt modelId="{741E1574-D87A-4C1F-AA83-83E6D37518AC}" type="pres">
      <dgm:prSet presAssocID="{FC597AED-E867-4BA7-A76E-7EF9C0E79E0A}" presName="spaceRect" presStyleCnt="0"/>
      <dgm:spPr/>
    </dgm:pt>
    <dgm:pt modelId="{BF29BD3E-658F-4D5A-A7BB-1043A81580CE}" type="pres">
      <dgm:prSet presAssocID="{FC597AED-E867-4BA7-A76E-7EF9C0E79E0A}" presName="parTx" presStyleLbl="revTx" presStyleIdx="4" presStyleCnt="9">
        <dgm:presLayoutVars>
          <dgm:chMax val="0"/>
          <dgm:chPref val="0"/>
        </dgm:presLayoutVars>
      </dgm:prSet>
      <dgm:spPr/>
    </dgm:pt>
    <dgm:pt modelId="{92C564EC-1FD8-4CD6-924E-605FC5E599C3}" type="pres">
      <dgm:prSet presAssocID="{02E753BB-86A0-4E9E-8059-90D5D94AFAD8}" presName="sibTrans" presStyleCnt="0"/>
      <dgm:spPr/>
    </dgm:pt>
    <dgm:pt modelId="{470744F3-F6D4-40B9-A618-B685F73238BA}" type="pres">
      <dgm:prSet presAssocID="{3828F90C-58AF-472A-A251-57068E7D5D00}" presName="compNode" presStyleCnt="0"/>
      <dgm:spPr/>
    </dgm:pt>
    <dgm:pt modelId="{05426D52-89E3-4D10-88C9-09CDB4219B04}" type="pres">
      <dgm:prSet presAssocID="{3828F90C-58AF-472A-A251-57068E7D5D00}" presName="bgRect" presStyleLbl="bgShp" presStyleIdx="5" presStyleCnt="9"/>
      <dgm:spPr/>
    </dgm:pt>
    <dgm:pt modelId="{C1E2E6B7-CBBA-4B8B-BB84-DEAB5685F4C6}" type="pres">
      <dgm:prSet presAssocID="{3828F90C-58AF-472A-A251-57068E7D5D00}" presName="iconRect" presStyleLbl="node1" presStyleIdx="5" presStyleCnt="9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6422C0AB-01B1-4D75-9D18-EE0D4FE73AC2}" type="pres">
      <dgm:prSet presAssocID="{3828F90C-58AF-472A-A251-57068E7D5D00}" presName="spaceRect" presStyleCnt="0"/>
      <dgm:spPr/>
    </dgm:pt>
    <dgm:pt modelId="{66703627-6AEF-489C-94A2-A6DEE32A513A}" type="pres">
      <dgm:prSet presAssocID="{3828F90C-58AF-472A-A251-57068E7D5D00}" presName="parTx" presStyleLbl="revTx" presStyleIdx="5" presStyleCnt="9">
        <dgm:presLayoutVars>
          <dgm:chMax val="0"/>
          <dgm:chPref val="0"/>
        </dgm:presLayoutVars>
      </dgm:prSet>
      <dgm:spPr/>
    </dgm:pt>
    <dgm:pt modelId="{AD6C56A2-C6BA-453C-83FD-860A7620C438}" type="pres">
      <dgm:prSet presAssocID="{22C8337A-E5E0-48BC-8506-1F81A5506406}" presName="sibTrans" presStyleCnt="0"/>
      <dgm:spPr/>
    </dgm:pt>
    <dgm:pt modelId="{B135F3E3-725F-456B-8347-793FBF09B7AE}" type="pres">
      <dgm:prSet presAssocID="{3D208A0D-BA63-4DFA-9538-641F357F78F2}" presName="compNode" presStyleCnt="0"/>
      <dgm:spPr/>
    </dgm:pt>
    <dgm:pt modelId="{31B2CEAA-A5DE-4848-8300-D0894D266843}" type="pres">
      <dgm:prSet presAssocID="{3D208A0D-BA63-4DFA-9538-641F357F78F2}" presName="bgRect" presStyleLbl="bgShp" presStyleIdx="6" presStyleCnt="9"/>
      <dgm:spPr/>
    </dgm:pt>
    <dgm:pt modelId="{00BB338F-1A03-441E-8DCA-F74C5C1A3B57}" type="pres">
      <dgm:prSet presAssocID="{3D208A0D-BA63-4DFA-9538-641F357F78F2}" presName="iconRect" presStyleLbl="node1" presStyleIdx="6" presStyleCnt="9"/>
      <dgm:spPr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4946C9B0-8F2D-40B8-A2A4-97FA97BC80E4}" type="pres">
      <dgm:prSet presAssocID="{3D208A0D-BA63-4DFA-9538-641F357F78F2}" presName="spaceRect" presStyleCnt="0"/>
      <dgm:spPr/>
    </dgm:pt>
    <dgm:pt modelId="{0516AFDA-9F9B-4434-B6E9-83B3A37DBDD7}" type="pres">
      <dgm:prSet presAssocID="{3D208A0D-BA63-4DFA-9538-641F357F78F2}" presName="parTx" presStyleLbl="revTx" presStyleIdx="6" presStyleCnt="9">
        <dgm:presLayoutVars>
          <dgm:chMax val="0"/>
          <dgm:chPref val="0"/>
        </dgm:presLayoutVars>
      </dgm:prSet>
      <dgm:spPr/>
    </dgm:pt>
    <dgm:pt modelId="{70755AF2-B918-4281-94C9-73D0231698E2}" type="pres">
      <dgm:prSet presAssocID="{98F6162D-BFFE-4768-A001-E9E53284C75D}" presName="sibTrans" presStyleCnt="0"/>
      <dgm:spPr/>
    </dgm:pt>
    <dgm:pt modelId="{918F34AC-11A9-4ED2-BD63-B6C09FE04781}" type="pres">
      <dgm:prSet presAssocID="{0CB4965E-4AC9-47C6-9793-1BF8515B331E}" presName="compNode" presStyleCnt="0"/>
      <dgm:spPr/>
    </dgm:pt>
    <dgm:pt modelId="{10A7A404-B185-4656-9124-30C438D847C8}" type="pres">
      <dgm:prSet presAssocID="{0CB4965E-4AC9-47C6-9793-1BF8515B331E}" presName="bgRect" presStyleLbl="bgShp" presStyleIdx="7" presStyleCnt="9"/>
      <dgm:spPr/>
    </dgm:pt>
    <dgm:pt modelId="{3A63399B-1DEE-41F0-BB39-594CFA4D614F}" type="pres">
      <dgm:prSet presAssocID="{0CB4965E-4AC9-47C6-9793-1BF8515B331E}" presName="iconRect" presStyleLbl="node1" presStyleIdx="7" presStyleCnt="9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</dgm:spPr>
    </dgm:pt>
    <dgm:pt modelId="{6A18E985-0E5C-431D-A1F0-3C0EC93456C8}" type="pres">
      <dgm:prSet presAssocID="{0CB4965E-4AC9-47C6-9793-1BF8515B331E}" presName="spaceRect" presStyleCnt="0"/>
      <dgm:spPr/>
    </dgm:pt>
    <dgm:pt modelId="{6C006108-AEE3-4C05-90D9-4303FB5E4B8A}" type="pres">
      <dgm:prSet presAssocID="{0CB4965E-4AC9-47C6-9793-1BF8515B331E}" presName="parTx" presStyleLbl="revTx" presStyleIdx="7" presStyleCnt="9">
        <dgm:presLayoutVars>
          <dgm:chMax val="0"/>
          <dgm:chPref val="0"/>
        </dgm:presLayoutVars>
      </dgm:prSet>
      <dgm:spPr/>
    </dgm:pt>
    <dgm:pt modelId="{348F0F76-0ECC-4783-B481-C488148BB1E9}" type="pres">
      <dgm:prSet presAssocID="{ECD6C7B4-5186-4FF5-A993-C4C31357AAC3}" presName="sibTrans" presStyleCnt="0"/>
      <dgm:spPr/>
    </dgm:pt>
    <dgm:pt modelId="{1E23615B-FC02-4A1D-B6F5-F2D93E477026}" type="pres">
      <dgm:prSet presAssocID="{E234FFCE-9A36-45C0-9D36-CEB054F5A224}" presName="compNode" presStyleCnt="0"/>
      <dgm:spPr/>
    </dgm:pt>
    <dgm:pt modelId="{DA870AD0-1B26-47A8-8173-45411913AC14}" type="pres">
      <dgm:prSet presAssocID="{E234FFCE-9A36-45C0-9D36-CEB054F5A224}" presName="bgRect" presStyleLbl="bgShp" presStyleIdx="8" presStyleCnt="9"/>
      <dgm:spPr/>
    </dgm:pt>
    <dgm:pt modelId="{81BB9C12-792A-41DA-81B3-766D493263D6}" type="pres">
      <dgm:prSet presAssocID="{E234FFCE-9A36-45C0-9D36-CEB054F5A224}" presName="iconRect" presStyleLbl="node1" presStyleIdx="8" presStyleCnt="9"/>
      <dgm:spPr>
        <a:blipFill>
          <a:blip xmlns:r="http://schemas.openxmlformats.org/officeDocument/2006/relationships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 with solid fill"/>
        </a:ext>
      </dgm:extLst>
    </dgm:pt>
    <dgm:pt modelId="{E43D6FCA-E8B2-42AC-8134-966AA4A6CB3C}" type="pres">
      <dgm:prSet presAssocID="{E234FFCE-9A36-45C0-9D36-CEB054F5A224}" presName="spaceRect" presStyleCnt="0"/>
      <dgm:spPr/>
    </dgm:pt>
    <dgm:pt modelId="{1AAED782-7BCA-4FCB-9801-59C90B215759}" type="pres">
      <dgm:prSet presAssocID="{E234FFCE-9A36-45C0-9D36-CEB054F5A224}" presName="parTx" presStyleLbl="revTx" presStyleIdx="8" presStyleCnt="9">
        <dgm:presLayoutVars>
          <dgm:chMax val="0"/>
          <dgm:chPref val="0"/>
        </dgm:presLayoutVars>
      </dgm:prSet>
      <dgm:spPr/>
    </dgm:pt>
  </dgm:ptLst>
  <dgm:cxnLst>
    <dgm:cxn modelId="{5E6AD705-C0E4-4455-B43F-A5108B315F71}" srcId="{5C08784E-D343-4E9E-8CB3-AB1E7FA38DE5}" destId="{1195600B-630C-4D84-BB1E-643E10E2A8C0}" srcOrd="1" destOrd="0" parTransId="{3D001561-B8DD-4BB6-AA2C-88BA275D6EA8}" sibTransId="{A93ED8BA-D0DF-4023-AB3C-B68892348715}"/>
    <dgm:cxn modelId="{6B4E340A-D043-4B7B-9A4C-C92665A88FD8}" srcId="{5C08784E-D343-4E9E-8CB3-AB1E7FA38DE5}" destId="{345B60E6-EEF1-474A-BDB4-8C678AA48191}" srcOrd="3" destOrd="0" parTransId="{494F5247-286C-495E-A4E1-55A288979752}" sibTransId="{D9F6F32A-E271-40B4-AFFD-4EFEC01F1215}"/>
    <dgm:cxn modelId="{9B31A131-ACC6-4C0A-98DD-A6DCA44360B7}" type="presOf" srcId="{E234FFCE-9A36-45C0-9D36-CEB054F5A224}" destId="{1AAED782-7BCA-4FCB-9801-59C90B215759}" srcOrd="0" destOrd="0" presId="urn:microsoft.com/office/officeart/2018/2/layout/IconVerticalSolidList"/>
    <dgm:cxn modelId="{CE9A2238-CF9E-4818-9B07-2F3E644EB80D}" srcId="{5C08784E-D343-4E9E-8CB3-AB1E7FA38DE5}" destId="{72CB49A1-5E51-4707-93FC-889C7DCA11AE}" srcOrd="2" destOrd="0" parTransId="{40FA744E-F4EF-43C6-BFD3-BA3F1BF3C2DE}" sibTransId="{6C550940-1071-4A51-9088-25A7028D8129}"/>
    <dgm:cxn modelId="{F68C9147-7A7F-4328-BBB3-49D12DE46092}" srcId="{5C08784E-D343-4E9E-8CB3-AB1E7FA38DE5}" destId="{7A2428C3-8B0B-4DF4-BEFD-E4FF1926D827}" srcOrd="0" destOrd="0" parTransId="{D222D8F7-2BC0-4E2E-B21A-14C2C43BAAAC}" sibTransId="{BD49DE8E-328A-4D82-BC94-E219BA8756AF}"/>
    <dgm:cxn modelId="{87C3B14C-AC88-499A-AB0B-A341D32DB000}" srcId="{5C08784E-D343-4E9E-8CB3-AB1E7FA38DE5}" destId="{0CB4965E-4AC9-47C6-9793-1BF8515B331E}" srcOrd="7" destOrd="0" parTransId="{3671A8E2-0762-4880-89B1-DEF00E07A497}" sibTransId="{ECD6C7B4-5186-4FF5-A993-C4C31357AAC3}"/>
    <dgm:cxn modelId="{50E8DF77-1F20-46BD-A4F1-D575629143C0}" type="presOf" srcId="{3D208A0D-BA63-4DFA-9538-641F357F78F2}" destId="{0516AFDA-9F9B-4434-B6E9-83B3A37DBDD7}" srcOrd="0" destOrd="0" presId="urn:microsoft.com/office/officeart/2018/2/layout/IconVerticalSolidList"/>
    <dgm:cxn modelId="{0CE57F7F-29D6-46FF-BED3-A5E1E2551C57}" type="presOf" srcId="{7A2428C3-8B0B-4DF4-BEFD-E4FF1926D827}" destId="{96060CC4-05B8-4B4B-B765-481B3E93B7E6}" srcOrd="0" destOrd="0" presId="urn:microsoft.com/office/officeart/2018/2/layout/IconVerticalSolidList"/>
    <dgm:cxn modelId="{0CE8238B-5327-48DE-A543-8EEE9D70ED2B}" type="presOf" srcId="{3828F90C-58AF-472A-A251-57068E7D5D00}" destId="{66703627-6AEF-489C-94A2-A6DEE32A513A}" srcOrd="0" destOrd="0" presId="urn:microsoft.com/office/officeart/2018/2/layout/IconVerticalSolidList"/>
    <dgm:cxn modelId="{F80D89A1-FC5B-4266-BF5D-3054EB873F53}" srcId="{5C08784E-D343-4E9E-8CB3-AB1E7FA38DE5}" destId="{E234FFCE-9A36-45C0-9D36-CEB054F5A224}" srcOrd="8" destOrd="0" parTransId="{E8514794-7B1F-4CE9-A72B-C5EC7183A7AA}" sibTransId="{96FFDF53-D7EB-4FD7-87D2-D107B94D025A}"/>
    <dgm:cxn modelId="{E91C45AB-959A-4A0B-902F-21235F2128B0}" srcId="{5C08784E-D343-4E9E-8CB3-AB1E7FA38DE5}" destId="{3828F90C-58AF-472A-A251-57068E7D5D00}" srcOrd="5" destOrd="0" parTransId="{D8238BF0-8B29-4DB4-AA41-79A2773E896B}" sibTransId="{22C8337A-E5E0-48BC-8506-1F81A5506406}"/>
    <dgm:cxn modelId="{C4E533BC-0CD6-489C-ADB2-7ACCB9AC4450}" type="presOf" srcId="{1195600B-630C-4D84-BB1E-643E10E2A8C0}" destId="{D6C037D2-C1EF-4014-9CAB-55186B528AB0}" srcOrd="0" destOrd="0" presId="urn:microsoft.com/office/officeart/2018/2/layout/IconVerticalSolidList"/>
    <dgm:cxn modelId="{095A89BF-08E2-484E-81A8-E6A83FA6DA8F}" srcId="{5C08784E-D343-4E9E-8CB3-AB1E7FA38DE5}" destId="{3D208A0D-BA63-4DFA-9538-641F357F78F2}" srcOrd="6" destOrd="0" parTransId="{06EC2C4D-44EA-4E92-8B5D-0DAAFACDCF21}" sibTransId="{98F6162D-BFFE-4768-A001-E9E53284C75D}"/>
    <dgm:cxn modelId="{6470B3C2-0D58-4CB4-B58D-7ED721697918}" type="presOf" srcId="{FC597AED-E867-4BA7-A76E-7EF9C0E79E0A}" destId="{BF29BD3E-658F-4D5A-A7BB-1043A81580CE}" srcOrd="0" destOrd="0" presId="urn:microsoft.com/office/officeart/2018/2/layout/IconVerticalSolidList"/>
    <dgm:cxn modelId="{44E5F6CE-9D00-45FB-88A7-02A0438CF75B}" type="presOf" srcId="{345B60E6-EEF1-474A-BDB4-8C678AA48191}" destId="{18D09154-8F21-4C8C-BCCA-282EEE0CAC25}" srcOrd="0" destOrd="0" presId="urn:microsoft.com/office/officeart/2018/2/layout/IconVerticalSolidList"/>
    <dgm:cxn modelId="{F0FBAADC-6A7D-4CFD-9BC5-80C91434A7DE}" type="presOf" srcId="{72CB49A1-5E51-4707-93FC-889C7DCA11AE}" destId="{B6A7FD3D-EE8A-44CD-AB80-401E7793BDC6}" srcOrd="0" destOrd="0" presId="urn:microsoft.com/office/officeart/2018/2/layout/IconVerticalSolidList"/>
    <dgm:cxn modelId="{55CD87E0-D735-40D1-B367-98E2592CDA03}" srcId="{5C08784E-D343-4E9E-8CB3-AB1E7FA38DE5}" destId="{FC597AED-E867-4BA7-A76E-7EF9C0E79E0A}" srcOrd="4" destOrd="0" parTransId="{A4E1B824-0B9A-41E4-9B82-AD2152EB8734}" sibTransId="{02E753BB-86A0-4E9E-8059-90D5D94AFAD8}"/>
    <dgm:cxn modelId="{DC93E0EC-ADD5-43FE-977D-03909ADFD38D}" type="presOf" srcId="{0CB4965E-4AC9-47C6-9793-1BF8515B331E}" destId="{6C006108-AEE3-4C05-90D9-4303FB5E4B8A}" srcOrd="0" destOrd="0" presId="urn:microsoft.com/office/officeart/2018/2/layout/IconVerticalSolidList"/>
    <dgm:cxn modelId="{D4F568F5-82B2-4C92-8622-F2644CE74710}" type="presOf" srcId="{5C08784E-D343-4E9E-8CB3-AB1E7FA38DE5}" destId="{1E689021-69BF-443F-AD27-9B59CBF196A2}" srcOrd="0" destOrd="0" presId="urn:microsoft.com/office/officeart/2018/2/layout/IconVerticalSolidList"/>
    <dgm:cxn modelId="{1A1B2623-9CAC-40FB-8F1C-5D08A1DC9246}" type="presParOf" srcId="{1E689021-69BF-443F-AD27-9B59CBF196A2}" destId="{CC6055FF-0819-429B-AFA5-DEF1F15FE192}" srcOrd="0" destOrd="0" presId="urn:microsoft.com/office/officeart/2018/2/layout/IconVerticalSolidList"/>
    <dgm:cxn modelId="{10F8214A-474A-4D9C-8961-05A2BDEA63B0}" type="presParOf" srcId="{CC6055FF-0819-429B-AFA5-DEF1F15FE192}" destId="{702B98F1-2B32-4CF9-B1F7-69489BB2841D}" srcOrd="0" destOrd="0" presId="urn:microsoft.com/office/officeart/2018/2/layout/IconVerticalSolidList"/>
    <dgm:cxn modelId="{DBDD4790-263F-49CA-8C92-F0D0ECDCD6B2}" type="presParOf" srcId="{CC6055FF-0819-429B-AFA5-DEF1F15FE192}" destId="{73062F7F-FA89-486A-86D1-7AE59BFA4574}" srcOrd="1" destOrd="0" presId="urn:microsoft.com/office/officeart/2018/2/layout/IconVerticalSolidList"/>
    <dgm:cxn modelId="{B2BBC25C-8363-420A-BDAC-C196204653C8}" type="presParOf" srcId="{CC6055FF-0819-429B-AFA5-DEF1F15FE192}" destId="{06A564E0-E1E8-4AC0-9D98-4AD1A01587BD}" srcOrd="2" destOrd="0" presId="urn:microsoft.com/office/officeart/2018/2/layout/IconVerticalSolidList"/>
    <dgm:cxn modelId="{DCC74386-A12E-4201-86FF-0DBAD973AC77}" type="presParOf" srcId="{CC6055FF-0819-429B-AFA5-DEF1F15FE192}" destId="{96060CC4-05B8-4B4B-B765-481B3E93B7E6}" srcOrd="3" destOrd="0" presId="urn:microsoft.com/office/officeart/2018/2/layout/IconVerticalSolidList"/>
    <dgm:cxn modelId="{2E0FD489-2D5D-4C64-9C93-AE556D939E64}" type="presParOf" srcId="{1E689021-69BF-443F-AD27-9B59CBF196A2}" destId="{F50503BA-E8BF-4246-87AE-F2CED7878346}" srcOrd="1" destOrd="0" presId="urn:microsoft.com/office/officeart/2018/2/layout/IconVerticalSolidList"/>
    <dgm:cxn modelId="{7A51AED0-C663-4EA8-9A7F-6E172458E2B8}" type="presParOf" srcId="{1E689021-69BF-443F-AD27-9B59CBF196A2}" destId="{3D1FB1FB-2810-4C9F-BFB1-D6A731C61962}" srcOrd="2" destOrd="0" presId="urn:microsoft.com/office/officeart/2018/2/layout/IconVerticalSolidList"/>
    <dgm:cxn modelId="{A6AB444B-60F5-41EB-8632-29D495764D5F}" type="presParOf" srcId="{3D1FB1FB-2810-4C9F-BFB1-D6A731C61962}" destId="{DBCB5BFE-B6BF-4E61-84FA-42E8A352DB32}" srcOrd="0" destOrd="0" presId="urn:microsoft.com/office/officeart/2018/2/layout/IconVerticalSolidList"/>
    <dgm:cxn modelId="{4D048F8C-2623-4013-BE40-FFF9C285311D}" type="presParOf" srcId="{3D1FB1FB-2810-4C9F-BFB1-D6A731C61962}" destId="{EC536ED0-007F-4557-91BB-70D51C72E380}" srcOrd="1" destOrd="0" presId="urn:microsoft.com/office/officeart/2018/2/layout/IconVerticalSolidList"/>
    <dgm:cxn modelId="{32DF8E00-E5FC-4D7E-BDA0-01083A608324}" type="presParOf" srcId="{3D1FB1FB-2810-4C9F-BFB1-D6A731C61962}" destId="{2F3AEAF7-D73A-4344-947C-784FD94001FD}" srcOrd="2" destOrd="0" presId="urn:microsoft.com/office/officeart/2018/2/layout/IconVerticalSolidList"/>
    <dgm:cxn modelId="{D97F20BF-4A74-4A57-B79D-4C4756D82EEE}" type="presParOf" srcId="{3D1FB1FB-2810-4C9F-BFB1-D6A731C61962}" destId="{D6C037D2-C1EF-4014-9CAB-55186B528AB0}" srcOrd="3" destOrd="0" presId="urn:microsoft.com/office/officeart/2018/2/layout/IconVerticalSolidList"/>
    <dgm:cxn modelId="{1CFC5A01-3847-4DA3-A2C6-CF041DC2427A}" type="presParOf" srcId="{1E689021-69BF-443F-AD27-9B59CBF196A2}" destId="{255194D5-B0EF-4ECB-810F-61ACB79D8A2F}" srcOrd="3" destOrd="0" presId="urn:microsoft.com/office/officeart/2018/2/layout/IconVerticalSolidList"/>
    <dgm:cxn modelId="{DF87FB56-2860-4421-90AA-DC67BFF44507}" type="presParOf" srcId="{1E689021-69BF-443F-AD27-9B59CBF196A2}" destId="{B91C64FE-84AB-4AEB-9CE4-CEFB46AB6317}" srcOrd="4" destOrd="0" presId="urn:microsoft.com/office/officeart/2018/2/layout/IconVerticalSolidList"/>
    <dgm:cxn modelId="{63F00DAE-B535-46E0-BE85-DA789E158C77}" type="presParOf" srcId="{B91C64FE-84AB-4AEB-9CE4-CEFB46AB6317}" destId="{7E00EA14-23D0-4813-929E-0059D578CABF}" srcOrd="0" destOrd="0" presId="urn:microsoft.com/office/officeart/2018/2/layout/IconVerticalSolidList"/>
    <dgm:cxn modelId="{E564E6B9-0D14-43C2-87E1-A8810ADD012D}" type="presParOf" srcId="{B91C64FE-84AB-4AEB-9CE4-CEFB46AB6317}" destId="{1C0EAC33-DDA1-4664-B496-BC9CD75C7455}" srcOrd="1" destOrd="0" presId="urn:microsoft.com/office/officeart/2018/2/layout/IconVerticalSolidList"/>
    <dgm:cxn modelId="{2B107E32-18F9-4738-B8A8-D8EED2892A48}" type="presParOf" srcId="{B91C64FE-84AB-4AEB-9CE4-CEFB46AB6317}" destId="{E26F710F-BFB4-4ED5-B3CE-F7282DEEDEE0}" srcOrd="2" destOrd="0" presId="urn:microsoft.com/office/officeart/2018/2/layout/IconVerticalSolidList"/>
    <dgm:cxn modelId="{C2A03510-5C8C-49B5-9C94-F7E0517F728B}" type="presParOf" srcId="{B91C64FE-84AB-4AEB-9CE4-CEFB46AB6317}" destId="{B6A7FD3D-EE8A-44CD-AB80-401E7793BDC6}" srcOrd="3" destOrd="0" presId="urn:microsoft.com/office/officeart/2018/2/layout/IconVerticalSolidList"/>
    <dgm:cxn modelId="{F7B587FE-02C8-454E-A1A9-B7F586BE8004}" type="presParOf" srcId="{1E689021-69BF-443F-AD27-9B59CBF196A2}" destId="{C480CC87-FEB1-4DA8-A0D2-514A2D9C7129}" srcOrd="5" destOrd="0" presId="urn:microsoft.com/office/officeart/2018/2/layout/IconVerticalSolidList"/>
    <dgm:cxn modelId="{482F827E-AE34-4530-8A57-276C3BC0B200}" type="presParOf" srcId="{1E689021-69BF-443F-AD27-9B59CBF196A2}" destId="{1A340A02-2BFF-45E9-9AE2-82DF163D7152}" srcOrd="6" destOrd="0" presId="urn:microsoft.com/office/officeart/2018/2/layout/IconVerticalSolidList"/>
    <dgm:cxn modelId="{B108CA52-9932-47E3-BB28-3534A3693B4F}" type="presParOf" srcId="{1A340A02-2BFF-45E9-9AE2-82DF163D7152}" destId="{EA3BC91F-3991-4030-AA75-AC92A6703B54}" srcOrd="0" destOrd="0" presId="urn:microsoft.com/office/officeart/2018/2/layout/IconVerticalSolidList"/>
    <dgm:cxn modelId="{E37D67A2-DD47-4375-BADE-E3681A66D520}" type="presParOf" srcId="{1A340A02-2BFF-45E9-9AE2-82DF163D7152}" destId="{D207A9DE-0623-4182-9251-AACA561BB164}" srcOrd="1" destOrd="0" presId="urn:microsoft.com/office/officeart/2018/2/layout/IconVerticalSolidList"/>
    <dgm:cxn modelId="{6A85A8B7-B6E9-466B-AE06-3469EABEAFEA}" type="presParOf" srcId="{1A340A02-2BFF-45E9-9AE2-82DF163D7152}" destId="{FF2B0047-BE5E-4083-B33A-42D764CD21C0}" srcOrd="2" destOrd="0" presId="urn:microsoft.com/office/officeart/2018/2/layout/IconVerticalSolidList"/>
    <dgm:cxn modelId="{78361CCB-497B-4B00-B559-778712ED6590}" type="presParOf" srcId="{1A340A02-2BFF-45E9-9AE2-82DF163D7152}" destId="{18D09154-8F21-4C8C-BCCA-282EEE0CAC25}" srcOrd="3" destOrd="0" presId="urn:microsoft.com/office/officeart/2018/2/layout/IconVerticalSolidList"/>
    <dgm:cxn modelId="{998BF6DD-D270-4695-9857-655B3E25E203}" type="presParOf" srcId="{1E689021-69BF-443F-AD27-9B59CBF196A2}" destId="{4F8CE42E-AC10-4CA6-A404-BE8AA3AB19A0}" srcOrd="7" destOrd="0" presId="urn:microsoft.com/office/officeart/2018/2/layout/IconVerticalSolidList"/>
    <dgm:cxn modelId="{AE1F1BAB-4350-42CF-9BF3-96D2EEF5C00F}" type="presParOf" srcId="{1E689021-69BF-443F-AD27-9B59CBF196A2}" destId="{61105116-A146-4A04-B6F4-F6BFF8DAE4DD}" srcOrd="8" destOrd="0" presId="urn:microsoft.com/office/officeart/2018/2/layout/IconVerticalSolidList"/>
    <dgm:cxn modelId="{6A2D89D6-E320-4DFB-85E5-6A90A951053D}" type="presParOf" srcId="{61105116-A146-4A04-B6F4-F6BFF8DAE4DD}" destId="{34974014-C673-4B2A-885D-750E8B6B6CFB}" srcOrd="0" destOrd="0" presId="urn:microsoft.com/office/officeart/2018/2/layout/IconVerticalSolidList"/>
    <dgm:cxn modelId="{F3B0329E-1A58-464F-AF05-2E7882F7BA27}" type="presParOf" srcId="{61105116-A146-4A04-B6F4-F6BFF8DAE4DD}" destId="{CA813576-B2A8-48A9-9818-082755AE2E4D}" srcOrd="1" destOrd="0" presId="urn:microsoft.com/office/officeart/2018/2/layout/IconVerticalSolidList"/>
    <dgm:cxn modelId="{0824213C-C095-4407-9F77-E19930659274}" type="presParOf" srcId="{61105116-A146-4A04-B6F4-F6BFF8DAE4DD}" destId="{741E1574-D87A-4C1F-AA83-83E6D37518AC}" srcOrd="2" destOrd="0" presId="urn:microsoft.com/office/officeart/2018/2/layout/IconVerticalSolidList"/>
    <dgm:cxn modelId="{379AB287-E481-49E5-B4CB-504DCC61EB8C}" type="presParOf" srcId="{61105116-A146-4A04-B6F4-F6BFF8DAE4DD}" destId="{BF29BD3E-658F-4D5A-A7BB-1043A81580CE}" srcOrd="3" destOrd="0" presId="urn:microsoft.com/office/officeart/2018/2/layout/IconVerticalSolidList"/>
    <dgm:cxn modelId="{1BED4D22-997F-4CAA-9357-E9312CF6B977}" type="presParOf" srcId="{1E689021-69BF-443F-AD27-9B59CBF196A2}" destId="{92C564EC-1FD8-4CD6-924E-605FC5E599C3}" srcOrd="9" destOrd="0" presId="urn:microsoft.com/office/officeart/2018/2/layout/IconVerticalSolidList"/>
    <dgm:cxn modelId="{0D5043D5-520A-4B9B-AC50-10D44F4F7EDD}" type="presParOf" srcId="{1E689021-69BF-443F-AD27-9B59CBF196A2}" destId="{470744F3-F6D4-40B9-A618-B685F73238BA}" srcOrd="10" destOrd="0" presId="urn:microsoft.com/office/officeart/2018/2/layout/IconVerticalSolidList"/>
    <dgm:cxn modelId="{3BE4EA48-7ACD-49BA-9A88-E4D553C13F33}" type="presParOf" srcId="{470744F3-F6D4-40B9-A618-B685F73238BA}" destId="{05426D52-89E3-4D10-88C9-09CDB4219B04}" srcOrd="0" destOrd="0" presId="urn:microsoft.com/office/officeart/2018/2/layout/IconVerticalSolidList"/>
    <dgm:cxn modelId="{E3A86AE5-588A-4C63-B663-5498D053CBF0}" type="presParOf" srcId="{470744F3-F6D4-40B9-A618-B685F73238BA}" destId="{C1E2E6B7-CBBA-4B8B-BB84-DEAB5685F4C6}" srcOrd="1" destOrd="0" presId="urn:microsoft.com/office/officeart/2018/2/layout/IconVerticalSolidList"/>
    <dgm:cxn modelId="{09B40BE3-672B-40BB-8CCB-AFBD9AD9070E}" type="presParOf" srcId="{470744F3-F6D4-40B9-A618-B685F73238BA}" destId="{6422C0AB-01B1-4D75-9D18-EE0D4FE73AC2}" srcOrd="2" destOrd="0" presId="urn:microsoft.com/office/officeart/2018/2/layout/IconVerticalSolidList"/>
    <dgm:cxn modelId="{343F6541-294E-467B-883C-B66B30FFB1FA}" type="presParOf" srcId="{470744F3-F6D4-40B9-A618-B685F73238BA}" destId="{66703627-6AEF-489C-94A2-A6DEE32A513A}" srcOrd="3" destOrd="0" presId="urn:microsoft.com/office/officeart/2018/2/layout/IconVerticalSolidList"/>
    <dgm:cxn modelId="{AFC238B0-C8AC-4118-A827-49D4D0325D52}" type="presParOf" srcId="{1E689021-69BF-443F-AD27-9B59CBF196A2}" destId="{AD6C56A2-C6BA-453C-83FD-860A7620C438}" srcOrd="11" destOrd="0" presId="urn:microsoft.com/office/officeart/2018/2/layout/IconVerticalSolidList"/>
    <dgm:cxn modelId="{74DD1280-A117-4115-9692-6340E5F98680}" type="presParOf" srcId="{1E689021-69BF-443F-AD27-9B59CBF196A2}" destId="{B135F3E3-725F-456B-8347-793FBF09B7AE}" srcOrd="12" destOrd="0" presId="urn:microsoft.com/office/officeart/2018/2/layout/IconVerticalSolidList"/>
    <dgm:cxn modelId="{FA6A6B43-E57C-4A65-8B5D-0EB734F91E2A}" type="presParOf" srcId="{B135F3E3-725F-456B-8347-793FBF09B7AE}" destId="{31B2CEAA-A5DE-4848-8300-D0894D266843}" srcOrd="0" destOrd="0" presId="urn:microsoft.com/office/officeart/2018/2/layout/IconVerticalSolidList"/>
    <dgm:cxn modelId="{8686C002-EA6E-4DBC-B157-0C18A89F780F}" type="presParOf" srcId="{B135F3E3-725F-456B-8347-793FBF09B7AE}" destId="{00BB338F-1A03-441E-8DCA-F74C5C1A3B57}" srcOrd="1" destOrd="0" presId="urn:microsoft.com/office/officeart/2018/2/layout/IconVerticalSolidList"/>
    <dgm:cxn modelId="{A7C92C10-452F-43D1-AAA0-25318DC10684}" type="presParOf" srcId="{B135F3E3-725F-456B-8347-793FBF09B7AE}" destId="{4946C9B0-8F2D-40B8-A2A4-97FA97BC80E4}" srcOrd="2" destOrd="0" presId="urn:microsoft.com/office/officeart/2018/2/layout/IconVerticalSolidList"/>
    <dgm:cxn modelId="{7CC99F1E-6D04-4AC5-84B9-8A51E30DC57B}" type="presParOf" srcId="{B135F3E3-725F-456B-8347-793FBF09B7AE}" destId="{0516AFDA-9F9B-4434-B6E9-83B3A37DBDD7}" srcOrd="3" destOrd="0" presId="urn:microsoft.com/office/officeart/2018/2/layout/IconVerticalSolidList"/>
    <dgm:cxn modelId="{6A2271FA-0BE0-479D-AE60-44294E71F990}" type="presParOf" srcId="{1E689021-69BF-443F-AD27-9B59CBF196A2}" destId="{70755AF2-B918-4281-94C9-73D0231698E2}" srcOrd="13" destOrd="0" presId="urn:microsoft.com/office/officeart/2018/2/layout/IconVerticalSolidList"/>
    <dgm:cxn modelId="{D8DED4B2-5C44-4002-8DDE-F958E05DCC5E}" type="presParOf" srcId="{1E689021-69BF-443F-AD27-9B59CBF196A2}" destId="{918F34AC-11A9-4ED2-BD63-B6C09FE04781}" srcOrd="14" destOrd="0" presId="urn:microsoft.com/office/officeart/2018/2/layout/IconVerticalSolidList"/>
    <dgm:cxn modelId="{8411C070-5F12-490E-8BFF-016BAD8B87C2}" type="presParOf" srcId="{918F34AC-11A9-4ED2-BD63-B6C09FE04781}" destId="{10A7A404-B185-4656-9124-30C438D847C8}" srcOrd="0" destOrd="0" presId="urn:microsoft.com/office/officeart/2018/2/layout/IconVerticalSolidList"/>
    <dgm:cxn modelId="{5A4FAF67-ECC8-49F3-BB14-6BE3B3CBE852}" type="presParOf" srcId="{918F34AC-11A9-4ED2-BD63-B6C09FE04781}" destId="{3A63399B-1DEE-41F0-BB39-594CFA4D614F}" srcOrd="1" destOrd="0" presId="urn:microsoft.com/office/officeart/2018/2/layout/IconVerticalSolidList"/>
    <dgm:cxn modelId="{28504900-B86F-4A2F-A59C-F1BC4D84E8DB}" type="presParOf" srcId="{918F34AC-11A9-4ED2-BD63-B6C09FE04781}" destId="{6A18E985-0E5C-431D-A1F0-3C0EC93456C8}" srcOrd="2" destOrd="0" presId="urn:microsoft.com/office/officeart/2018/2/layout/IconVerticalSolidList"/>
    <dgm:cxn modelId="{992262F1-4323-4EA2-B235-0C9C0BE2563B}" type="presParOf" srcId="{918F34AC-11A9-4ED2-BD63-B6C09FE04781}" destId="{6C006108-AEE3-4C05-90D9-4303FB5E4B8A}" srcOrd="3" destOrd="0" presId="urn:microsoft.com/office/officeart/2018/2/layout/IconVerticalSolidList"/>
    <dgm:cxn modelId="{E334E576-02C0-49DC-AF88-4ED32086DE1E}" type="presParOf" srcId="{1E689021-69BF-443F-AD27-9B59CBF196A2}" destId="{348F0F76-0ECC-4783-B481-C488148BB1E9}" srcOrd="15" destOrd="0" presId="urn:microsoft.com/office/officeart/2018/2/layout/IconVerticalSolidList"/>
    <dgm:cxn modelId="{5FA80F93-431A-4103-9503-82507D465EA2}" type="presParOf" srcId="{1E689021-69BF-443F-AD27-9B59CBF196A2}" destId="{1E23615B-FC02-4A1D-B6F5-F2D93E477026}" srcOrd="16" destOrd="0" presId="urn:microsoft.com/office/officeart/2018/2/layout/IconVerticalSolidList"/>
    <dgm:cxn modelId="{E1649D1B-EF96-4BC1-ADAC-BDBF9F6EB7D0}" type="presParOf" srcId="{1E23615B-FC02-4A1D-B6F5-F2D93E477026}" destId="{DA870AD0-1B26-47A8-8173-45411913AC14}" srcOrd="0" destOrd="0" presId="urn:microsoft.com/office/officeart/2018/2/layout/IconVerticalSolidList"/>
    <dgm:cxn modelId="{A6AE90BC-192D-4AA8-B62E-8D45074ADC3B}" type="presParOf" srcId="{1E23615B-FC02-4A1D-B6F5-F2D93E477026}" destId="{81BB9C12-792A-41DA-81B3-766D493263D6}" srcOrd="1" destOrd="0" presId="urn:microsoft.com/office/officeart/2018/2/layout/IconVerticalSolidList"/>
    <dgm:cxn modelId="{3465C627-4DC9-40F4-8E2F-FCBB8964308D}" type="presParOf" srcId="{1E23615B-FC02-4A1D-B6F5-F2D93E477026}" destId="{E43D6FCA-E8B2-42AC-8134-966AA4A6CB3C}" srcOrd="2" destOrd="0" presId="urn:microsoft.com/office/officeart/2018/2/layout/IconVerticalSolidList"/>
    <dgm:cxn modelId="{18AF744B-BFF9-4628-9599-2835FF387A1F}" type="presParOf" srcId="{1E23615B-FC02-4A1D-B6F5-F2D93E477026}" destId="{1AAED782-7BCA-4FCB-9801-59C90B21575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1717DF-1A5F-484F-B3BB-033D3F18DC4F}" type="doc">
      <dgm:prSet loTypeId="urn:microsoft.com/office/officeart/2005/8/layout/radial5" loCatId="relationship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EF05B786-1F7B-4ADB-8CB5-7E4B23C1031B}">
      <dgm:prSet phldrT="[Text]"/>
      <dgm:spPr>
        <a:solidFill>
          <a:srgbClr val="00206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b="1" dirty="0" err="1">
              <a:ln>
                <a:noFill/>
              </a:ln>
              <a:solidFill>
                <a:srgbClr val="FFFF00"/>
              </a:solidFill>
            </a:rPr>
            <a:t>RaCES</a:t>
          </a:r>
          <a:endParaRPr lang="en-GB" b="1" dirty="0">
            <a:ln>
              <a:noFill/>
            </a:ln>
            <a:solidFill>
              <a:srgbClr val="FFFF00"/>
            </a:solidFill>
          </a:endParaRPr>
        </a:p>
      </dgm:t>
    </dgm:pt>
    <dgm:pt modelId="{8553FFE5-E0BA-4A32-9F06-DD773AFC8919}" type="parTrans" cxnId="{97F37A15-2B02-427E-AA0C-DF957DB872AA}">
      <dgm:prSet/>
      <dgm:spPr/>
      <dgm:t>
        <a:bodyPr/>
        <a:lstStyle/>
        <a:p>
          <a:endParaRPr lang="en-GB"/>
        </a:p>
      </dgm:t>
    </dgm:pt>
    <dgm:pt modelId="{BD0A4CB5-E4C2-4A8F-8D1E-304A5787CD50}" type="sibTrans" cxnId="{97F37A15-2B02-427E-AA0C-DF957DB872AA}">
      <dgm:prSet/>
      <dgm:spPr/>
      <dgm:t>
        <a:bodyPr/>
        <a:lstStyle/>
        <a:p>
          <a:endParaRPr lang="en-GB"/>
        </a:p>
      </dgm:t>
    </dgm:pt>
    <dgm:pt modelId="{B5C26650-D21C-4816-9774-784CE3D49CD7}">
      <dgm:prSet phldrT="[Text]" custT="1"/>
      <dgm:spPr>
        <a:solidFill>
          <a:srgbClr val="00B0F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sz="900" b="1" dirty="0">
              <a:latin typeface="Arial" panose="020B0604020202020204" pitchFamily="34" charset="0"/>
              <a:cs typeface="Arial" panose="020B0604020202020204" pitchFamily="34" charset="0"/>
            </a:rPr>
            <a:t>Health Equity</a:t>
          </a:r>
        </a:p>
      </dgm:t>
    </dgm:pt>
    <dgm:pt modelId="{1DE13DD2-4B1B-4DEB-BAEC-6286CD35EA82}" type="parTrans" cxnId="{8E5DFAA4-DAEB-403F-900E-A164C15B1181}">
      <dgm:prSet/>
      <dgm:spPr>
        <a:solidFill>
          <a:srgbClr val="FFFF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GB" b="1"/>
        </a:p>
      </dgm:t>
    </dgm:pt>
    <dgm:pt modelId="{D4AF8073-5B7F-499C-9878-5376EBA5A7C4}" type="sibTrans" cxnId="{8E5DFAA4-DAEB-403F-900E-A164C15B1181}">
      <dgm:prSet/>
      <dgm:spPr/>
      <dgm:t>
        <a:bodyPr/>
        <a:lstStyle/>
        <a:p>
          <a:endParaRPr lang="en-GB"/>
        </a:p>
      </dgm:t>
    </dgm:pt>
    <dgm:pt modelId="{3C3328B5-8C01-4BED-AA85-B5543ECB662E}">
      <dgm:prSet phldrT="[Text]" custT="1"/>
      <dgm:spPr>
        <a:solidFill>
          <a:srgbClr val="7030A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sz="900" b="1" dirty="0">
              <a:latin typeface="Arial" panose="020B0604020202020204" pitchFamily="34" charset="0"/>
              <a:cs typeface="Arial" panose="020B0604020202020204" pitchFamily="34" charset="0"/>
            </a:rPr>
            <a:t>Capacity &amp; Capability</a:t>
          </a:r>
        </a:p>
      </dgm:t>
    </dgm:pt>
    <dgm:pt modelId="{81A7A8D0-8822-4719-8F71-271C2ABD8BA0}" type="parTrans" cxnId="{8BCE2AE8-4164-49C9-AE7A-21829BCF4C69}">
      <dgm:prSet/>
      <dgm:spPr/>
      <dgm:t>
        <a:bodyPr/>
        <a:lstStyle/>
        <a:p>
          <a:endParaRPr lang="en-GB"/>
        </a:p>
      </dgm:t>
    </dgm:pt>
    <dgm:pt modelId="{A692FEBF-70ED-4FBE-B32D-CA761CF25745}" type="sibTrans" cxnId="{8BCE2AE8-4164-49C9-AE7A-21829BCF4C69}">
      <dgm:prSet/>
      <dgm:spPr/>
      <dgm:t>
        <a:bodyPr/>
        <a:lstStyle/>
        <a:p>
          <a:endParaRPr lang="en-GB"/>
        </a:p>
      </dgm:t>
    </dgm:pt>
    <dgm:pt modelId="{21B84015-71D6-4B39-BD68-C63C07CE950E}">
      <dgm:prSet phldrT="[Text]" custT="1"/>
      <dgm:spPr>
        <a:gradFill rotWithShape="0">
          <a:gsLst>
            <a:gs pos="25000">
              <a:srgbClr val="92D050"/>
            </a:gs>
            <a:gs pos="100000">
              <a:srgbClr val="92D050"/>
            </a:gs>
            <a:gs pos="91000">
              <a:srgbClr val="92D050"/>
            </a:gs>
          </a:gsLst>
        </a:gra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Cost-effectiveness</a:t>
          </a:r>
        </a:p>
      </dgm:t>
    </dgm:pt>
    <dgm:pt modelId="{C0BE8957-A309-4545-B613-916262363F57}" type="parTrans" cxnId="{7AA725F8-7816-4D2D-B561-D14F307CEA48}">
      <dgm:prSet/>
      <dgm:spPr>
        <a:solidFill>
          <a:srgbClr val="FFFF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GB"/>
        </a:p>
      </dgm:t>
    </dgm:pt>
    <dgm:pt modelId="{56908F63-71B4-452B-A9F2-73BA1CEFDBC7}" type="sibTrans" cxnId="{7AA725F8-7816-4D2D-B561-D14F307CEA48}">
      <dgm:prSet/>
      <dgm:spPr/>
      <dgm:t>
        <a:bodyPr/>
        <a:lstStyle/>
        <a:p>
          <a:endParaRPr lang="en-GB"/>
        </a:p>
      </dgm:t>
    </dgm:pt>
    <dgm:pt modelId="{60B09F4D-21B2-47F6-AAAF-367092E34B7D}">
      <dgm:prSet phldrT="[Text]" custT="1"/>
      <dgm:spPr>
        <a:gradFill rotWithShape="0">
          <a:gsLst>
            <a:gs pos="90000">
              <a:srgbClr val="FF0000"/>
            </a:gs>
            <a:gs pos="50000">
              <a:srgbClr val="C00000"/>
            </a:gs>
            <a:gs pos="100000">
              <a:srgbClr val="FF0000"/>
            </a:gs>
          </a:gsLst>
        </a:gra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sz="900" b="1" dirty="0">
              <a:latin typeface="Arial" panose="020B0604020202020204" pitchFamily="34" charset="0"/>
              <a:cs typeface="Arial" panose="020B0604020202020204" pitchFamily="34" charset="0"/>
            </a:rPr>
            <a:t>Health Professionals</a:t>
          </a:r>
        </a:p>
      </dgm:t>
    </dgm:pt>
    <dgm:pt modelId="{E2D964AA-9601-4DD6-9F62-0F9B15B88FAA}" type="parTrans" cxnId="{4BA7D3B5-F22E-4B17-8683-8856A5C58227}">
      <dgm:prSet/>
      <dgm:spPr/>
      <dgm:t>
        <a:bodyPr/>
        <a:lstStyle/>
        <a:p>
          <a:endParaRPr lang="en-GB"/>
        </a:p>
      </dgm:t>
    </dgm:pt>
    <dgm:pt modelId="{8393D938-E1A2-4CF2-9C61-932513CD496D}" type="sibTrans" cxnId="{4BA7D3B5-F22E-4B17-8683-8856A5C58227}">
      <dgm:prSet/>
      <dgm:spPr/>
      <dgm:t>
        <a:bodyPr/>
        <a:lstStyle/>
        <a:p>
          <a:endParaRPr lang="en-GB"/>
        </a:p>
      </dgm:t>
    </dgm:pt>
    <dgm:pt modelId="{87521E9B-8172-435D-949B-66E50F7EDA48}">
      <dgm:prSet phldrT="[Text]" custT="1"/>
      <dgm:spPr>
        <a:gradFill rotWithShape="0">
          <a:gsLst>
            <a:gs pos="93000">
              <a:srgbClr val="7030A0"/>
            </a:gs>
            <a:gs pos="52000">
              <a:srgbClr val="7030A0"/>
            </a:gs>
            <a:gs pos="100000">
              <a:srgbClr val="7030A0"/>
            </a:gs>
          </a:gsLst>
        </a:gra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sz="900" b="1" dirty="0">
              <a:latin typeface="Arial" panose="020B0604020202020204" pitchFamily="34" charset="0"/>
              <a:cs typeface="Arial" panose="020B0604020202020204" pitchFamily="34" charset="0"/>
            </a:rPr>
            <a:t>Social Care &amp; Public Health</a:t>
          </a:r>
        </a:p>
      </dgm:t>
    </dgm:pt>
    <dgm:pt modelId="{42009B28-E4B4-405A-9764-C638D29042C7}" type="parTrans" cxnId="{1117D0BC-0F4D-48F3-81C4-AC15AC6C0089}">
      <dgm:prSet/>
      <dgm:spPr>
        <a:solidFill>
          <a:srgbClr val="FFFF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GB"/>
        </a:p>
      </dgm:t>
    </dgm:pt>
    <dgm:pt modelId="{5744E501-B843-4336-A598-D30E36B3F10B}" type="sibTrans" cxnId="{1117D0BC-0F4D-48F3-81C4-AC15AC6C0089}">
      <dgm:prSet/>
      <dgm:spPr/>
      <dgm:t>
        <a:bodyPr/>
        <a:lstStyle/>
        <a:p>
          <a:endParaRPr lang="en-GB"/>
        </a:p>
      </dgm:t>
    </dgm:pt>
    <dgm:pt modelId="{F20F4553-61AB-4606-9668-59A29FB5406C}">
      <dgm:prSet phldrT="[Text]" custT="1"/>
      <dgm:spPr>
        <a:solidFill>
          <a:srgbClr val="92D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Patients &amp; Public </a:t>
          </a:r>
        </a:p>
      </dgm:t>
    </dgm:pt>
    <dgm:pt modelId="{CE7BD8C0-8797-4675-8240-8A6FEAE54DC5}" type="parTrans" cxnId="{F6DC4DF2-1925-438E-8A3B-034D61D7DF67}">
      <dgm:prSet/>
      <dgm:spPr/>
      <dgm:t>
        <a:bodyPr/>
        <a:lstStyle/>
        <a:p>
          <a:endParaRPr lang="en-GB"/>
        </a:p>
      </dgm:t>
    </dgm:pt>
    <dgm:pt modelId="{8849E229-36C6-4A84-B3D9-0EB00D464112}" type="sibTrans" cxnId="{F6DC4DF2-1925-438E-8A3B-034D61D7DF67}">
      <dgm:prSet/>
      <dgm:spPr/>
      <dgm:t>
        <a:bodyPr/>
        <a:lstStyle/>
        <a:p>
          <a:endParaRPr lang="en-GB"/>
        </a:p>
      </dgm:t>
    </dgm:pt>
    <dgm:pt modelId="{42D50BC0-5C21-4C05-8458-BFCF5394B062}">
      <dgm:prSet phldrT="[Text]" custT="1"/>
      <dgm:spPr>
        <a:solidFill>
          <a:srgbClr val="FFC0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Communities of Practice</a:t>
          </a:r>
        </a:p>
      </dgm:t>
    </dgm:pt>
    <dgm:pt modelId="{0A98DDC8-9731-4FF7-8F11-94F8B85E0848}" type="parTrans" cxnId="{C03BCA78-A30E-491C-B742-D445348DD930}">
      <dgm:prSet/>
      <dgm:spPr>
        <a:solidFill>
          <a:srgbClr val="FFFF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GB"/>
        </a:p>
      </dgm:t>
    </dgm:pt>
    <dgm:pt modelId="{ECE22FD2-BE7B-40B1-A593-DEDCBA0B74FB}" type="sibTrans" cxnId="{C03BCA78-A30E-491C-B742-D445348DD930}">
      <dgm:prSet/>
      <dgm:spPr/>
      <dgm:t>
        <a:bodyPr/>
        <a:lstStyle/>
        <a:p>
          <a:endParaRPr lang="en-GB"/>
        </a:p>
      </dgm:t>
    </dgm:pt>
    <dgm:pt modelId="{E5151D42-B536-4C98-B321-E684A9CE17A7}">
      <dgm:prSet phldrT="[Text]" custT="1"/>
      <dgm:spPr>
        <a:solidFill>
          <a:srgbClr val="FFC0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Intervention Effectiveness</a:t>
          </a:r>
        </a:p>
      </dgm:t>
    </dgm:pt>
    <dgm:pt modelId="{7979CBCA-CA70-40FB-B60E-777D144B1856}" type="parTrans" cxnId="{0F0DFC21-A529-4743-83F4-569E9128FEDD}">
      <dgm:prSet/>
      <dgm:spPr/>
      <dgm:t>
        <a:bodyPr/>
        <a:lstStyle/>
        <a:p>
          <a:endParaRPr lang="en-GB"/>
        </a:p>
      </dgm:t>
    </dgm:pt>
    <dgm:pt modelId="{FADF1F7C-287D-4C32-9026-928689A20B5B}" type="sibTrans" cxnId="{0F0DFC21-A529-4743-83F4-569E9128FEDD}">
      <dgm:prSet/>
      <dgm:spPr/>
      <dgm:t>
        <a:bodyPr/>
        <a:lstStyle/>
        <a:p>
          <a:endParaRPr lang="en-GB"/>
        </a:p>
      </dgm:t>
    </dgm:pt>
    <dgm:pt modelId="{9233498D-15A8-46DA-ABDF-8A79EA2B5466}">
      <dgm:prSet phldrT="[Text]" custT="1"/>
      <dgm:spPr>
        <a:solidFill>
          <a:srgbClr val="00B0F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sz="9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Communicat</a:t>
          </a:r>
          <a:r>
            <a:rPr lang="en-GB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-ion</a:t>
          </a:r>
        </a:p>
      </dgm:t>
    </dgm:pt>
    <dgm:pt modelId="{9EAE5799-41FF-4D1B-9F5E-CC87100C45C4}" type="parTrans" cxnId="{46B89B75-13C1-4FC1-BE0C-648F80A1A72B}">
      <dgm:prSet/>
      <dgm:spPr/>
      <dgm:t>
        <a:bodyPr/>
        <a:lstStyle/>
        <a:p>
          <a:endParaRPr lang="en-GB"/>
        </a:p>
      </dgm:t>
    </dgm:pt>
    <dgm:pt modelId="{72C096C8-3658-4AE2-86B3-2F2A0ED99E9F}" type="sibTrans" cxnId="{46B89B75-13C1-4FC1-BE0C-648F80A1A72B}">
      <dgm:prSet/>
      <dgm:spPr/>
      <dgm:t>
        <a:bodyPr/>
        <a:lstStyle/>
        <a:p>
          <a:endParaRPr lang="en-GB"/>
        </a:p>
      </dgm:t>
    </dgm:pt>
    <dgm:pt modelId="{BAB14AA7-CC58-4FBF-944A-89E95E8D5BEA}">
      <dgm:prSet phldrT="[Text]" custT="1"/>
      <dgm:spPr>
        <a:solidFill>
          <a:srgbClr val="FF00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sz="900" b="1" dirty="0">
              <a:latin typeface="Arial" panose="020B0604020202020204" pitchFamily="34" charset="0"/>
              <a:cs typeface="Arial" panose="020B0604020202020204" pitchFamily="34" charset="0"/>
            </a:rPr>
            <a:t>Informing Policy &amp; Practice</a:t>
          </a:r>
        </a:p>
      </dgm:t>
    </dgm:pt>
    <dgm:pt modelId="{35CDE161-B22F-43E1-8B02-53BA34BB81B9}" type="parTrans" cxnId="{60B9AFFB-AEEB-417A-915B-857BB61AD6FB}">
      <dgm:prSet/>
      <dgm:spPr/>
      <dgm:t>
        <a:bodyPr/>
        <a:lstStyle/>
        <a:p>
          <a:endParaRPr lang="en-GB"/>
        </a:p>
      </dgm:t>
    </dgm:pt>
    <dgm:pt modelId="{95D72276-E6CD-4FD3-B7C7-1306BD47EEF7}" type="sibTrans" cxnId="{60B9AFFB-AEEB-417A-915B-857BB61AD6FB}">
      <dgm:prSet/>
      <dgm:spPr/>
      <dgm:t>
        <a:bodyPr/>
        <a:lstStyle/>
        <a:p>
          <a:endParaRPr lang="en-GB"/>
        </a:p>
      </dgm:t>
    </dgm:pt>
    <dgm:pt modelId="{D92418FC-4BB3-4D39-B28F-FEC7174E1F06}" type="pres">
      <dgm:prSet presAssocID="{BB1717DF-1A5F-484F-B3BB-033D3F18DC4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634185C-7895-42FC-80B3-01DBC648A6A7}" type="pres">
      <dgm:prSet presAssocID="{EF05B786-1F7B-4ADB-8CB5-7E4B23C1031B}" presName="centerShape" presStyleLbl="node0" presStyleIdx="0" presStyleCnt="1"/>
      <dgm:spPr/>
    </dgm:pt>
    <dgm:pt modelId="{7569C8D4-C65A-469E-ACF8-D3DBFD2D558C}" type="pres">
      <dgm:prSet presAssocID="{1DE13DD2-4B1B-4DEB-BAEC-6286CD35EA82}" presName="parTrans" presStyleLbl="sibTrans2D1" presStyleIdx="0" presStyleCnt="10" custScaleX="159801"/>
      <dgm:spPr/>
    </dgm:pt>
    <dgm:pt modelId="{A128EEDA-384C-4D5C-9353-1A9A644A8D1B}" type="pres">
      <dgm:prSet presAssocID="{1DE13DD2-4B1B-4DEB-BAEC-6286CD35EA82}" presName="connectorText" presStyleLbl="sibTrans2D1" presStyleIdx="0" presStyleCnt="10"/>
      <dgm:spPr/>
    </dgm:pt>
    <dgm:pt modelId="{8B5E265E-1F53-4BD5-B4EC-BD6D3BF2DF35}" type="pres">
      <dgm:prSet presAssocID="{B5C26650-D21C-4816-9774-784CE3D49CD7}" presName="node" presStyleLbl="node1" presStyleIdx="0" presStyleCnt="10">
        <dgm:presLayoutVars>
          <dgm:bulletEnabled val="1"/>
        </dgm:presLayoutVars>
      </dgm:prSet>
      <dgm:spPr/>
    </dgm:pt>
    <dgm:pt modelId="{9B169D56-72ED-4DA0-8ACF-9CCC09B2AAC1}" type="pres">
      <dgm:prSet presAssocID="{E2D964AA-9601-4DD6-9F62-0F9B15B88FAA}" presName="parTrans" presStyleLbl="sibTrans2D1" presStyleIdx="1" presStyleCnt="10"/>
      <dgm:spPr/>
    </dgm:pt>
    <dgm:pt modelId="{9D38C659-BB95-4DE5-8B4C-21EFD5EEAEA0}" type="pres">
      <dgm:prSet presAssocID="{E2D964AA-9601-4DD6-9F62-0F9B15B88FAA}" presName="connectorText" presStyleLbl="sibTrans2D1" presStyleIdx="1" presStyleCnt="10"/>
      <dgm:spPr/>
    </dgm:pt>
    <dgm:pt modelId="{32731958-18D2-43A4-BDC2-3AD5E7291B45}" type="pres">
      <dgm:prSet presAssocID="{60B09F4D-21B2-47F6-AAAF-367092E34B7D}" presName="node" presStyleLbl="node1" presStyleIdx="1" presStyleCnt="10">
        <dgm:presLayoutVars>
          <dgm:bulletEnabled val="1"/>
        </dgm:presLayoutVars>
      </dgm:prSet>
      <dgm:spPr/>
    </dgm:pt>
    <dgm:pt modelId="{817432B6-BCF1-41F5-B808-A979E9F18AF5}" type="pres">
      <dgm:prSet presAssocID="{42009B28-E4B4-405A-9764-C638D29042C7}" presName="parTrans" presStyleLbl="sibTrans2D1" presStyleIdx="2" presStyleCnt="10" custScaleX="165737"/>
      <dgm:spPr/>
    </dgm:pt>
    <dgm:pt modelId="{9B0DD9AD-BFFC-4267-9096-1FB9BFC12039}" type="pres">
      <dgm:prSet presAssocID="{42009B28-E4B4-405A-9764-C638D29042C7}" presName="connectorText" presStyleLbl="sibTrans2D1" presStyleIdx="2" presStyleCnt="10"/>
      <dgm:spPr/>
    </dgm:pt>
    <dgm:pt modelId="{7FEAD9AB-6145-43EA-A9BB-57D53092A9BF}" type="pres">
      <dgm:prSet presAssocID="{87521E9B-8172-435D-949B-66E50F7EDA48}" presName="node" presStyleLbl="node1" presStyleIdx="2" presStyleCnt="10" custScaleX="101273">
        <dgm:presLayoutVars>
          <dgm:bulletEnabled val="1"/>
        </dgm:presLayoutVars>
      </dgm:prSet>
      <dgm:spPr/>
    </dgm:pt>
    <dgm:pt modelId="{F92599BC-E6FD-480D-B268-97E755B9FBF6}" type="pres">
      <dgm:prSet presAssocID="{CE7BD8C0-8797-4675-8240-8A6FEAE54DC5}" presName="parTrans" presStyleLbl="sibTrans2D1" presStyleIdx="3" presStyleCnt="10"/>
      <dgm:spPr/>
    </dgm:pt>
    <dgm:pt modelId="{86E2D69B-2F3B-4FB3-AF81-EA3F84CD564D}" type="pres">
      <dgm:prSet presAssocID="{CE7BD8C0-8797-4675-8240-8A6FEAE54DC5}" presName="connectorText" presStyleLbl="sibTrans2D1" presStyleIdx="3" presStyleCnt="10"/>
      <dgm:spPr/>
    </dgm:pt>
    <dgm:pt modelId="{2ED62655-71D3-4314-A103-53590F79740E}" type="pres">
      <dgm:prSet presAssocID="{F20F4553-61AB-4606-9668-59A29FB5406C}" presName="node" presStyleLbl="node1" presStyleIdx="3" presStyleCnt="10">
        <dgm:presLayoutVars>
          <dgm:bulletEnabled val="1"/>
        </dgm:presLayoutVars>
      </dgm:prSet>
      <dgm:spPr/>
    </dgm:pt>
    <dgm:pt modelId="{91B7405A-560D-42B8-9438-0BB34FDA6D8A}" type="pres">
      <dgm:prSet presAssocID="{0A98DDC8-9731-4FF7-8F11-94F8B85E0848}" presName="parTrans" presStyleLbl="sibTrans2D1" presStyleIdx="4" presStyleCnt="10" custScaleX="152432"/>
      <dgm:spPr/>
    </dgm:pt>
    <dgm:pt modelId="{306F6EB4-1496-4026-B58A-C74A582E8385}" type="pres">
      <dgm:prSet presAssocID="{0A98DDC8-9731-4FF7-8F11-94F8B85E0848}" presName="connectorText" presStyleLbl="sibTrans2D1" presStyleIdx="4" presStyleCnt="10"/>
      <dgm:spPr/>
    </dgm:pt>
    <dgm:pt modelId="{FCBBD5DE-2A2C-4DF2-A7F3-682038D144A5}" type="pres">
      <dgm:prSet presAssocID="{42D50BC0-5C21-4C05-8458-BFCF5394B062}" presName="node" presStyleLbl="node1" presStyleIdx="4" presStyleCnt="10" custRadScaleRad="101032" custRadScaleInc="-1366">
        <dgm:presLayoutVars>
          <dgm:bulletEnabled val="1"/>
        </dgm:presLayoutVars>
      </dgm:prSet>
      <dgm:spPr/>
    </dgm:pt>
    <dgm:pt modelId="{79F6A2B0-1E13-46A5-B74C-0B5E523C5E8C}" type="pres">
      <dgm:prSet presAssocID="{9EAE5799-41FF-4D1B-9F5E-CC87100C45C4}" presName="parTrans" presStyleLbl="sibTrans2D1" presStyleIdx="5" presStyleCnt="10"/>
      <dgm:spPr/>
    </dgm:pt>
    <dgm:pt modelId="{A48B49AE-6A62-4BB8-80E6-0320FA16371D}" type="pres">
      <dgm:prSet presAssocID="{9EAE5799-41FF-4D1B-9F5E-CC87100C45C4}" presName="connectorText" presStyleLbl="sibTrans2D1" presStyleIdx="5" presStyleCnt="10"/>
      <dgm:spPr/>
    </dgm:pt>
    <dgm:pt modelId="{A3449BFE-6ECE-465F-A43E-5F5C9DBB1CB1}" type="pres">
      <dgm:prSet presAssocID="{9233498D-15A8-46DA-ABDF-8A79EA2B5466}" presName="node" presStyleLbl="node1" presStyleIdx="5" presStyleCnt="10" custRadScaleRad="99851" custRadScaleInc="465">
        <dgm:presLayoutVars>
          <dgm:bulletEnabled val="1"/>
        </dgm:presLayoutVars>
      </dgm:prSet>
      <dgm:spPr/>
    </dgm:pt>
    <dgm:pt modelId="{02B048C3-90CF-46BA-8D71-2B1BD1471B97}" type="pres">
      <dgm:prSet presAssocID="{35CDE161-B22F-43E1-8B02-53BA34BB81B9}" presName="parTrans" presStyleLbl="sibTrans2D1" presStyleIdx="6" presStyleCnt="10"/>
      <dgm:spPr/>
    </dgm:pt>
    <dgm:pt modelId="{D266825A-540E-4595-AED4-33747069CAFB}" type="pres">
      <dgm:prSet presAssocID="{35CDE161-B22F-43E1-8B02-53BA34BB81B9}" presName="connectorText" presStyleLbl="sibTrans2D1" presStyleIdx="6" presStyleCnt="10"/>
      <dgm:spPr/>
    </dgm:pt>
    <dgm:pt modelId="{18B83CA4-7AC0-4D72-912F-9B07867C7DE0}" type="pres">
      <dgm:prSet presAssocID="{BAB14AA7-CC58-4FBF-944A-89E95E8D5BEA}" presName="node" presStyleLbl="node1" presStyleIdx="6" presStyleCnt="10" custRadScaleRad="100707" custRadScaleInc="2260">
        <dgm:presLayoutVars>
          <dgm:bulletEnabled val="1"/>
        </dgm:presLayoutVars>
      </dgm:prSet>
      <dgm:spPr/>
    </dgm:pt>
    <dgm:pt modelId="{A1C5A98B-4B22-433B-889B-E29CA0947FCE}" type="pres">
      <dgm:prSet presAssocID="{81A7A8D0-8822-4719-8F71-271C2ABD8BA0}" presName="parTrans" presStyleLbl="sibTrans2D1" presStyleIdx="7" presStyleCnt="10"/>
      <dgm:spPr/>
    </dgm:pt>
    <dgm:pt modelId="{DB4FE67A-C645-41F9-B446-803BA80E0986}" type="pres">
      <dgm:prSet presAssocID="{81A7A8D0-8822-4719-8F71-271C2ABD8BA0}" presName="connectorText" presStyleLbl="sibTrans2D1" presStyleIdx="7" presStyleCnt="10"/>
      <dgm:spPr/>
    </dgm:pt>
    <dgm:pt modelId="{C9F66B75-FC8D-44BB-BB1C-AC0A62A06099}" type="pres">
      <dgm:prSet presAssocID="{3C3328B5-8C01-4BED-AA85-B5543ECB662E}" presName="node" presStyleLbl="node1" presStyleIdx="7" presStyleCnt="10" custRadScaleRad="100707" custRadScaleInc="2260">
        <dgm:presLayoutVars>
          <dgm:bulletEnabled val="1"/>
        </dgm:presLayoutVars>
      </dgm:prSet>
      <dgm:spPr/>
    </dgm:pt>
    <dgm:pt modelId="{21D893AA-2C2C-4C91-B936-62C89B3412A5}" type="pres">
      <dgm:prSet presAssocID="{C0BE8957-A309-4545-B613-916262363F57}" presName="parTrans" presStyleLbl="sibTrans2D1" presStyleIdx="8" presStyleCnt="10" custScaleX="160887"/>
      <dgm:spPr/>
    </dgm:pt>
    <dgm:pt modelId="{A4F48468-F28D-476A-B508-84582C8D34A8}" type="pres">
      <dgm:prSet presAssocID="{C0BE8957-A309-4545-B613-916262363F57}" presName="connectorText" presStyleLbl="sibTrans2D1" presStyleIdx="8" presStyleCnt="10"/>
      <dgm:spPr/>
    </dgm:pt>
    <dgm:pt modelId="{FCEC2F52-73D4-4983-8E88-7FE871AD159D}" type="pres">
      <dgm:prSet presAssocID="{21B84015-71D6-4B39-BD68-C63C07CE950E}" presName="node" presStyleLbl="node1" presStyleIdx="8" presStyleCnt="10" custRadScaleRad="100127" custRadScaleInc="-1349">
        <dgm:presLayoutVars>
          <dgm:bulletEnabled val="1"/>
        </dgm:presLayoutVars>
      </dgm:prSet>
      <dgm:spPr/>
    </dgm:pt>
    <dgm:pt modelId="{33E11E08-2A32-442B-B1F3-B05CF70AD70A}" type="pres">
      <dgm:prSet presAssocID="{7979CBCA-CA70-40FB-B60E-777D144B1856}" presName="parTrans" presStyleLbl="sibTrans2D1" presStyleIdx="9" presStyleCnt="10"/>
      <dgm:spPr/>
    </dgm:pt>
    <dgm:pt modelId="{868AA6D7-3061-4DB7-A3BE-55282D7A0E47}" type="pres">
      <dgm:prSet presAssocID="{7979CBCA-CA70-40FB-B60E-777D144B1856}" presName="connectorText" presStyleLbl="sibTrans2D1" presStyleIdx="9" presStyleCnt="10"/>
      <dgm:spPr/>
    </dgm:pt>
    <dgm:pt modelId="{B6696A64-166B-475D-8D75-453AF41A91B7}" type="pres">
      <dgm:prSet presAssocID="{E5151D42-B536-4C98-B321-E684A9CE17A7}" presName="node" presStyleLbl="node1" presStyleIdx="9" presStyleCnt="10">
        <dgm:presLayoutVars>
          <dgm:bulletEnabled val="1"/>
        </dgm:presLayoutVars>
      </dgm:prSet>
      <dgm:spPr/>
    </dgm:pt>
  </dgm:ptLst>
  <dgm:cxnLst>
    <dgm:cxn modelId="{1F14110D-8067-4B34-A0BD-C107E51AED5C}" type="presOf" srcId="{81A7A8D0-8822-4719-8F71-271C2ABD8BA0}" destId="{A1C5A98B-4B22-433B-889B-E29CA0947FCE}" srcOrd="0" destOrd="0" presId="urn:microsoft.com/office/officeart/2005/8/layout/radial5"/>
    <dgm:cxn modelId="{98A4DF0F-A231-4BA6-BCA2-8692B87619B8}" type="presOf" srcId="{EF05B786-1F7B-4ADB-8CB5-7E4B23C1031B}" destId="{F634185C-7895-42FC-80B3-01DBC648A6A7}" srcOrd="0" destOrd="0" presId="urn:microsoft.com/office/officeart/2005/8/layout/radial5"/>
    <dgm:cxn modelId="{97F37A15-2B02-427E-AA0C-DF957DB872AA}" srcId="{BB1717DF-1A5F-484F-B3BB-033D3F18DC4F}" destId="{EF05B786-1F7B-4ADB-8CB5-7E4B23C1031B}" srcOrd="0" destOrd="0" parTransId="{8553FFE5-E0BA-4A32-9F06-DD773AFC8919}" sibTransId="{BD0A4CB5-E4C2-4A8F-8D1E-304A5787CD50}"/>
    <dgm:cxn modelId="{2A253A1B-C1EA-4B4E-B1BC-5EDDE2DFCCBE}" type="presOf" srcId="{1DE13DD2-4B1B-4DEB-BAEC-6286CD35EA82}" destId="{7569C8D4-C65A-469E-ACF8-D3DBFD2D558C}" srcOrd="0" destOrd="0" presId="urn:microsoft.com/office/officeart/2005/8/layout/radial5"/>
    <dgm:cxn modelId="{0F0DFC21-A529-4743-83F4-569E9128FEDD}" srcId="{EF05B786-1F7B-4ADB-8CB5-7E4B23C1031B}" destId="{E5151D42-B536-4C98-B321-E684A9CE17A7}" srcOrd="9" destOrd="0" parTransId="{7979CBCA-CA70-40FB-B60E-777D144B1856}" sibTransId="{FADF1F7C-287D-4C32-9026-928689A20B5B}"/>
    <dgm:cxn modelId="{57DF3C26-A45A-4F52-9E72-2D24A71BC8E6}" type="presOf" srcId="{9EAE5799-41FF-4D1B-9F5E-CC87100C45C4}" destId="{A48B49AE-6A62-4BB8-80E6-0320FA16371D}" srcOrd="1" destOrd="0" presId="urn:microsoft.com/office/officeart/2005/8/layout/radial5"/>
    <dgm:cxn modelId="{90312428-3B25-462F-A210-DCA8A1EFE55F}" type="presOf" srcId="{F20F4553-61AB-4606-9668-59A29FB5406C}" destId="{2ED62655-71D3-4314-A103-53590F79740E}" srcOrd="0" destOrd="0" presId="urn:microsoft.com/office/officeart/2005/8/layout/radial5"/>
    <dgm:cxn modelId="{B12B712B-A185-4EAE-B048-E3D114E5B53D}" type="presOf" srcId="{CE7BD8C0-8797-4675-8240-8A6FEAE54DC5}" destId="{86E2D69B-2F3B-4FB3-AF81-EA3F84CD564D}" srcOrd="1" destOrd="0" presId="urn:microsoft.com/office/officeart/2005/8/layout/radial5"/>
    <dgm:cxn modelId="{A334DC2D-413A-4206-9525-3723973D02AC}" type="presOf" srcId="{0A98DDC8-9731-4FF7-8F11-94F8B85E0848}" destId="{91B7405A-560D-42B8-9438-0BB34FDA6D8A}" srcOrd="0" destOrd="0" presId="urn:microsoft.com/office/officeart/2005/8/layout/radial5"/>
    <dgm:cxn modelId="{0F982B5F-FBCA-4025-88B0-93AC0FEE7F5B}" type="presOf" srcId="{35CDE161-B22F-43E1-8B02-53BA34BB81B9}" destId="{02B048C3-90CF-46BA-8D71-2B1BD1471B97}" srcOrd="0" destOrd="0" presId="urn:microsoft.com/office/officeart/2005/8/layout/radial5"/>
    <dgm:cxn modelId="{FF49E442-6C92-48B6-BAD9-5F19969471A3}" type="presOf" srcId="{B5C26650-D21C-4816-9774-784CE3D49CD7}" destId="{8B5E265E-1F53-4BD5-B4EC-BD6D3BF2DF35}" srcOrd="0" destOrd="0" presId="urn:microsoft.com/office/officeart/2005/8/layout/radial5"/>
    <dgm:cxn modelId="{8C18B54D-A801-4796-B723-80C4776B95AD}" type="presOf" srcId="{BAB14AA7-CC58-4FBF-944A-89E95E8D5BEA}" destId="{18B83CA4-7AC0-4D72-912F-9B07867C7DE0}" srcOrd="0" destOrd="0" presId="urn:microsoft.com/office/officeart/2005/8/layout/radial5"/>
    <dgm:cxn modelId="{9943CD74-9F14-41D4-9595-14BC28B52641}" type="presOf" srcId="{42D50BC0-5C21-4C05-8458-BFCF5394B062}" destId="{FCBBD5DE-2A2C-4DF2-A7F3-682038D144A5}" srcOrd="0" destOrd="0" presId="urn:microsoft.com/office/officeart/2005/8/layout/radial5"/>
    <dgm:cxn modelId="{46B89B75-13C1-4FC1-BE0C-648F80A1A72B}" srcId="{EF05B786-1F7B-4ADB-8CB5-7E4B23C1031B}" destId="{9233498D-15A8-46DA-ABDF-8A79EA2B5466}" srcOrd="5" destOrd="0" parTransId="{9EAE5799-41FF-4D1B-9F5E-CC87100C45C4}" sibTransId="{72C096C8-3658-4AE2-86B3-2F2A0ED99E9F}"/>
    <dgm:cxn modelId="{31A7D455-106F-409C-8FC6-B9859BEB2B70}" type="presOf" srcId="{C0BE8957-A309-4545-B613-916262363F57}" destId="{A4F48468-F28D-476A-B508-84582C8D34A8}" srcOrd="1" destOrd="0" presId="urn:microsoft.com/office/officeart/2005/8/layout/radial5"/>
    <dgm:cxn modelId="{C03BCA78-A30E-491C-B742-D445348DD930}" srcId="{EF05B786-1F7B-4ADB-8CB5-7E4B23C1031B}" destId="{42D50BC0-5C21-4C05-8458-BFCF5394B062}" srcOrd="4" destOrd="0" parTransId="{0A98DDC8-9731-4FF7-8F11-94F8B85E0848}" sibTransId="{ECE22FD2-BE7B-40B1-A593-DEDCBA0B74FB}"/>
    <dgm:cxn modelId="{677B0A7A-B0D3-4D5F-B8BC-9A3D3B881277}" type="presOf" srcId="{7979CBCA-CA70-40FB-B60E-777D144B1856}" destId="{33E11E08-2A32-442B-B1F3-B05CF70AD70A}" srcOrd="0" destOrd="0" presId="urn:microsoft.com/office/officeart/2005/8/layout/radial5"/>
    <dgm:cxn modelId="{D11E925A-77D2-4493-B54F-F3B2EF152DA1}" type="presOf" srcId="{9233498D-15A8-46DA-ABDF-8A79EA2B5466}" destId="{A3449BFE-6ECE-465F-A43E-5F5C9DBB1CB1}" srcOrd="0" destOrd="0" presId="urn:microsoft.com/office/officeart/2005/8/layout/radial5"/>
    <dgm:cxn modelId="{D2546B81-884E-483B-BAD6-23BEC8755134}" type="presOf" srcId="{81A7A8D0-8822-4719-8F71-271C2ABD8BA0}" destId="{DB4FE67A-C645-41F9-B446-803BA80E0986}" srcOrd="1" destOrd="0" presId="urn:microsoft.com/office/officeart/2005/8/layout/radial5"/>
    <dgm:cxn modelId="{72FCBB8B-6B44-489D-BE5E-74D1C17CFD2B}" type="presOf" srcId="{CE7BD8C0-8797-4675-8240-8A6FEAE54DC5}" destId="{F92599BC-E6FD-480D-B268-97E755B9FBF6}" srcOrd="0" destOrd="0" presId="urn:microsoft.com/office/officeart/2005/8/layout/radial5"/>
    <dgm:cxn modelId="{AC21A38E-3D3C-419D-B072-3212A5609D38}" type="presOf" srcId="{3C3328B5-8C01-4BED-AA85-B5543ECB662E}" destId="{C9F66B75-FC8D-44BB-BB1C-AC0A62A06099}" srcOrd="0" destOrd="0" presId="urn:microsoft.com/office/officeart/2005/8/layout/radial5"/>
    <dgm:cxn modelId="{98418193-9313-4FB2-A62A-4393E55849BE}" type="presOf" srcId="{87521E9B-8172-435D-949B-66E50F7EDA48}" destId="{7FEAD9AB-6145-43EA-A9BB-57D53092A9BF}" srcOrd="0" destOrd="0" presId="urn:microsoft.com/office/officeart/2005/8/layout/radial5"/>
    <dgm:cxn modelId="{72910B96-AD20-4F08-A4BC-6827A2114068}" type="presOf" srcId="{C0BE8957-A309-4545-B613-916262363F57}" destId="{21D893AA-2C2C-4C91-B936-62C89B3412A5}" srcOrd="0" destOrd="0" presId="urn:microsoft.com/office/officeart/2005/8/layout/radial5"/>
    <dgm:cxn modelId="{8E5DFAA4-DAEB-403F-900E-A164C15B1181}" srcId="{EF05B786-1F7B-4ADB-8CB5-7E4B23C1031B}" destId="{B5C26650-D21C-4816-9774-784CE3D49CD7}" srcOrd="0" destOrd="0" parTransId="{1DE13DD2-4B1B-4DEB-BAEC-6286CD35EA82}" sibTransId="{D4AF8073-5B7F-499C-9878-5376EBA5A7C4}"/>
    <dgm:cxn modelId="{39D08EAB-EA37-4937-BCD7-0E090FE829EC}" type="presOf" srcId="{60B09F4D-21B2-47F6-AAAF-367092E34B7D}" destId="{32731958-18D2-43A4-BDC2-3AD5E7291B45}" srcOrd="0" destOrd="0" presId="urn:microsoft.com/office/officeart/2005/8/layout/radial5"/>
    <dgm:cxn modelId="{6EA6E2AB-9CBF-489C-AB33-8E9ABAD78EBF}" type="presOf" srcId="{35CDE161-B22F-43E1-8B02-53BA34BB81B9}" destId="{D266825A-540E-4595-AED4-33747069CAFB}" srcOrd="1" destOrd="0" presId="urn:microsoft.com/office/officeart/2005/8/layout/radial5"/>
    <dgm:cxn modelId="{E71609AE-7DF3-4508-9147-6E4B99D0710B}" type="presOf" srcId="{E5151D42-B536-4C98-B321-E684A9CE17A7}" destId="{B6696A64-166B-475D-8D75-453AF41A91B7}" srcOrd="0" destOrd="0" presId="urn:microsoft.com/office/officeart/2005/8/layout/radial5"/>
    <dgm:cxn modelId="{C7A46EB5-2FA5-4A04-9E3B-105D1BD847DD}" type="presOf" srcId="{7979CBCA-CA70-40FB-B60E-777D144B1856}" destId="{868AA6D7-3061-4DB7-A3BE-55282D7A0E47}" srcOrd="1" destOrd="0" presId="urn:microsoft.com/office/officeart/2005/8/layout/radial5"/>
    <dgm:cxn modelId="{4BA7D3B5-F22E-4B17-8683-8856A5C58227}" srcId="{EF05B786-1F7B-4ADB-8CB5-7E4B23C1031B}" destId="{60B09F4D-21B2-47F6-AAAF-367092E34B7D}" srcOrd="1" destOrd="0" parTransId="{E2D964AA-9601-4DD6-9F62-0F9B15B88FAA}" sibTransId="{8393D938-E1A2-4CF2-9C61-932513CD496D}"/>
    <dgm:cxn modelId="{1117D0BC-0F4D-48F3-81C4-AC15AC6C0089}" srcId="{EF05B786-1F7B-4ADB-8CB5-7E4B23C1031B}" destId="{87521E9B-8172-435D-949B-66E50F7EDA48}" srcOrd="2" destOrd="0" parTransId="{42009B28-E4B4-405A-9764-C638D29042C7}" sibTransId="{5744E501-B843-4336-A598-D30E36B3F10B}"/>
    <dgm:cxn modelId="{9B5ECFC1-78D4-4E2E-A4AA-05777DB471B2}" type="presOf" srcId="{21B84015-71D6-4B39-BD68-C63C07CE950E}" destId="{FCEC2F52-73D4-4983-8E88-7FE871AD159D}" srcOrd="0" destOrd="0" presId="urn:microsoft.com/office/officeart/2005/8/layout/radial5"/>
    <dgm:cxn modelId="{E42416C3-7341-4B9E-9BE5-9E7854AC0BBA}" type="presOf" srcId="{E2D964AA-9601-4DD6-9F62-0F9B15B88FAA}" destId="{9B169D56-72ED-4DA0-8ACF-9CCC09B2AAC1}" srcOrd="0" destOrd="0" presId="urn:microsoft.com/office/officeart/2005/8/layout/radial5"/>
    <dgm:cxn modelId="{F567F5CF-2BC9-4D61-847E-A916F884A47F}" type="presOf" srcId="{42009B28-E4B4-405A-9764-C638D29042C7}" destId="{817432B6-BCF1-41F5-B808-A979E9F18AF5}" srcOrd="0" destOrd="0" presId="urn:microsoft.com/office/officeart/2005/8/layout/radial5"/>
    <dgm:cxn modelId="{D939F8D7-9ABD-44BF-84C2-AD7A768F71F6}" type="presOf" srcId="{BB1717DF-1A5F-484F-B3BB-033D3F18DC4F}" destId="{D92418FC-4BB3-4D39-B28F-FEC7174E1F06}" srcOrd="0" destOrd="0" presId="urn:microsoft.com/office/officeart/2005/8/layout/radial5"/>
    <dgm:cxn modelId="{1BABCADC-D0C9-4654-9840-E2C28A40B04D}" type="presOf" srcId="{1DE13DD2-4B1B-4DEB-BAEC-6286CD35EA82}" destId="{A128EEDA-384C-4D5C-9353-1A9A644A8D1B}" srcOrd="1" destOrd="0" presId="urn:microsoft.com/office/officeart/2005/8/layout/radial5"/>
    <dgm:cxn modelId="{0FF44DDF-D1C2-4A5C-B427-D23A16950A30}" type="presOf" srcId="{E2D964AA-9601-4DD6-9F62-0F9B15B88FAA}" destId="{9D38C659-BB95-4DE5-8B4C-21EFD5EEAEA0}" srcOrd="1" destOrd="0" presId="urn:microsoft.com/office/officeart/2005/8/layout/radial5"/>
    <dgm:cxn modelId="{0C07F4E7-297C-4E01-92EE-1A323C5AAC14}" type="presOf" srcId="{9EAE5799-41FF-4D1B-9F5E-CC87100C45C4}" destId="{79F6A2B0-1E13-46A5-B74C-0B5E523C5E8C}" srcOrd="0" destOrd="0" presId="urn:microsoft.com/office/officeart/2005/8/layout/radial5"/>
    <dgm:cxn modelId="{8BCE2AE8-4164-49C9-AE7A-21829BCF4C69}" srcId="{EF05B786-1F7B-4ADB-8CB5-7E4B23C1031B}" destId="{3C3328B5-8C01-4BED-AA85-B5543ECB662E}" srcOrd="7" destOrd="0" parTransId="{81A7A8D0-8822-4719-8F71-271C2ABD8BA0}" sibTransId="{A692FEBF-70ED-4FBE-B32D-CA761CF25745}"/>
    <dgm:cxn modelId="{221181EE-D8DF-4451-BE44-D6680B0BD4F4}" type="presOf" srcId="{0A98DDC8-9731-4FF7-8F11-94F8B85E0848}" destId="{306F6EB4-1496-4026-B58A-C74A582E8385}" srcOrd="1" destOrd="0" presId="urn:microsoft.com/office/officeart/2005/8/layout/radial5"/>
    <dgm:cxn modelId="{F6DC4DF2-1925-438E-8A3B-034D61D7DF67}" srcId="{EF05B786-1F7B-4ADB-8CB5-7E4B23C1031B}" destId="{F20F4553-61AB-4606-9668-59A29FB5406C}" srcOrd="3" destOrd="0" parTransId="{CE7BD8C0-8797-4675-8240-8A6FEAE54DC5}" sibTransId="{8849E229-36C6-4A84-B3D9-0EB00D464112}"/>
    <dgm:cxn modelId="{182F28F7-8579-4E98-BDD4-8CBB29218621}" type="presOf" srcId="{42009B28-E4B4-405A-9764-C638D29042C7}" destId="{9B0DD9AD-BFFC-4267-9096-1FB9BFC12039}" srcOrd="1" destOrd="0" presId="urn:microsoft.com/office/officeart/2005/8/layout/radial5"/>
    <dgm:cxn modelId="{7AA725F8-7816-4D2D-B561-D14F307CEA48}" srcId="{EF05B786-1F7B-4ADB-8CB5-7E4B23C1031B}" destId="{21B84015-71D6-4B39-BD68-C63C07CE950E}" srcOrd="8" destOrd="0" parTransId="{C0BE8957-A309-4545-B613-916262363F57}" sibTransId="{56908F63-71B4-452B-A9F2-73BA1CEFDBC7}"/>
    <dgm:cxn modelId="{60B9AFFB-AEEB-417A-915B-857BB61AD6FB}" srcId="{EF05B786-1F7B-4ADB-8CB5-7E4B23C1031B}" destId="{BAB14AA7-CC58-4FBF-944A-89E95E8D5BEA}" srcOrd="6" destOrd="0" parTransId="{35CDE161-B22F-43E1-8B02-53BA34BB81B9}" sibTransId="{95D72276-E6CD-4FD3-B7C7-1306BD47EEF7}"/>
    <dgm:cxn modelId="{F39DC14E-88CA-4632-B505-9D2ADC7A55D3}" type="presParOf" srcId="{D92418FC-4BB3-4D39-B28F-FEC7174E1F06}" destId="{F634185C-7895-42FC-80B3-01DBC648A6A7}" srcOrd="0" destOrd="0" presId="urn:microsoft.com/office/officeart/2005/8/layout/radial5"/>
    <dgm:cxn modelId="{9168B1A2-7AD1-420A-A8EC-A80BF7392840}" type="presParOf" srcId="{D92418FC-4BB3-4D39-B28F-FEC7174E1F06}" destId="{7569C8D4-C65A-469E-ACF8-D3DBFD2D558C}" srcOrd="1" destOrd="0" presId="urn:microsoft.com/office/officeart/2005/8/layout/radial5"/>
    <dgm:cxn modelId="{85F67BA3-F8E1-42D0-8D6C-1EF0A1761AA6}" type="presParOf" srcId="{7569C8D4-C65A-469E-ACF8-D3DBFD2D558C}" destId="{A128EEDA-384C-4D5C-9353-1A9A644A8D1B}" srcOrd="0" destOrd="0" presId="urn:microsoft.com/office/officeart/2005/8/layout/radial5"/>
    <dgm:cxn modelId="{7C16DF58-45C7-41D9-AF8A-4B137C0983ED}" type="presParOf" srcId="{D92418FC-4BB3-4D39-B28F-FEC7174E1F06}" destId="{8B5E265E-1F53-4BD5-B4EC-BD6D3BF2DF35}" srcOrd="2" destOrd="0" presId="urn:microsoft.com/office/officeart/2005/8/layout/radial5"/>
    <dgm:cxn modelId="{E17BCA3D-ED51-4AC9-842F-82130182648F}" type="presParOf" srcId="{D92418FC-4BB3-4D39-B28F-FEC7174E1F06}" destId="{9B169D56-72ED-4DA0-8ACF-9CCC09B2AAC1}" srcOrd="3" destOrd="0" presId="urn:microsoft.com/office/officeart/2005/8/layout/radial5"/>
    <dgm:cxn modelId="{D819F7CE-D1AD-43AB-ACFB-7A4348097EA6}" type="presParOf" srcId="{9B169D56-72ED-4DA0-8ACF-9CCC09B2AAC1}" destId="{9D38C659-BB95-4DE5-8B4C-21EFD5EEAEA0}" srcOrd="0" destOrd="0" presId="urn:microsoft.com/office/officeart/2005/8/layout/radial5"/>
    <dgm:cxn modelId="{25F68356-986A-4136-8FE1-622F8C801D03}" type="presParOf" srcId="{D92418FC-4BB3-4D39-B28F-FEC7174E1F06}" destId="{32731958-18D2-43A4-BDC2-3AD5E7291B45}" srcOrd="4" destOrd="0" presId="urn:microsoft.com/office/officeart/2005/8/layout/radial5"/>
    <dgm:cxn modelId="{A325A677-B4EF-434C-BA89-DE9D18590BDC}" type="presParOf" srcId="{D92418FC-4BB3-4D39-B28F-FEC7174E1F06}" destId="{817432B6-BCF1-41F5-B808-A979E9F18AF5}" srcOrd="5" destOrd="0" presId="urn:microsoft.com/office/officeart/2005/8/layout/radial5"/>
    <dgm:cxn modelId="{1CAD8DE9-6204-493A-93F6-6A47E195F68F}" type="presParOf" srcId="{817432B6-BCF1-41F5-B808-A979E9F18AF5}" destId="{9B0DD9AD-BFFC-4267-9096-1FB9BFC12039}" srcOrd="0" destOrd="0" presId="urn:microsoft.com/office/officeart/2005/8/layout/radial5"/>
    <dgm:cxn modelId="{C59069E1-B4DE-4E32-BC4C-D61DB7BF30D9}" type="presParOf" srcId="{D92418FC-4BB3-4D39-B28F-FEC7174E1F06}" destId="{7FEAD9AB-6145-43EA-A9BB-57D53092A9BF}" srcOrd="6" destOrd="0" presId="urn:microsoft.com/office/officeart/2005/8/layout/radial5"/>
    <dgm:cxn modelId="{F2491723-5222-4FD0-9D9F-FEDBA3E8DCAD}" type="presParOf" srcId="{D92418FC-4BB3-4D39-B28F-FEC7174E1F06}" destId="{F92599BC-E6FD-480D-B268-97E755B9FBF6}" srcOrd="7" destOrd="0" presId="urn:microsoft.com/office/officeart/2005/8/layout/radial5"/>
    <dgm:cxn modelId="{B792884A-81B6-46EE-9AD4-861E85CAE84D}" type="presParOf" srcId="{F92599BC-E6FD-480D-B268-97E755B9FBF6}" destId="{86E2D69B-2F3B-4FB3-AF81-EA3F84CD564D}" srcOrd="0" destOrd="0" presId="urn:microsoft.com/office/officeart/2005/8/layout/radial5"/>
    <dgm:cxn modelId="{D0E45C1E-236B-432D-B0F9-3D94777C57C4}" type="presParOf" srcId="{D92418FC-4BB3-4D39-B28F-FEC7174E1F06}" destId="{2ED62655-71D3-4314-A103-53590F79740E}" srcOrd="8" destOrd="0" presId="urn:microsoft.com/office/officeart/2005/8/layout/radial5"/>
    <dgm:cxn modelId="{A61D8DEA-2CF4-497E-8E96-C5CDDB937A69}" type="presParOf" srcId="{D92418FC-4BB3-4D39-B28F-FEC7174E1F06}" destId="{91B7405A-560D-42B8-9438-0BB34FDA6D8A}" srcOrd="9" destOrd="0" presId="urn:microsoft.com/office/officeart/2005/8/layout/radial5"/>
    <dgm:cxn modelId="{3317AA61-7A82-440E-8B5D-D7A6D5D9D7ED}" type="presParOf" srcId="{91B7405A-560D-42B8-9438-0BB34FDA6D8A}" destId="{306F6EB4-1496-4026-B58A-C74A582E8385}" srcOrd="0" destOrd="0" presId="urn:microsoft.com/office/officeart/2005/8/layout/radial5"/>
    <dgm:cxn modelId="{18C3C684-30F8-448A-891D-D9EEF7D1D77B}" type="presParOf" srcId="{D92418FC-4BB3-4D39-B28F-FEC7174E1F06}" destId="{FCBBD5DE-2A2C-4DF2-A7F3-682038D144A5}" srcOrd="10" destOrd="0" presId="urn:microsoft.com/office/officeart/2005/8/layout/radial5"/>
    <dgm:cxn modelId="{2CA3EC33-9B17-4584-8878-9A07A03747EB}" type="presParOf" srcId="{D92418FC-4BB3-4D39-B28F-FEC7174E1F06}" destId="{79F6A2B0-1E13-46A5-B74C-0B5E523C5E8C}" srcOrd="11" destOrd="0" presId="urn:microsoft.com/office/officeart/2005/8/layout/radial5"/>
    <dgm:cxn modelId="{F2F028FC-E529-4D77-B178-1AAAEE58990B}" type="presParOf" srcId="{79F6A2B0-1E13-46A5-B74C-0B5E523C5E8C}" destId="{A48B49AE-6A62-4BB8-80E6-0320FA16371D}" srcOrd="0" destOrd="0" presId="urn:microsoft.com/office/officeart/2005/8/layout/radial5"/>
    <dgm:cxn modelId="{5D44579E-98D8-4070-B489-7063D49F538B}" type="presParOf" srcId="{D92418FC-4BB3-4D39-B28F-FEC7174E1F06}" destId="{A3449BFE-6ECE-465F-A43E-5F5C9DBB1CB1}" srcOrd="12" destOrd="0" presId="urn:microsoft.com/office/officeart/2005/8/layout/radial5"/>
    <dgm:cxn modelId="{CA302D69-7D49-411A-892C-F7F37758AB5A}" type="presParOf" srcId="{D92418FC-4BB3-4D39-B28F-FEC7174E1F06}" destId="{02B048C3-90CF-46BA-8D71-2B1BD1471B97}" srcOrd="13" destOrd="0" presId="urn:microsoft.com/office/officeart/2005/8/layout/radial5"/>
    <dgm:cxn modelId="{B636E5DD-034C-497F-B223-CDF868F56D46}" type="presParOf" srcId="{02B048C3-90CF-46BA-8D71-2B1BD1471B97}" destId="{D266825A-540E-4595-AED4-33747069CAFB}" srcOrd="0" destOrd="0" presId="urn:microsoft.com/office/officeart/2005/8/layout/radial5"/>
    <dgm:cxn modelId="{FB209C63-AF11-4F19-A1B2-4FABAC0DC2E4}" type="presParOf" srcId="{D92418FC-4BB3-4D39-B28F-FEC7174E1F06}" destId="{18B83CA4-7AC0-4D72-912F-9B07867C7DE0}" srcOrd="14" destOrd="0" presId="urn:microsoft.com/office/officeart/2005/8/layout/radial5"/>
    <dgm:cxn modelId="{35BF49B5-55FB-4AC8-856D-6910648B5801}" type="presParOf" srcId="{D92418FC-4BB3-4D39-B28F-FEC7174E1F06}" destId="{A1C5A98B-4B22-433B-889B-E29CA0947FCE}" srcOrd="15" destOrd="0" presId="urn:microsoft.com/office/officeart/2005/8/layout/radial5"/>
    <dgm:cxn modelId="{6CA6AC8C-3768-4728-9E2B-919B9236252A}" type="presParOf" srcId="{A1C5A98B-4B22-433B-889B-E29CA0947FCE}" destId="{DB4FE67A-C645-41F9-B446-803BA80E0986}" srcOrd="0" destOrd="0" presId="urn:microsoft.com/office/officeart/2005/8/layout/radial5"/>
    <dgm:cxn modelId="{685DA3E5-4873-4025-BE2E-9E57CF521A9D}" type="presParOf" srcId="{D92418FC-4BB3-4D39-B28F-FEC7174E1F06}" destId="{C9F66B75-FC8D-44BB-BB1C-AC0A62A06099}" srcOrd="16" destOrd="0" presId="urn:microsoft.com/office/officeart/2005/8/layout/radial5"/>
    <dgm:cxn modelId="{8B137596-48C4-40CB-BB91-A0A2FB4A7C30}" type="presParOf" srcId="{D92418FC-4BB3-4D39-B28F-FEC7174E1F06}" destId="{21D893AA-2C2C-4C91-B936-62C89B3412A5}" srcOrd="17" destOrd="0" presId="urn:microsoft.com/office/officeart/2005/8/layout/radial5"/>
    <dgm:cxn modelId="{9F3DBCC5-10BE-477C-B4DC-72241EC14921}" type="presParOf" srcId="{21D893AA-2C2C-4C91-B936-62C89B3412A5}" destId="{A4F48468-F28D-476A-B508-84582C8D34A8}" srcOrd="0" destOrd="0" presId="urn:microsoft.com/office/officeart/2005/8/layout/radial5"/>
    <dgm:cxn modelId="{E9843088-CB01-47C7-8171-A5AD4324566D}" type="presParOf" srcId="{D92418FC-4BB3-4D39-B28F-FEC7174E1F06}" destId="{FCEC2F52-73D4-4983-8E88-7FE871AD159D}" srcOrd="18" destOrd="0" presId="urn:microsoft.com/office/officeart/2005/8/layout/radial5"/>
    <dgm:cxn modelId="{A6E2B0D2-E0A0-44A7-8DF8-CDABDEEB9D31}" type="presParOf" srcId="{D92418FC-4BB3-4D39-B28F-FEC7174E1F06}" destId="{33E11E08-2A32-442B-B1F3-B05CF70AD70A}" srcOrd="19" destOrd="0" presId="urn:microsoft.com/office/officeart/2005/8/layout/radial5"/>
    <dgm:cxn modelId="{2FB64147-9361-45DB-BDF8-C8FC774D6A9C}" type="presParOf" srcId="{33E11E08-2A32-442B-B1F3-B05CF70AD70A}" destId="{868AA6D7-3061-4DB7-A3BE-55282D7A0E47}" srcOrd="0" destOrd="0" presId="urn:microsoft.com/office/officeart/2005/8/layout/radial5"/>
    <dgm:cxn modelId="{DB7469D0-BF87-416F-85E2-BC94E0E508DD}" type="presParOf" srcId="{D92418FC-4BB3-4D39-B28F-FEC7174E1F06}" destId="{B6696A64-166B-475D-8D75-453AF41A91B7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B98F1-2B32-4CF9-B1F7-69489BB2841D}">
      <dsp:nvSpPr>
        <dsp:cNvPr id="0" name=""/>
        <dsp:cNvSpPr/>
      </dsp:nvSpPr>
      <dsp:spPr>
        <a:xfrm>
          <a:off x="0" y="9812"/>
          <a:ext cx="11821542" cy="36975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062F7F-FA89-486A-86D1-7AE59BFA4574}">
      <dsp:nvSpPr>
        <dsp:cNvPr id="0" name=""/>
        <dsp:cNvSpPr/>
      </dsp:nvSpPr>
      <dsp:spPr>
        <a:xfrm>
          <a:off x="111852" y="85183"/>
          <a:ext cx="203367" cy="2033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60CC4-05B8-4B4B-B765-481B3E93B7E6}">
      <dsp:nvSpPr>
        <dsp:cNvPr id="0" name=""/>
        <dsp:cNvSpPr/>
      </dsp:nvSpPr>
      <dsp:spPr>
        <a:xfrm>
          <a:off x="427071" y="1987"/>
          <a:ext cx="11394471" cy="369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133" tIns="39133" rIns="39133" bIns="3913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Avenir Next LT Pro" panose="020B0504020202020204" pitchFamily="34" charset="0"/>
            </a:rPr>
            <a:t>100 Publications (28 in 2019/20; 25 in 2021; 36 in 2022; and 11 to date in Feb 2023)  </a:t>
          </a:r>
          <a:endParaRPr lang="en-US" sz="1600" kern="1200" dirty="0">
            <a:latin typeface="Avenir Next LT Pro" panose="020B0504020202020204" pitchFamily="34" charset="0"/>
          </a:endParaRPr>
        </a:p>
      </dsp:txBody>
      <dsp:txXfrm>
        <a:off x="427071" y="1987"/>
        <a:ext cx="11394471" cy="369759"/>
      </dsp:txXfrm>
    </dsp:sp>
    <dsp:sp modelId="{DBCB5BFE-B6BF-4E61-84FA-42E8A352DB32}">
      <dsp:nvSpPr>
        <dsp:cNvPr id="0" name=""/>
        <dsp:cNvSpPr/>
      </dsp:nvSpPr>
      <dsp:spPr>
        <a:xfrm>
          <a:off x="0" y="464186"/>
          <a:ext cx="11821542" cy="36975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536ED0-007F-4557-91BB-70D51C72E380}">
      <dsp:nvSpPr>
        <dsp:cNvPr id="0" name=""/>
        <dsp:cNvSpPr/>
      </dsp:nvSpPr>
      <dsp:spPr>
        <a:xfrm>
          <a:off x="111852" y="547382"/>
          <a:ext cx="203367" cy="2033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C037D2-C1EF-4014-9CAB-55186B528AB0}">
      <dsp:nvSpPr>
        <dsp:cNvPr id="0" name=""/>
        <dsp:cNvSpPr/>
      </dsp:nvSpPr>
      <dsp:spPr>
        <a:xfrm>
          <a:off x="427071" y="464186"/>
          <a:ext cx="11394471" cy="369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133" tIns="39133" rIns="39133" bIns="3913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Avenir Next LT Pro" panose="020B0504020202020204" pitchFamily="34" charset="0"/>
            </a:rPr>
            <a:t>75 Rapid Conversion of Evidence Summaries (</a:t>
          </a:r>
          <a:r>
            <a:rPr lang="en-GB" sz="1600" kern="1200" dirty="0" err="1">
              <a:latin typeface="Avenir Next LT Pro" panose="020B0504020202020204" pitchFamily="34" charset="0"/>
            </a:rPr>
            <a:t>RaCES</a:t>
          </a:r>
          <a:r>
            <a:rPr lang="en-GB" sz="1600" kern="1200" dirty="0">
              <a:latin typeface="Avenir Next LT Pro" panose="020B0504020202020204" pitchFamily="34" charset="0"/>
            </a:rPr>
            <a:t>) projects</a:t>
          </a:r>
          <a:r>
            <a:rPr lang="en-GB" sz="1600" b="0" kern="1200" dirty="0">
              <a:latin typeface="Avenir Next LT Pro" panose="020B0504020202020204" pitchFamily="34" charset="0"/>
            </a:rPr>
            <a:t> (50 completed; 25 ongoing)     </a:t>
          </a:r>
          <a:r>
            <a:rPr lang="en-GB" sz="1600" b="0" kern="1200" dirty="0">
              <a:solidFill>
                <a:srgbClr val="00B050"/>
              </a:solidFill>
              <a:latin typeface="Avenir Next LT Pro" panose="020B0504020202020204" pitchFamily="34" charset="0"/>
            </a:rPr>
            <a:t>(</a:t>
          </a:r>
          <a:r>
            <a:rPr lang="en-GB" sz="1600" b="1" kern="1200" dirty="0">
              <a:solidFill>
                <a:srgbClr val="00B050"/>
              </a:solidFill>
              <a:latin typeface="Avenir Next LT Pro" panose="020B0504020202020204" pitchFamily="34" charset="0"/>
            </a:rPr>
            <a:t>Target: 24 by 2024</a:t>
          </a:r>
          <a:r>
            <a:rPr lang="en-GB" sz="1600" kern="1200" dirty="0">
              <a:solidFill>
                <a:srgbClr val="00B050"/>
              </a:solidFill>
              <a:latin typeface="Avenir Next LT Pro" panose="020B0504020202020204" pitchFamily="34" charset="0"/>
            </a:rPr>
            <a:t>)</a:t>
          </a:r>
          <a:endParaRPr lang="en-US" sz="1600" kern="1200" dirty="0">
            <a:solidFill>
              <a:srgbClr val="00B050"/>
            </a:solidFill>
            <a:latin typeface="Avenir Next LT Pro" panose="020B0504020202020204" pitchFamily="34" charset="0"/>
          </a:endParaRPr>
        </a:p>
      </dsp:txBody>
      <dsp:txXfrm>
        <a:off x="427071" y="464186"/>
        <a:ext cx="11394471" cy="369759"/>
      </dsp:txXfrm>
    </dsp:sp>
    <dsp:sp modelId="{7E00EA14-23D0-4813-929E-0059D578CABF}">
      <dsp:nvSpPr>
        <dsp:cNvPr id="0" name=""/>
        <dsp:cNvSpPr/>
      </dsp:nvSpPr>
      <dsp:spPr>
        <a:xfrm>
          <a:off x="0" y="926385"/>
          <a:ext cx="11821542" cy="36975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0EAC33-DDA1-4664-B496-BC9CD75C7455}">
      <dsp:nvSpPr>
        <dsp:cNvPr id="0" name=""/>
        <dsp:cNvSpPr/>
      </dsp:nvSpPr>
      <dsp:spPr>
        <a:xfrm>
          <a:off x="111852" y="1009581"/>
          <a:ext cx="203367" cy="20336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A7FD3D-EE8A-44CD-AB80-401E7793BDC6}">
      <dsp:nvSpPr>
        <dsp:cNvPr id="0" name=""/>
        <dsp:cNvSpPr/>
      </dsp:nvSpPr>
      <dsp:spPr>
        <a:xfrm>
          <a:off x="427071" y="926385"/>
          <a:ext cx="11394471" cy="369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133" tIns="39133" rIns="39133" bIns="3913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Avenir Next LT Pro" panose="020B0504020202020204" pitchFamily="34" charset="0"/>
            </a:rPr>
            <a:t>35 Reviews (23 published -  13 completed 2019-2021; 10 completed 2022;  12 ongoing)     </a:t>
          </a:r>
          <a:r>
            <a:rPr lang="en-GB" sz="1600" kern="1200" dirty="0">
              <a:solidFill>
                <a:srgbClr val="00B050"/>
              </a:solidFill>
              <a:latin typeface="Avenir Next LT Pro" panose="020B0504020202020204" pitchFamily="34" charset="0"/>
            </a:rPr>
            <a:t>(</a:t>
          </a:r>
          <a:r>
            <a:rPr lang="en-GB" sz="1600" b="1" kern="1200" dirty="0">
              <a:solidFill>
                <a:srgbClr val="00B050"/>
              </a:solidFill>
              <a:latin typeface="Avenir Next LT Pro" panose="020B0504020202020204" pitchFamily="34" charset="0"/>
            </a:rPr>
            <a:t>Target:13 by 2024</a:t>
          </a:r>
          <a:r>
            <a:rPr lang="en-GB" sz="1600" kern="1200" dirty="0">
              <a:solidFill>
                <a:srgbClr val="00B050"/>
              </a:solidFill>
              <a:latin typeface="Avenir Next LT Pro" panose="020B0504020202020204" pitchFamily="34" charset="0"/>
            </a:rPr>
            <a:t>)</a:t>
          </a:r>
          <a:endParaRPr lang="en-US" sz="1600" kern="1200" dirty="0">
            <a:solidFill>
              <a:srgbClr val="00B050"/>
            </a:solidFill>
            <a:latin typeface="Avenir Next LT Pro" panose="020B0504020202020204" pitchFamily="34" charset="0"/>
          </a:endParaRPr>
        </a:p>
      </dsp:txBody>
      <dsp:txXfrm>
        <a:off x="427071" y="926385"/>
        <a:ext cx="11394471" cy="369759"/>
      </dsp:txXfrm>
    </dsp:sp>
    <dsp:sp modelId="{EA3BC91F-3991-4030-AA75-AC92A6703B54}">
      <dsp:nvSpPr>
        <dsp:cNvPr id="0" name=""/>
        <dsp:cNvSpPr/>
      </dsp:nvSpPr>
      <dsp:spPr>
        <a:xfrm>
          <a:off x="0" y="1388584"/>
          <a:ext cx="11821542" cy="36975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07A9DE-0623-4182-9251-AACA561BB164}">
      <dsp:nvSpPr>
        <dsp:cNvPr id="0" name=""/>
        <dsp:cNvSpPr/>
      </dsp:nvSpPr>
      <dsp:spPr>
        <a:xfrm>
          <a:off x="111852" y="1471780"/>
          <a:ext cx="203367" cy="20336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D09154-8F21-4C8C-BCCA-282EEE0CAC25}">
      <dsp:nvSpPr>
        <dsp:cNvPr id="0" name=""/>
        <dsp:cNvSpPr/>
      </dsp:nvSpPr>
      <dsp:spPr>
        <a:xfrm>
          <a:off x="427071" y="1388584"/>
          <a:ext cx="11394471" cy="369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133" tIns="39133" rIns="39133" bIns="3913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Avenir Next LT Pro" panose="020B0504020202020204" pitchFamily="34" charset="0"/>
            </a:rPr>
            <a:t>60 Co-produced grants </a:t>
          </a:r>
          <a:r>
            <a:rPr lang="en-GB" sz="1400" kern="1200" dirty="0">
              <a:latin typeface="Avenir Next LT Pro" panose="020B0504020202020204" pitchFamily="34" charset="0"/>
            </a:rPr>
            <a:t>(18 </a:t>
          </a:r>
          <a:r>
            <a:rPr lang="en-GB" sz="1400" b="0" kern="1200" dirty="0">
              <a:latin typeface="Avenir Next LT Pro" panose="020B0504020202020204" pitchFamily="34" charset="0"/>
            </a:rPr>
            <a:t>awarded</a:t>
          </a:r>
          <a:r>
            <a:rPr lang="en-GB" sz="1400" kern="1200" dirty="0">
              <a:latin typeface="Avenir Next LT Pro" panose="020B0504020202020204" pitchFamily="34" charset="0"/>
            </a:rPr>
            <a:t> totalling &gt;£1.6m</a:t>
          </a:r>
          <a:r>
            <a:rPr lang="en-GB" sz="1600" kern="1200" dirty="0">
              <a:latin typeface="Avenir Next LT Pro" panose="020B0504020202020204" pitchFamily="34" charset="0"/>
            </a:rPr>
            <a:t>)   </a:t>
          </a:r>
          <a:r>
            <a:rPr lang="en-GB" sz="1600" kern="1200" dirty="0">
              <a:solidFill>
                <a:srgbClr val="00B050"/>
              </a:solidFill>
              <a:latin typeface="Avenir Next LT Pro" panose="020B0504020202020204" pitchFamily="34" charset="0"/>
            </a:rPr>
            <a:t>(</a:t>
          </a:r>
          <a:r>
            <a:rPr lang="en-GB" sz="1600" b="1" kern="1200" dirty="0">
              <a:solidFill>
                <a:srgbClr val="00B050"/>
              </a:solidFill>
              <a:latin typeface="Avenir Next LT Pro" panose="020B0504020202020204" pitchFamily="34" charset="0"/>
            </a:rPr>
            <a:t>Target:18 co-produced by 2024)</a:t>
          </a:r>
          <a:endParaRPr lang="en-US" sz="1600" kern="1200" dirty="0">
            <a:solidFill>
              <a:srgbClr val="00B050"/>
            </a:solidFill>
            <a:latin typeface="Avenir Next LT Pro" panose="020B0504020202020204" pitchFamily="34" charset="0"/>
          </a:endParaRPr>
        </a:p>
      </dsp:txBody>
      <dsp:txXfrm>
        <a:off x="427071" y="1388584"/>
        <a:ext cx="11394471" cy="369759"/>
      </dsp:txXfrm>
    </dsp:sp>
    <dsp:sp modelId="{34974014-C673-4B2A-885D-750E8B6B6CFB}">
      <dsp:nvSpPr>
        <dsp:cNvPr id="0" name=""/>
        <dsp:cNvSpPr/>
      </dsp:nvSpPr>
      <dsp:spPr>
        <a:xfrm>
          <a:off x="0" y="1850783"/>
          <a:ext cx="11821542" cy="36975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813576-B2A8-48A9-9818-082755AE2E4D}">
      <dsp:nvSpPr>
        <dsp:cNvPr id="0" name=""/>
        <dsp:cNvSpPr/>
      </dsp:nvSpPr>
      <dsp:spPr>
        <a:xfrm>
          <a:off x="111852" y="1933979"/>
          <a:ext cx="203367" cy="20336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29BD3E-658F-4D5A-A7BB-1043A81580CE}">
      <dsp:nvSpPr>
        <dsp:cNvPr id="0" name=""/>
        <dsp:cNvSpPr/>
      </dsp:nvSpPr>
      <dsp:spPr>
        <a:xfrm>
          <a:off x="427071" y="1850783"/>
          <a:ext cx="11394471" cy="369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133" tIns="39133" rIns="39133" bIns="3913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Avenir Next LT Pro" panose="020B0504020202020204" pitchFamily="34" charset="0"/>
            </a:rPr>
            <a:t>11 Methodological sub-groups   </a:t>
          </a:r>
          <a:r>
            <a:rPr lang="en-GB" sz="1600" kern="1200" dirty="0">
              <a:solidFill>
                <a:srgbClr val="00B050"/>
              </a:solidFill>
              <a:latin typeface="Avenir Next LT Pro" panose="020B0504020202020204" pitchFamily="34" charset="0"/>
            </a:rPr>
            <a:t>(</a:t>
          </a:r>
          <a:r>
            <a:rPr lang="en-GB" sz="1600" b="1" kern="1200" dirty="0">
              <a:solidFill>
                <a:srgbClr val="00B050"/>
              </a:solidFill>
              <a:latin typeface="Avenir Next LT Pro" panose="020B0504020202020204" pitchFamily="34" charset="0"/>
            </a:rPr>
            <a:t>Target:10 by 2021</a:t>
          </a:r>
          <a:r>
            <a:rPr lang="en-GB" sz="1600" kern="1200" dirty="0">
              <a:solidFill>
                <a:srgbClr val="00B050"/>
              </a:solidFill>
              <a:latin typeface="Avenir Next LT Pro" panose="020B0504020202020204" pitchFamily="34" charset="0"/>
            </a:rPr>
            <a:t>) </a:t>
          </a:r>
          <a:endParaRPr lang="en-US" sz="1600" kern="1200" dirty="0">
            <a:solidFill>
              <a:srgbClr val="00B050"/>
            </a:solidFill>
            <a:latin typeface="Avenir Next LT Pro" panose="020B0504020202020204" pitchFamily="34" charset="0"/>
          </a:endParaRPr>
        </a:p>
      </dsp:txBody>
      <dsp:txXfrm>
        <a:off x="427071" y="1850783"/>
        <a:ext cx="11394471" cy="369759"/>
      </dsp:txXfrm>
    </dsp:sp>
    <dsp:sp modelId="{05426D52-89E3-4D10-88C9-09CDB4219B04}">
      <dsp:nvSpPr>
        <dsp:cNvPr id="0" name=""/>
        <dsp:cNvSpPr/>
      </dsp:nvSpPr>
      <dsp:spPr>
        <a:xfrm>
          <a:off x="0" y="2312982"/>
          <a:ext cx="11821542" cy="36975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E2E6B7-CBBA-4B8B-BB84-DEAB5685F4C6}">
      <dsp:nvSpPr>
        <dsp:cNvPr id="0" name=""/>
        <dsp:cNvSpPr/>
      </dsp:nvSpPr>
      <dsp:spPr>
        <a:xfrm>
          <a:off x="111852" y="2396178"/>
          <a:ext cx="203367" cy="20336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703627-6AEF-489C-94A2-A6DEE32A513A}">
      <dsp:nvSpPr>
        <dsp:cNvPr id="0" name=""/>
        <dsp:cNvSpPr/>
      </dsp:nvSpPr>
      <dsp:spPr>
        <a:xfrm>
          <a:off x="427071" y="2312982"/>
          <a:ext cx="11394471" cy="369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133" tIns="39133" rIns="39133" bIns="3913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Avenir Next LT Pro" panose="020B0504020202020204" pitchFamily="34" charset="0"/>
            </a:rPr>
            <a:t>1 Health Equity Mainstreaming Strategy &amp; Implementation Plan and associated activities </a:t>
          </a:r>
          <a:r>
            <a:rPr lang="en-GB" sz="1600" b="1" kern="1200" dirty="0">
              <a:latin typeface="Avenir Next LT Pro" panose="020B0504020202020204" pitchFamily="34" charset="0"/>
            </a:rPr>
            <a:t> </a:t>
          </a:r>
          <a:endParaRPr lang="en-US" sz="1600" b="1" kern="1200" dirty="0">
            <a:latin typeface="Avenir Next LT Pro" panose="020B0504020202020204" pitchFamily="34" charset="0"/>
          </a:endParaRPr>
        </a:p>
      </dsp:txBody>
      <dsp:txXfrm>
        <a:off x="427071" y="2312982"/>
        <a:ext cx="11394471" cy="369759"/>
      </dsp:txXfrm>
    </dsp:sp>
    <dsp:sp modelId="{31B2CEAA-A5DE-4848-8300-D0894D266843}">
      <dsp:nvSpPr>
        <dsp:cNvPr id="0" name=""/>
        <dsp:cNvSpPr/>
      </dsp:nvSpPr>
      <dsp:spPr>
        <a:xfrm>
          <a:off x="0" y="2775181"/>
          <a:ext cx="11821542" cy="36975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BB338F-1A03-441E-8DCA-F74C5C1A3B57}">
      <dsp:nvSpPr>
        <dsp:cNvPr id="0" name=""/>
        <dsp:cNvSpPr/>
      </dsp:nvSpPr>
      <dsp:spPr>
        <a:xfrm>
          <a:off x="111852" y="2858377"/>
          <a:ext cx="203367" cy="203367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16AFDA-9F9B-4434-B6E9-83B3A37DBDD7}">
      <dsp:nvSpPr>
        <dsp:cNvPr id="0" name=""/>
        <dsp:cNvSpPr/>
      </dsp:nvSpPr>
      <dsp:spPr>
        <a:xfrm>
          <a:off x="427071" y="2775181"/>
          <a:ext cx="11394471" cy="369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133" tIns="39133" rIns="39133" bIns="3913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Avenir Next LT Pro" panose="020B0504020202020204" pitchFamily="34" charset="0"/>
            </a:rPr>
            <a:t>26 Seminars </a:t>
          </a:r>
          <a:r>
            <a:rPr lang="en-GB" sz="1600" kern="1200" dirty="0">
              <a:solidFill>
                <a:srgbClr val="00B050"/>
              </a:solidFill>
              <a:latin typeface="Avenir Next LT Pro" panose="020B0504020202020204" pitchFamily="34" charset="0"/>
            </a:rPr>
            <a:t>(</a:t>
          </a:r>
          <a:r>
            <a:rPr lang="en-GB" sz="1600" b="1" kern="1200" dirty="0">
              <a:solidFill>
                <a:srgbClr val="00B050"/>
              </a:solidFill>
              <a:latin typeface="Avenir Next LT Pro" panose="020B0504020202020204" pitchFamily="34" charset="0"/>
            </a:rPr>
            <a:t>Target: 24 by 2024</a:t>
          </a:r>
          <a:r>
            <a:rPr lang="en-GB" sz="1600" kern="1200" dirty="0">
              <a:solidFill>
                <a:srgbClr val="00B050"/>
              </a:solidFill>
              <a:latin typeface="Avenir Next LT Pro" panose="020B0504020202020204" pitchFamily="34" charset="0"/>
            </a:rPr>
            <a:t>)</a:t>
          </a:r>
        </a:p>
      </dsp:txBody>
      <dsp:txXfrm>
        <a:off x="427071" y="2775181"/>
        <a:ext cx="11394471" cy="369759"/>
      </dsp:txXfrm>
    </dsp:sp>
    <dsp:sp modelId="{10A7A404-B185-4656-9124-30C438D847C8}">
      <dsp:nvSpPr>
        <dsp:cNvPr id="0" name=""/>
        <dsp:cNvSpPr/>
      </dsp:nvSpPr>
      <dsp:spPr>
        <a:xfrm>
          <a:off x="0" y="3237380"/>
          <a:ext cx="11821542" cy="36975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63399B-1DEE-41F0-BB39-594CFA4D614F}">
      <dsp:nvSpPr>
        <dsp:cNvPr id="0" name=""/>
        <dsp:cNvSpPr/>
      </dsp:nvSpPr>
      <dsp:spPr>
        <a:xfrm>
          <a:off x="111852" y="3320576"/>
          <a:ext cx="203367" cy="203367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006108-AEE3-4C05-90D9-4303FB5E4B8A}">
      <dsp:nvSpPr>
        <dsp:cNvPr id="0" name=""/>
        <dsp:cNvSpPr/>
      </dsp:nvSpPr>
      <dsp:spPr>
        <a:xfrm>
          <a:off x="427071" y="3237380"/>
          <a:ext cx="11394471" cy="369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133" tIns="39133" rIns="39133" bIns="3913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Avenir Next LT Pro" panose="020B0504020202020204" pitchFamily="34" charset="0"/>
            </a:rPr>
            <a:t>41 individual Public Advisers involved in MIDAS-led projects and activities</a:t>
          </a:r>
        </a:p>
      </dsp:txBody>
      <dsp:txXfrm>
        <a:off x="427071" y="3237380"/>
        <a:ext cx="11394471" cy="369759"/>
      </dsp:txXfrm>
    </dsp:sp>
    <dsp:sp modelId="{DA870AD0-1B26-47A8-8173-45411913AC14}">
      <dsp:nvSpPr>
        <dsp:cNvPr id="0" name=""/>
        <dsp:cNvSpPr/>
      </dsp:nvSpPr>
      <dsp:spPr>
        <a:xfrm>
          <a:off x="0" y="3699579"/>
          <a:ext cx="11821542" cy="36975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BB9C12-792A-41DA-81B3-766D493263D6}">
      <dsp:nvSpPr>
        <dsp:cNvPr id="0" name=""/>
        <dsp:cNvSpPr/>
      </dsp:nvSpPr>
      <dsp:spPr>
        <a:xfrm>
          <a:off x="111852" y="3782775"/>
          <a:ext cx="203367" cy="203367"/>
        </a:xfrm>
        <a:prstGeom prst="rect">
          <a:avLst/>
        </a:prstGeom>
        <a:blipFill>
          <a:blip xmlns:r="http://schemas.openxmlformats.org/officeDocument/2006/relationships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AED782-7BCA-4FCB-9801-59C90B215759}">
      <dsp:nvSpPr>
        <dsp:cNvPr id="0" name=""/>
        <dsp:cNvSpPr/>
      </dsp:nvSpPr>
      <dsp:spPr>
        <a:xfrm>
          <a:off x="427071" y="3699579"/>
          <a:ext cx="11394471" cy="369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133" tIns="39133" rIns="39133" bIns="3913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Avenir Next LT Pro" panose="020B0504020202020204" pitchFamily="34" charset="0"/>
            </a:rPr>
            <a:t>29 cross-cutting projects supported</a:t>
          </a:r>
        </a:p>
      </dsp:txBody>
      <dsp:txXfrm>
        <a:off x="427071" y="3699579"/>
        <a:ext cx="11394471" cy="3697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4185C-7895-42FC-80B3-01DBC648A6A7}">
      <dsp:nvSpPr>
        <dsp:cNvPr id="0" name=""/>
        <dsp:cNvSpPr/>
      </dsp:nvSpPr>
      <dsp:spPr>
        <a:xfrm>
          <a:off x="4684527" y="2207739"/>
          <a:ext cx="1390517" cy="1390517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 err="1">
              <a:ln>
                <a:noFill/>
              </a:ln>
              <a:solidFill>
                <a:srgbClr val="FFFF00"/>
              </a:solidFill>
            </a:rPr>
            <a:t>RaCES</a:t>
          </a:r>
          <a:endParaRPr lang="en-GB" sz="2100" b="1" kern="1200" dirty="0">
            <a:ln>
              <a:noFill/>
            </a:ln>
            <a:solidFill>
              <a:srgbClr val="FFFF00"/>
            </a:solidFill>
          </a:endParaRPr>
        </a:p>
      </dsp:txBody>
      <dsp:txXfrm>
        <a:off x="4888163" y="2411375"/>
        <a:ext cx="983245" cy="983245"/>
      </dsp:txXfrm>
    </dsp:sp>
    <dsp:sp modelId="{7569C8D4-C65A-469E-ACF8-D3DBFD2D558C}">
      <dsp:nvSpPr>
        <dsp:cNvPr id="0" name=""/>
        <dsp:cNvSpPr/>
      </dsp:nvSpPr>
      <dsp:spPr>
        <a:xfrm rot="16200000">
          <a:off x="4918268" y="1442779"/>
          <a:ext cx="923034" cy="472775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b="1" kern="1200"/>
        </a:p>
      </dsp:txBody>
      <dsp:txXfrm>
        <a:off x="4989184" y="1608250"/>
        <a:ext cx="781202" cy="283665"/>
      </dsp:txXfrm>
    </dsp:sp>
    <dsp:sp modelId="{8B5E265E-1F53-4BD5-B4EC-BD6D3BF2DF35}">
      <dsp:nvSpPr>
        <dsp:cNvPr id="0" name=""/>
        <dsp:cNvSpPr/>
      </dsp:nvSpPr>
      <dsp:spPr>
        <a:xfrm>
          <a:off x="4823578" y="5486"/>
          <a:ext cx="1112413" cy="1112413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dirty="0">
              <a:latin typeface="Arial" panose="020B0604020202020204" pitchFamily="34" charset="0"/>
              <a:cs typeface="Arial" panose="020B0604020202020204" pitchFamily="34" charset="0"/>
            </a:rPr>
            <a:t>Health Equity</a:t>
          </a:r>
        </a:p>
      </dsp:txBody>
      <dsp:txXfrm>
        <a:off x="4986487" y="168395"/>
        <a:ext cx="786595" cy="786595"/>
      </dsp:txXfrm>
    </dsp:sp>
    <dsp:sp modelId="{9B169D56-72ED-4DA0-8ACF-9CCC09B2AAC1}">
      <dsp:nvSpPr>
        <dsp:cNvPr id="0" name=""/>
        <dsp:cNvSpPr/>
      </dsp:nvSpPr>
      <dsp:spPr>
        <a:xfrm rot="18360000">
          <a:off x="5810327" y="1676510"/>
          <a:ext cx="577614" cy="47277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/>
        </a:p>
      </dsp:txBody>
      <dsp:txXfrm>
        <a:off x="5839560" y="1828437"/>
        <a:ext cx="435782" cy="283665"/>
      </dsp:txXfrm>
    </dsp:sp>
    <dsp:sp modelId="{32731958-18D2-43A4-BDC2-3AD5E7291B45}">
      <dsp:nvSpPr>
        <dsp:cNvPr id="0" name=""/>
        <dsp:cNvSpPr/>
      </dsp:nvSpPr>
      <dsp:spPr>
        <a:xfrm>
          <a:off x="6199763" y="452635"/>
          <a:ext cx="1112413" cy="1112413"/>
        </a:xfrm>
        <a:prstGeom prst="ellipse">
          <a:avLst/>
        </a:prstGeom>
        <a:gradFill rotWithShape="0">
          <a:gsLst>
            <a:gs pos="90000">
              <a:srgbClr val="FF0000"/>
            </a:gs>
            <a:gs pos="50000">
              <a:srgbClr val="C00000"/>
            </a:gs>
            <a:gs pos="100000">
              <a:srgbClr val="FF00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dirty="0">
              <a:latin typeface="Arial" panose="020B0604020202020204" pitchFamily="34" charset="0"/>
              <a:cs typeface="Arial" panose="020B0604020202020204" pitchFamily="34" charset="0"/>
            </a:rPr>
            <a:t>Health Professionals</a:t>
          </a:r>
        </a:p>
      </dsp:txBody>
      <dsp:txXfrm>
        <a:off x="6362672" y="615544"/>
        <a:ext cx="786595" cy="786595"/>
      </dsp:txXfrm>
    </dsp:sp>
    <dsp:sp modelId="{817432B6-BCF1-41F5-B808-A979E9F18AF5}">
      <dsp:nvSpPr>
        <dsp:cNvPr id="0" name=""/>
        <dsp:cNvSpPr/>
      </dsp:nvSpPr>
      <dsp:spPr>
        <a:xfrm rot="20520000">
          <a:off x="6064916" y="2289383"/>
          <a:ext cx="951705" cy="472775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/>
        </a:p>
      </dsp:txBody>
      <dsp:txXfrm>
        <a:off x="6068387" y="2405852"/>
        <a:ext cx="809873" cy="283665"/>
      </dsp:txXfrm>
    </dsp:sp>
    <dsp:sp modelId="{7FEAD9AB-6145-43EA-A9BB-57D53092A9BF}">
      <dsp:nvSpPr>
        <dsp:cNvPr id="0" name=""/>
        <dsp:cNvSpPr/>
      </dsp:nvSpPr>
      <dsp:spPr>
        <a:xfrm>
          <a:off x="7043211" y="1623288"/>
          <a:ext cx="1126574" cy="1112413"/>
        </a:xfrm>
        <a:prstGeom prst="ellipse">
          <a:avLst/>
        </a:prstGeom>
        <a:gradFill rotWithShape="0">
          <a:gsLst>
            <a:gs pos="93000">
              <a:srgbClr val="7030A0"/>
            </a:gs>
            <a:gs pos="52000">
              <a:srgbClr val="7030A0"/>
            </a:gs>
            <a:gs pos="100000">
              <a:srgbClr val="7030A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dirty="0">
              <a:latin typeface="Arial" panose="020B0604020202020204" pitchFamily="34" charset="0"/>
              <a:cs typeface="Arial" panose="020B0604020202020204" pitchFamily="34" charset="0"/>
            </a:rPr>
            <a:t>Social Care &amp; Public Health</a:t>
          </a:r>
        </a:p>
      </dsp:txBody>
      <dsp:txXfrm>
        <a:off x="7208194" y="1786197"/>
        <a:ext cx="796608" cy="786595"/>
      </dsp:txXfrm>
    </dsp:sp>
    <dsp:sp modelId="{F92599BC-E6FD-480D-B268-97E755B9FBF6}">
      <dsp:nvSpPr>
        <dsp:cNvPr id="0" name=""/>
        <dsp:cNvSpPr/>
      </dsp:nvSpPr>
      <dsp:spPr>
        <a:xfrm rot="1080000">
          <a:off x="6254910" y="3044794"/>
          <a:ext cx="577614" cy="47277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/>
        </a:p>
      </dsp:txBody>
      <dsp:txXfrm>
        <a:off x="6258381" y="3117435"/>
        <a:ext cx="435782" cy="283665"/>
      </dsp:txXfrm>
    </dsp:sp>
    <dsp:sp modelId="{2ED62655-71D3-4314-A103-53590F79740E}">
      <dsp:nvSpPr>
        <dsp:cNvPr id="0" name=""/>
        <dsp:cNvSpPr/>
      </dsp:nvSpPr>
      <dsp:spPr>
        <a:xfrm>
          <a:off x="7050291" y="3070294"/>
          <a:ext cx="1112413" cy="1112413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Patients &amp; Public </a:t>
          </a:r>
        </a:p>
      </dsp:txBody>
      <dsp:txXfrm>
        <a:off x="7213200" y="3233203"/>
        <a:ext cx="786595" cy="786595"/>
      </dsp:txXfrm>
    </dsp:sp>
    <dsp:sp modelId="{91B7405A-560D-42B8-9438-0BB34FDA6D8A}">
      <dsp:nvSpPr>
        <dsp:cNvPr id="0" name=""/>
        <dsp:cNvSpPr/>
      </dsp:nvSpPr>
      <dsp:spPr>
        <a:xfrm rot="3225247">
          <a:off x="5660311" y="3663064"/>
          <a:ext cx="899990" cy="472775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/>
        </a:p>
      </dsp:txBody>
      <dsp:txXfrm>
        <a:off x="5689298" y="3700426"/>
        <a:ext cx="758158" cy="283665"/>
      </dsp:txXfrm>
    </dsp:sp>
    <dsp:sp modelId="{FCBBD5DE-2A2C-4DF2-A7F3-682038D144A5}">
      <dsp:nvSpPr>
        <dsp:cNvPr id="0" name=""/>
        <dsp:cNvSpPr/>
      </dsp:nvSpPr>
      <dsp:spPr>
        <a:xfrm>
          <a:off x="6222165" y="4254509"/>
          <a:ext cx="1112413" cy="1112413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Communities of Practice</a:t>
          </a:r>
        </a:p>
      </dsp:txBody>
      <dsp:txXfrm>
        <a:off x="6385074" y="4417418"/>
        <a:ext cx="786595" cy="786595"/>
      </dsp:txXfrm>
    </dsp:sp>
    <dsp:sp modelId="{79F6A2B0-1E13-46A5-B74C-0B5E523C5E8C}">
      <dsp:nvSpPr>
        <dsp:cNvPr id="0" name=""/>
        <dsp:cNvSpPr/>
      </dsp:nvSpPr>
      <dsp:spPr>
        <a:xfrm rot="5405022">
          <a:off x="5090117" y="3888747"/>
          <a:ext cx="575765" cy="47277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/>
        </a:p>
      </dsp:txBody>
      <dsp:txXfrm rot="10800000">
        <a:off x="5161137" y="3912386"/>
        <a:ext cx="433933" cy="283665"/>
      </dsp:txXfrm>
    </dsp:sp>
    <dsp:sp modelId="{A3449BFE-6ECE-465F-A43E-5F5C9DBB1CB1}">
      <dsp:nvSpPr>
        <dsp:cNvPr id="0" name=""/>
        <dsp:cNvSpPr/>
      </dsp:nvSpPr>
      <dsp:spPr>
        <a:xfrm>
          <a:off x="4820163" y="4684604"/>
          <a:ext cx="1112413" cy="1112413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Communicat</a:t>
          </a:r>
          <a:r>
            <a:rPr lang="en-GB" sz="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-ion</a:t>
          </a:r>
        </a:p>
      </dsp:txBody>
      <dsp:txXfrm>
        <a:off x="4983072" y="4847513"/>
        <a:ext cx="786595" cy="786595"/>
      </dsp:txXfrm>
    </dsp:sp>
    <dsp:sp modelId="{02B048C3-90CF-46BA-8D71-2B1BD1471B97}">
      <dsp:nvSpPr>
        <dsp:cNvPr id="0" name=""/>
        <dsp:cNvSpPr/>
      </dsp:nvSpPr>
      <dsp:spPr>
        <a:xfrm rot="7584408">
          <a:off x="4355465" y="3658038"/>
          <a:ext cx="586387" cy="47277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/>
        </a:p>
      </dsp:txBody>
      <dsp:txXfrm rot="10800000">
        <a:off x="4468471" y="3695518"/>
        <a:ext cx="444555" cy="283665"/>
      </dsp:txXfrm>
    </dsp:sp>
    <dsp:sp modelId="{18B83CA4-7AC0-4D72-912F-9B07867C7DE0}">
      <dsp:nvSpPr>
        <dsp:cNvPr id="0" name=""/>
        <dsp:cNvSpPr/>
      </dsp:nvSpPr>
      <dsp:spPr>
        <a:xfrm>
          <a:off x="3424156" y="4244450"/>
          <a:ext cx="1112413" cy="1112413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dirty="0">
              <a:latin typeface="Arial" panose="020B0604020202020204" pitchFamily="34" charset="0"/>
              <a:cs typeface="Arial" panose="020B0604020202020204" pitchFamily="34" charset="0"/>
            </a:rPr>
            <a:t>Informing Policy &amp; Practice</a:t>
          </a:r>
        </a:p>
      </dsp:txBody>
      <dsp:txXfrm>
        <a:off x="3587065" y="4407359"/>
        <a:ext cx="786595" cy="786595"/>
      </dsp:txXfrm>
    </dsp:sp>
    <dsp:sp modelId="{A1C5A98B-4B22-433B-889B-E29CA0947FCE}">
      <dsp:nvSpPr>
        <dsp:cNvPr id="0" name=""/>
        <dsp:cNvSpPr/>
      </dsp:nvSpPr>
      <dsp:spPr>
        <a:xfrm rot="9744408">
          <a:off x="3912351" y="3038947"/>
          <a:ext cx="586387" cy="47277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/>
        </a:p>
      </dsp:txBody>
      <dsp:txXfrm rot="10800000">
        <a:off x="4050866" y="3112067"/>
        <a:ext cx="444555" cy="283665"/>
      </dsp:txXfrm>
    </dsp:sp>
    <dsp:sp modelId="{C9F66B75-FC8D-44BB-BB1C-AC0A62A06099}">
      <dsp:nvSpPr>
        <dsp:cNvPr id="0" name=""/>
        <dsp:cNvSpPr/>
      </dsp:nvSpPr>
      <dsp:spPr>
        <a:xfrm>
          <a:off x="2576006" y="3059469"/>
          <a:ext cx="1112413" cy="1112413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dirty="0">
              <a:latin typeface="Arial" panose="020B0604020202020204" pitchFamily="34" charset="0"/>
              <a:cs typeface="Arial" panose="020B0604020202020204" pitchFamily="34" charset="0"/>
            </a:rPr>
            <a:t>Capacity &amp; Capability</a:t>
          </a:r>
        </a:p>
      </dsp:txBody>
      <dsp:txXfrm>
        <a:off x="2738915" y="3222378"/>
        <a:ext cx="786595" cy="786595"/>
      </dsp:txXfrm>
    </dsp:sp>
    <dsp:sp modelId="{21D893AA-2C2C-4C91-B936-62C89B3412A5}">
      <dsp:nvSpPr>
        <dsp:cNvPr id="0" name=""/>
        <dsp:cNvSpPr/>
      </dsp:nvSpPr>
      <dsp:spPr>
        <a:xfrm rot="11865431">
          <a:off x="3746966" y="2292921"/>
          <a:ext cx="931842" cy="472775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/>
        </a:p>
      </dsp:txBody>
      <dsp:txXfrm rot="10800000">
        <a:off x="3885419" y="2409104"/>
        <a:ext cx="790010" cy="283665"/>
      </dsp:txXfrm>
    </dsp:sp>
    <dsp:sp modelId="{FCEC2F52-73D4-4983-8E88-7FE871AD159D}">
      <dsp:nvSpPr>
        <dsp:cNvPr id="0" name=""/>
        <dsp:cNvSpPr/>
      </dsp:nvSpPr>
      <dsp:spPr>
        <a:xfrm>
          <a:off x="2590987" y="1631824"/>
          <a:ext cx="1112413" cy="1112413"/>
        </a:xfrm>
        <a:prstGeom prst="ellipse">
          <a:avLst/>
        </a:prstGeom>
        <a:gradFill rotWithShape="0">
          <a:gsLst>
            <a:gs pos="25000">
              <a:srgbClr val="92D050"/>
            </a:gs>
            <a:gs pos="100000">
              <a:srgbClr val="92D050"/>
            </a:gs>
            <a:gs pos="91000">
              <a:srgbClr val="92D05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Cost-effectiveness</a:t>
          </a:r>
        </a:p>
      </dsp:txBody>
      <dsp:txXfrm>
        <a:off x="2753896" y="1794733"/>
        <a:ext cx="786595" cy="786595"/>
      </dsp:txXfrm>
    </dsp:sp>
    <dsp:sp modelId="{33E11E08-2A32-442B-B1F3-B05CF70AD70A}">
      <dsp:nvSpPr>
        <dsp:cNvPr id="0" name=""/>
        <dsp:cNvSpPr/>
      </dsp:nvSpPr>
      <dsp:spPr>
        <a:xfrm rot="14040000">
          <a:off x="4371628" y="1676510"/>
          <a:ext cx="577614" cy="47277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/>
        </a:p>
      </dsp:txBody>
      <dsp:txXfrm rot="10800000">
        <a:off x="4484227" y="1828437"/>
        <a:ext cx="435782" cy="283665"/>
      </dsp:txXfrm>
    </dsp:sp>
    <dsp:sp modelId="{B6696A64-166B-475D-8D75-453AF41A91B7}">
      <dsp:nvSpPr>
        <dsp:cNvPr id="0" name=""/>
        <dsp:cNvSpPr/>
      </dsp:nvSpPr>
      <dsp:spPr>
        <a:xfrm>
          <a:off x="3447394" y="452635"/>
          <a:ext cx="1112413" cy="1112413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Intervention Effectiveness</a:t>
          </a:r>
        </a:p>
      </dsp:txBody>
      <dsp:txXfrm>
        <a:off x="3610303" y="615544"/>
        <a:ext cx="786595" cy="7865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68906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81491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71893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87528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91992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40864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15" name="Google Shape;1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19230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70526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91315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15803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40689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24605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96268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14419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4">
            <a:alphaModFix/>
          </a:blip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0239223" y="1795994"/>
            <a:ext cx="1579199" cy="11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986194"/>
            <a:ext cx="9144000" cy="1271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9" name="Google Shape;19;p2"/>
          <p:cNvSpPr txBox="1"/>
          <p:nvPr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2422" y="343373"/>
            <a:ext cx="3892160" cy="388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7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838200" y="2562303"/>
            <a:ext cx="91592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55" name="Google Shape;5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9311719">
            <a:off x="10164502" y="1227960"/>
            <a:ext cx="1342276" cy="128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7"/>
          <p:cNvPicPr preferRelativeResize="0"/>
          <p:nvPr/>
        </p:nvPicPr>
        <p:blipFill rotWithShape="1">
          <a:blip r:embed="rId5">
            <a:alphaModFix/>
          </a:blip>
          <a:srcRect l="8151" b="33143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2422" y="343231"/>
            <a:ext cx="3892160" cy="388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9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9"/>
          <p:cNvPicPr preferRelativeResize="0"/>
          <p:nvPr/>
        </p:nvPicPr>
        <p:blipFill rotWithShape="1">
          <a:blip r:embed="rId4">
            <a:alphaModFix/>
          </a:blip>
          <a:srcRect l="8151" b="33143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45751" y="1519647"/>
            <a:ext cx="1155700" cy="9271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73" name="Google Shape;73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2422" y="343231"/>
            <a:ext cx="3892160" cy="388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0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0"/>
          <p:cNvPicPr preferRelativeResize="0"/>
          <p:nvPr/>
        </p:nvPicPr>
        <p:blipFill rotWithShape="1">
          <a:blip r:embed="rId4">
            <a:alphaModFix/>
          </a:blip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0239223" y="1795994"/>
            <a:ext cx="1579199" cy="11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80" name="Google Shape;80;p10"/>
          <p:cNvSpPr txBox="1"/>
          <p:nvPr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0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2" name="Google Shape;82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2422" y="343373"/>
            <a:ext cx="3892160" cy="388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5" r:id="rId3"/>
    <p:sldLayoutId id="214748365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2702" y="2111408"/>
            <a:ext cx="9144000" cy="2387600"/>
          </a:xfrm>
        </p:spPr>
        <p:txBody>
          <a:bodyPr/>
          <a:lstStyle/>
          <a:p>
            <a:pPr algn="l"/>
            <a:r>
              <a:rPr kumimoji="0" lang="en-GB" sz="4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venir Next LT Pro" panose="020B0504020202020204" pitchFamily="34" charset="0"/>
                <a:cs typeface="Arial"/>
                <a:sym typeface="Arial"/>
              </a:rPr>
              <a:t>M</a:t>
            </a:r>
            <a:r>
              <a:rPr kumimoji="0" lang="en-GB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  <a:cs typeface="Arial"/>
                <a:sym typeface="Arial"/>
              </a:rPr>
              <a:t>ethodological</a:t>
            </a:r>
            <a:br>
              <a:rPr kumimoji="0" lang="en-GB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  <a:cs typeface="Arial"/>
                <a:sym typeface="Arial"/>
              </a:rPr>
            </a:br>
            <a:r>
              <a:rPr kumimoji="0" lang="en-GB" sz="4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venir Next LT Pro" panose="020B0504020202020204" pitchFamily="34" charset="0"/>
                <a:cs typeface="Arial"/>
                <a:sym typeface="Arial"/>
              </a:rPr>
              <a:t>I</a:t>
            </a:r>
            <a:r>
              <a:rPr kumimoji="0" lang="en-GB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  <a:cs typeface="Arial"/>
                <a:sym typeface="Arial"/>
              </a:rPr>
              <a:t>nnovation</a:t>
            </a:r>
            <a:br>
              <a:rPr kumimoji="0" lang="en-GB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  <a:cs typeface="Arial"/>
                <a:sym typeface="Arial"/>
              </a:rPr>
            </a:br>
            <a:r>
              <a:rPr kumimoji="0" lang="en-GB" sz="4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venir Next LT Pro" panose="020B0504020202020204" pitchFamily="34" charset="0"/>
                <a:cs typeface="Arial"/>
                <a:sym typeface="Arial"/>
              </a:rPr>
              <a:t>D</a:t>
            </a:r>
            <a:r>
              <a:rPr kumimoji="0" lang="en-GB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  <a:cs typeface="Arial"/>
                <a:sym typeface="Arial"/>
              </a:rPr>
              <a:t>evelopment</a:t>
            </a:r>
            <a:br>
              <a:rPr kumimoji="0" lang="en-GB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  <a:cs typeface="Arial"/>
                <a:sym typeface="Arial"/>
              </a:rPr>
            </a:br>
            <a:r>
              <a:rPr kumimoji="0" lang="en-GB" sz="4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venir Next LT Pro" panose="020B0504020202020204" pitchFamily="34" charset="0"/>
                <a:cs typeface="Arial"/>
                <a:sym typeface="Arial"/>
              </a:rPr>
              <a:t>A</a:t>
            </a:r>
            <a:r>
              <a:rPr kumimoji="0" lang="en-GB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  <a:cs typeface="Arial"/>
                <a:sym typeface="Arial"/>
              </a:rPr>
              <a:t>daptation &amp; </a:t>
            </a:r>
            <a:br>
              <a:rPr kumimoji="0" lang="en-GB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  <a:cs typeface="Arial"/>
                <a:sym typeface="Arial"/>
              </a:rPr>
            </a:br>
            <a:r>
              <a:rPr kumimoji="0" lang="en-GB" sz="48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venir Next LT Pro" panose="020B0504020202020204" pitchFamily="34" charset="0"/>
                <a:cs typeface="Arial"/>
                <a:sym typeface="Arial"/>
              </a:rPr>
              <a:t>S</a:t>
            </a:r>
            <a:r>
              <a:rPr kumimoji="0" lang="en-GB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0"/>
                <a:cs typeface="Arial"/>
                <a:sym typeface="Arial"/>
              </a:rPr>
              <a:t>upport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1E4749-58EB-41F4-9DA4-81DC179E47E8}"/>
              </a:ext>
            </a:extLst>
          </p:cNvPr>
          <p:cNvSpPr txBox="1"/>
          <p:nvPr/>
        </p:nvSpPr>
        <p:spPr>
          <a:xfrm>
            <a:off x="2827176" y="4693298"/>
            <a:ext cx="7651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FF00"/>
                </a:solidFill>
                <a:latin typeface="Avenir Next LT Pro" panose="020B0504020202020204" pitchFamily="34" charset="0"/>
              </a:rPr>
              <a:t>Progress - Impact - Plans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5E81FD-357A-4E59-A000-A2DEB2C99ACD}"/>
              </a:ext>
            </a:extLst>
          </p:cNvPr>
          <p:cNvSpPr txBox="1"/>
          <p:nvPr/>
        </p:nvSpPr>
        <p:spPr>
          <a:xfrm>
            <a:off x="2855168" y="5812971"/>
            <a:ext cx="7651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Avenir Next LT Pro" panose="020B0504020202020204" pitchFamily="34" charset="0"/>
              </a:rPr>
              <a:t>ARCNWC-MIDAS@uclan.ac.uk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Avenir Next LT Pro" panose="020B0504020202020204" pitchFamily="34" charset="0"/>
              </a:rPr>
              <a:t>https://arc-nwc.nihr.ac.uk/midas/overview/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C02FD741-70B7-48F3-BB6A-E574428E1B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2086507"/>
              </p:ext>
            </p:extLst>
          </p:nvPr>
        </p:nvGraphicFramePr>
        <p:xfrm>
          <a:off x="1577009" y="949079"/>
          <a:ext cx="10766652" cy="5805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C6823C8-A656-478D-A1C1-7E9073349FD6}"/>
              </a:ext>
            </a:extLst>
          </p:cNvPr>
          <p:cNvSpPr txBox="1"/>
          <p:nvPr/>
        </p:nvSpPr>
        <p:spPr>
          <a:xfrm>
            <a:off x="374374" y="1371601"/>
            <a:ext cx="3985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venir Next LT Pro" panose="020B0504020202020204" pitchFamily="34" charset="0"/>
              </a:rPr>
              <a:t>MIDAS – Plans for  Rapid Conversions of Evidence Summaries (</a:t>
            </a:r>
            <a:r>
              <a:rPr lang="en-GB" sz="2400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RaCES</a:t>
            </a:r>
            <a:r>
              <a:rPr lang="en-GB" sz="2400" dirty="0">
                <a:solidFill>
                  <a:schemeClr val="bg1"/>
                </a:solidFill>
                <a:latin typeface="Avenir Next LT Pro" panose="020B05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53367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499111-6FAE-40A7-88B5-0BBF05A84445}"/>
              </a:ext>
            </a:extLst>
          </p:cNvPr>
          <p:cNvSpPr txBox="1"/>
          <p:nvPr/>
        </p:nvSpPr>
        <p:spPr>
          <a:xfrm>
            <a:off x="775252" y="868017"/>
            <a:ext cx="116453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FF00"/>
                </a:solidFill>
                <a:latin typeface="Avenir Next LT Pro" panose="020B0504020202020204" pitchFamily="34" charset="0"/>
              </a:rPr>
              <a:t>MIDAS Plans – Health Equity Mainstreaming</a:t>
            </a:r>
          </a:p>
          <a:p>
            <a:endParaRPr lang="en-GB" sz="1600" i="1" dirty="0">
              <a:solidFill>
                <a:srgbClr val="FFFF00"/>
              </a:solidFill>
              <a:latin typeface="Avenir Next LT Pro" panose="020B0504020202020204" pitchFamily="34" charset="0"/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FE039F-2B2C-E6CC-7341-A2A81C624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500" y="1298904"/>
            <a:ext cx="6912000" cy="541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14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499111-6FAE-40A7-88B5-0BBF05A84445}"/>
              </a:ext>
            </a:extLst>
          </p:cNvPr>
          <p:cNvSpPr txBox="1"/>
          <p:nvPr/>
        </p:nvSpPr>
        <p:spPr>
          <a:xfrm>
            <a:off x="-180561" y="1326774"/>
            <a:ext cx="12553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000" b="1" dirty="0">
              <a:solidFill>
                <a:srgbClr val="FFFF00"/>
              </a:solidFill>
              <a:latin typeface="Avenir Next LT Pro" panose="020B0504020202020204" pitchFamily="34" charset="0"/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B7214B-DDE2-432A-F10B-004F2B730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97" y="884582"/>
            <a:ext cx="11072190" cy="597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65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499111-6FAE-40A7-88B5-0BBF05A84445}"/>
              </a:ext>
            </a:extLst>
          </p:cNvPr>
          <p:cNvSpPr txBox="1"/>
          <p:nvPr/>
        </p:nvSpPr>
        <p:spPr>
          <a:xfrm>
            <a:off x="-132522" y="1320148"/>
            <a:ext cx="1255312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000" b="1" dirty="0">
              <a:solidFill>
                <a:srgbClr val="FFFF00"/>
              </a:solidFill>
              <a:latin typeface="Avenir Next LT Pro" panose="020B0504020202020204" pitchFamily="34" charset="0"/>
            </a:endParaRPr>
          </a:p>
          <a:p>
            <a:pPr algn="ctr"/>
            <a:r>
              <a:rPr lang="en-GB" sz="4000" b="1" dirty="0">
                <a:solidFill>
                  <a:srgbClr val="FFFF00"/>
                </a:solidFill>
                <a:latin typeface="Avenir Next LT Pro" panose="020B0504020202020204" pitchFamily="34" charset="0"/>
              </a:rPr>
              <a:t>Thank you</a:t>
            </a:r>
          </a:p>
          <a:p>
            <a:pPr algn="ctr"/>
            <a:endParaRPr lang="en-GB" sz="4000" b="1" dirty="0">
              <a:solidFill>
                <a:srgbClr val="FFFF00"/>
              </a:solidFill>
              <a:latin typeface="Avenir Next LT Pro" panose="020B0504020202020204" pitchFamily="34" charset="0"/>
            </a:endParaRPr>
          </a:p>
          <a:p>
            <a:pPr algn="ctr"/>
            <a:r>
              <a:rPr lang="en-GB" sz="4000" b="1" dirty="0">
                <a:solidFill>
                  <a:srgbClr val="FFFF00"/>
                </a:solidFill>
                <a:latin typeface="Avenir Next LT Pro" panose="020B0504020202020204" pitchFamily="34" charset="0"/>
              </a:rPr>
              <a:t>Any questions?</a:t>
            </a:r>
          </a:p>
          <a:p>
            <a:pPr algn="ctr"/>
            <a:endParaRPr lang="en-GB" sz="4000" b="1" dirty="0">
              <a:solidFill>
                <a:srgbClr val="FFFF00"/>
              </a:solidFill>
              <a:latin typeface="Avenir Next LT Pro" panose="020B0504020202020204" pitchFamily="34" charset="0"/>
            </a:endParaRPr>
          </a:p>
          <a:p>
            <a:pPr algn="ctr"/>
            <a:r>
              <a:rPr lang="en-GB" sz="4000" b="1" dirty="0">
                <a:solidFill>
                  <a:srgbClr val="FFFF00"/>
                </a:solidFill>
                <a:latin typeface="Avenir Next LT Pro" panose="020B0504020202020204" pitchFamily="34" charset="0"/>
              </a:rPr>
              <a:t>#ImplementEquity</a:t>
            </a:r>
          </a:p>
          <a:p>
            <a:pPr algn="ctr"/>
            <a:endParaRPr lang="en-GB" sz="4000" b="1" dirty="0">
              <a:solidFill>
                <a:srgbClr val="FFFF00"/>
              </a:solidFill>
              <a:latin typeface="Avenir Next LT Pro" panose="020B0504020202020204" pitchFamily="34" charset="0"/>
            </a:endParaRPr>
          </a:p>
          <a:p>
            <a:pPr algn="ctr"/>
            <a:r>
              <a:rPr lang="en-GB" sz="2800" dirty="0">
                <a:solidFill>
                  <a:srgbClr val="FFC000"/>
                </a:solidFill>
                <a:latin typeface="Avenir Next LT Pro" panose="020B0504020202020204" pitchFamily="34" charset="0"/>
              </a:rPr>
              <a:t>ARCNWC-MIDAS@uclan.ac.uk</a:t>
            </a:r>
          </a:p>
          <a:p>
            <a:pPr algn="ctr"/>
            <a:r>
              <a:rPr lang="en-GB" sz="2800" dirty="0">
                <a:solidFill>
                  <a:srgbClr val="FFC000"/>
                </a:solidFill>
                <a:latin typeface="Avenir Next LT Pro" panose="020B0504020202020204" pitchFamily="34" charset="0"/>
              </a:rPr>
              <a:t>https://arc-nwc.nihr.ac.uk/midas/overview/</a:t>
            </a:r>
          </a:p>
          <a:p>
            <a:endParaRPr lang="en-GB" sz="4000" i="1" dirty="0">
              <a:solidFill>
                <a:srgbClr val="FFC000"/>
              </a:solidFill>
              <a:latin typeface="Avenir Next LT Pro" panose="020B0504020202020204" pitchFamily="34" charset="0"/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242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499111-6FAE-40A7-88B5-0BBF05A84445}"/>
              </a:ext>
            </a:extLst>
          </p:cNvPr>
          <p:cNvSpPr txBox="1"/>
          <p:nvPr/>
        </p:nvSpPr>
        <p:spPr>
          <a:xfrm>
            <a:off x="1657350" y="1320148"/>
            <a:ext cx="1076325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venir Next LT Pro" panose="020B0504020202020204" pitchFamily="34" charset="0"/>
              </a:rPr>
              <a:t>Who we are: </a:t>
            </a:r>
            <a:r>
              <a:rPr lang="en-GB" sz="2400" dirty="0">
                <a:solidFill>
                  <a:srgbClr val="FFC000"/>
                </a:solidFill>
                <a:latin typeface="Avenir Next LT Pro" panose="020B0504020202020204" pitchFamily="34" charset="0"/>
              </a:rPr>
              <a:t>MIDAS </a:t>
            </a:r>
            <a:r>
              <a:rPr lang="en-GB" sz="2400" dirty="0">
                <a:solidFill>
                  <a:schemeClr val="bg1"/>
                </a:solidFill>
                <a:latin typeface="Avenir Next LT Pro" panose="020B0504020202020204" pitchFamily="34" charset="0"/>
              </a:rPr>
              <a:t>Team &amp; Specialisms</a:t>
            </a:r>
            <a:endParaRPr lang="en-GB" sz="2400" dirty="0">
              <a:solidFill>
                <a:srgbClr val="FFC000"/>
              </a:solidFill>
              <a:latin typeface="Avenir Next LT Pro" panose="020B0504020202020204" pitchFamily="34" charset="0"/>
            </a:endParaRPr>
          </a:p>
          <a:p>
            <a:endParaRPr lang="en-GB" sz="1600" i="1" dirty="0">
              <a:solidFill>
                <a:srgbClr val="FFC000"/>
              </a:solidFill>
              <a:latin typeface="Avenir Next LT Pro" panose="020B0504020202020204" pitchFamily="34" charset="0"/>
            </a:endParaRPr>
          </a:p>
          <a:p>
            <a:r>
              <a:rPr lang="en-GB" sz="1600" i="1" dirty="0">
                <a:solidFill>
                  <a:srgbClr val="FFC000"/>
                </a:solidFill>
                <a:latin typeface="Avenir Next LT Pro" panose="020B0504020202020204" pitchFamily="34" charset="0"/>
              </a:rPr>
              <a:t>University of Central Lancashire</a:t>
            </a:r>
          </a:p>
          <a:p>
            <a:r>
              <a:rPr lang="en-GB" sz="1600" dirty="0">
                <a:solidFill>
                  <a:schemeClr val="bg1"/>
                </a:solidFill>
                <a:latin typeface="Avenir Next LT Pro" panose="020B0504020202020204" pitchFamily="34" charset="0"/>
              </a:rPr>
              <a:t>Professor Andrew Clegg	MIDAS Theme Lead &amp; Professor in Health Services Research</a:t>
            </a:r>
          </a:p>
          <a:p>
            <a:r>
              <a:rPr lang="en-GB" sz="1600" dirty="0">
                <a:solidFill>
                  <a:schemeClr val="bg1"/>
                </a:solidFill>
                <a:latin typeface="Avenir Next LT Pro" panose="020B0504020202020204" pitchFamily="34" charset="0"/>
              </a:rPr>
              <a:t>Dr. Alison Doherty		MIDAS Theme Manager &amp; Research Fellow in Evidence Synthesis (FTE)</a:t>
            </a:r>
          </a:p>
          <a:p>
            <a:r>
              <a:rPr lang="en-GB" sz="1600" dirty="0">
                <a:solidFill>
                  <a:schemeClr val="bg1"/>
                </a:solidFill>
                <a:latin typeface="Avenir Next LT Pro" panose="020B0504020202020204" pitchFamily="34" charset="0"/>
              </a:rPr>
              <a:t>Dr. Valerio Benedetto	Research Fellow – Health Economics and Economic Modelling (FTE)</a:t>
            </a:r>
          </a:p>
          <a:p>
            <a:r>
              <a:rPr lang="en-GB" sz="1600" dirty="0">
                <a:solidFill>
                  <a:schemeClr val="bg1"/>
                </a:solidFill>
                <a:latin typeface="Avenir Next LT Pro" panose="020B0504020202020204" pitchFamily="34" charset="0"/>
              </a:rPr>
              <a:t>Paul Boland		Research Assistant – Evidence Synthesis (PTE)</a:t>
            </a:r>
          </a:p>
          <a:p>
            <a:r>
              <a:rPr lang="en-GB" sz="1600" dirty="0">
                <a:solidFill>
                  <a:schemeClr val="bg1"/>
                </a:solidFill>
                <a:latin typeface="Avenir Next LT Pro" panose="020B0504020202020204" pitchFamily="34" charset="0"/>
              </a:rPr>
              <a:t>Dr. Oliver Hamer		Senior Research Assistant &amp; Rapid Insights Programme (PTE)</a:t>
            </a:r>
          </a:p>
          <a:p>
            <a:r>
              <a:rPr lang="en-GB" sz="1600" dirty="0">
                <a:solidFill>
                  <a:schemeClr val="bg1"/>
                </a:solidFill>
                <a:latin typeface="Avenir Next LT Pro" panose="020B0504020202020204" pitchFamily="34" charset="0"/>
              </a:rPr>
              <a:t>Cath Harris		Information Specialist (PTE)</a:t>
            </a:r>
          </a:p>
          <a:p>
            <a:r>
              <a:rPr lang="en-GB" sz="1600" dirty="0">
                <a:solidFill>
                  <a:schemeClr val="bg1"/>
                </a:solidFill>
                <a:latin typeface="Avenir Next LT Pro" panose="020B0504020202020204" pitchFamily="34" charset="0"/>
              </a:rPr>
              <a:t>Joanne Harrison		Research Fellow – Evidence Summary &amp; Synthesis (PTE)</a:t>
            </a:r>
          </a:p>
          <a:p>
            <a:r>
              <a:rPr lang="en-GB" sz="1600" dirty="0">
                <a:solidFill>
                  <a:schemeClr val="bg1"/>
                </a:solidFill>
                <a:latin typeface="Avenir Next LT Pro" panose="020B0504020202020204" pitchFamily="34" charset="0"/>
              </a:rPr>
              <a:t>James Hill		Senior Research Fellow – Evidence Synthesis (FTE)</a:t>
            </a:r>
          </a:p>
          <a:p>
            <a:r>
              <a:rPr lang="en-GB" sz="1600" dirty="0">
                <a:solidFill>
                  <a:schemeClr val="bg1"/>
                </a:solidFill>
                <a:latin typeface="Avenir Next LT Pro" panose="020B0504020202020204" pitchFamily="34" charset="0"/>
              </a:rPr>
              <a:t>Alan Smith		MIDAS Admin Support (PTE)</a:t>
            </a:r>
          </a:p>
          <a:p>
            <a:r>
              <a:rPr lang="en-GB" sz="1600" i="1" dirty="0">
                <a:solidFill>
                  <a:srgbClr val="FFC000"/>
                </a:solidFill>
                <a:latin typeface="Avenir Next LT Pro" panose="020B0504020202020204" pitchFamily="34" charset="0"/>
              </a:rPr>
              <a:t>Lancaster University</a:t>
            </a:r>
          </a:p>
          <a:p>
            <a:r>
              <a:rPr lang="en-GB" sz="1600" dirty="0">
                <a:solidFill>
                  <a:schemeClr val="bg1"/>
                </a:solidFill>
                <a:latin typeface="Avenir Next LT Pro" panose="020B0504020202020204" pitchFamily="34" charset="0"/>
              </a:rPr>
              <a:t>Dr. Luis Filipe		Senior Associate Research Fellow – Health Economics &amp; Economic Modelling (FTE)</a:t>
            </a:r>
          </a:p>
          <a:p>
            <a:r>
              <a:rPr lang="en-GB" sz="1600" dirty="0">
                <a:solidFill>
                  <a:schemeClr val="bg1"/>
                </a:solidFill>
                <a:latin typeface="Avenir Next LT Pro" panose="020B0504020202020204" pitchFamily="34" charset="0"/>
              </a:rPr>
              <a:t>Dr. Katerina Panagaki	Senior Research Associate – Health Equity (FTE)</a:t>
            </a:r>
          </a:p>
          <a:p>
            <a:r>
              <a:rPr lang="en-GB" sz="1600" i="1" dirty="0">
                <a:solidFill>
                  <a:srgbClr val="FFC000"/>
                </a:solidFill>
                <a:latin typeface="Avenir Next LT Pro" panose="020B0504020202020204" pitchFamily="34" charset="0"/>
              </a:rPr>
              <a:t>University of Liverpool</a:t>
            </a:r>
          </a:p>
          <a:p>
            <a:r>
              <a:rPr lang="en-GB" sz="1600" dirty="0">
                <a:solidFill>
                  <a:schemeClr val="bg1"/>
                </a:solidFill>
                <a:latin typeface="Avenir Next LT Pro" panose="020B0504020202020204" pitchFamily="34" charset="0"/>
              </a:rPr>
              <a:t>Dr. Mark Goodall		Research Fellow – Quantitative and Mixed Methods (FTE)</a:t>
            </a:r>
          </a:p>
          <a:p>
            <a:r>
              <a:rPr lang="en-GB" sz="1600" dirty="0">
                <a:solidFill>
                  <a:schemeClr val="bg1"/>
                </a:solidFill>
                <a:latin typeface="Avenir Next LT Pro" panose="020B0504020202020204" pitchFamily="34" charset="0"/>
              </a:rPr>
              <a:t>Dr. Katalin Ujhelyi-Gomez	Research Associate – Mixed Methods (FTE)</a:t>
            </a:r>
          </a:p>
          <a:p>
            <a:endParaRPr lang="en-GB" sz="16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r>
              <a:rPr lang="en-GB" sz="1600" dirty="0">
                <a:solidFill>
                  <a:schemeClr val="bg1"/>
                </a:solidFill>
                <a:latin typeface="Avenir Next LT Pro" panose="020B0504020202020204" pitchFamily="34" charset="0"/>
              </a:rPr>
              <a:t>Gerry Allen and Pat Jamal	MIDAS Public Adviser Co-Theme Leads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79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526F58FF-2C22-43C6-BFDB-9652DE36DA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9178998"/>
              </p:ext>
            </p:extLst>
          </p:nvPr>
        </p:nvGraphicFramePr>
        <p:xfrm>
          <a:off x="644056" y="1621119"/>
          <a:ext cx="11224094" cy="4683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961">
                  <a:extLst>
                    <a:ext uri="{9D8B030D-6E8A-4147-A177-3AD203B41FA5}">
                      <a16:colId xmlns:a16="http://schemas.microsoft.com/office/drawing/2014/main" val="4156543641"/>
                    </a:ext>
                  </a:extLst>
                </a:gridCol>
                <a:gridCol w="8936133">
                  <a:extLst>
                    <a:ext uri="{9D8B030D-6E8A-4147-A177-3AD203B41FA5}">
                      <a16:colId xmlns:a16="http://schemas.microsoft.com/office/drawing/2014/main" val="3373743197"/>
                    </a:ext>
                  </a:extLst>
                </a:gridCol>
              </a:tblGrid>
              <a:tr h="656841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Research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cs typeface="Calibri" panose="020F0502020204030204" pitchFamily="34" charset="0"/>
                        </a:rPr>
                        <a:t>Help develop and deliver applied research, provide guidance on research methodology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1397"/>
                  </a:ext>
                </a:extLst>
              </a:tr>
              <a:tr h="672288"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Avenir Next LT Pro" panose="020B0504020202020204" pitchFamily="34" charset="0"/>
                          <a:cs typeface="Calibri" panose="020F0502020204030204" pitchFamily="34" charset="0"/>
                        </a:rPr>
                        <a:t>Training &amp; Education</a:t>
                      </a:r>
                      <a:endParaRPr lang="en-US" sz="1800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venir Next LT Pro" panose="020B0504020202020204" pitchFamily="34" charset="0"/>
                          <a:cs typeface="Calibri" panose="020F0502020204030204" pitchFamily="34" charset="0"/>
                        </a:rPr>
                        <a:t>Provide training and education on different research methodologies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098997"/>
                  </a:ext>
                </a:extLst>
              </a:tr>
              <a:tr h="819203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cs typeface="Calibri" panose="020F0502020204030204" pitchFamily="34" charset="0"/>
                        </a:rPr>
                        <a:t>Network Development</a:t>
                      </a:r>
                      <a:endParaRPr lang="en-US" sz="1800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cs typeface="Calibri" panose="020F0502020204030204" pitchFamily="34" charset="0"/>
                        </a:rPr>
                        <a:t>Support development, and coordination of, networks of people with an interest in different research methodologies</a:t>
                      </a:r>
                      <a:endParaRPr lang="en-US" sz="1800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067421"/>
                  </a:ext>
                </a:extLst>
              </a:tr>
              <a:tr h="755374"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Avenir Next LT Pro" panose="020B0504020202020204" pitchFamily="34" charset="0"/>
                          <a:cs typeface="Calibri" panose="020F0502020204030204" pitchFamily="34" charset="0"/>
                        </a:rPr>
                        <a:t>Methodological Innovation</a:t>
                      </a:r>
                      <a:endParaRPr lang="en-US" sz="1800" dirty="0">
                        <a:latin typeface="Avenir Next LT Pro" panose="020B05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venir Next LT Pro" panose="020B0504020202020204" pitchFamily="34" charset="0"/>
                          <a:cs typeface="Calibri" panose="020F0502020204030204" pitchFamily="34" charset="0"/>
                        </a:rPr>
                        <a:t>Undertake research to develop new, or adapt existing, methods for conducting research to meet the needs of ARC members and local communities</a:t>
                      </a:r>
                    </a:p>
                    <a:p>
                      <a:endParaRPr lang="en-GB" sz="1800" b="1" dirty="0">
                        <a:latin typeface="Avenir Next LT Pro" panose="020B0504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293297"/>
                  </a:ext>
                </a:extLst>
              </a:tr>
              <a:tr h="672288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cs typeface="Calibri" panose="020F0502020204030204" pitchFamily="34" charset="0"/>
                        </a:rPr>
                        <a:t>Dissemination &amp; Implementation</a:t>
                      </a:r>
                      <a:endParaRPr lang="en-US" sz="1800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cs typeface="Calibri" panose="020F0502020204030204" pitchFamily="34" charset="0"/>
                        </a:rPr>
                        <a:t>Disseminate evidence to assist with development and delivery of clinically and cost-effective health &amp; social care services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862282"/>
                  </a:ext>
                </a:extLst>
              </a:tr>
              <a:tr h="835165">
                <a:tc gridSpan="2"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GB" sz="1600" b="0" dirty="0">
                        <a:latin typeface="Avenir Next LT Pro" panose="020B050402020202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600" b="0" dirty="0">
                          <a:latin typeface="Avenir Next LT Pro" panose="020B0504020202020204" pitchFamily="34" charset="0"/>
                          <a:cs typeface="Calibri" panose="020F0502020204030204" pitchFamily="34" charset="0"/>
                        </a:rPr>
                        <a:t>All MIDAS’s activities underpinned by: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 b="1" dirty="0">
                          <a:latin typeface="Avenir Next LT Pro" panose="020B0504020202020204" pitchFamily="34" charset="0"/>
                        </a:rPr>
                        <a:t>Health Equity, Patient &amp; Public Involvement &amp; Engagement, Co-production, Capacity-building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05110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079727E-9526-41D1-84E1-FDD839C3F947}"/>
              </a:ext>
            </a:extLst>
          </p:cNvPr>
          <p:cNvSpPr txBox="1"/>
          <p:nvPr/>
        </p:nvSpPr>
        <p:spPr>
          <a:xfrm>
            <a:off x="644056" y="1000125"/>
            <a:ext cx="5810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venir Next LT Pro" panose="020B0504020202020204" pitchFamily="34" charset="0"/>
              </a:rPr>
              <a:t>MIDAS Theme:  What we do</a:t>
            </a:r>
          </a:p>
        </p:txBody>
      </p:sp>
    </p:spTree>
    <p:extLst>
      <p:ext uri="{BB962C8B-B14F-4D97-AF65-F5344CB8AC3E}">
        <p14:creationId xmlns:p14="http://schemas.microsoft.com/office/powerpoint/2010/main" val="432770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499111-6FAE-40A7-88B5-0BBF05A84445}"/>
              </a:ext>
            </a:extLst>
          </p:cNvPr>
          <p:cNvSpPr txBox="1"/>
          <p:nvPr/>
        </p:nvSpPr>
        <p:spPr>
          <a:xfrm>
            <a:off x="-132522" y="1320148"/>
            <a:ext cx="1255312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FFF00"/>
                </a:solidFill>
                <a:latin typeface="Avenir Next LT Pro" panose="020B0504020202020204" pitchFamily="34" charset="0"/>
              </a:rPr>
              <a:t>MIDAS</a:t>
            </a:r>
          </a:p>
          <a:p>
            <a:pPr algn="ctr"/>
            <a:endParaRPr lang="en-GB" sz="4000" b="1" dirty="0">
              <a:solidFill>
                <a:srgbClr val="FFFF00"/>
              </a:solidFill>
              <a:latin typeface="Avenir Next LT Pro" panose="020B0504020202020204" pitchFamily="34" charset="0"/>
            </a:endParaRPr>
          </a:p>
          <a:p>
            <a:pPr algn="ctr"/>
            <a:r>
              <a:rPr lang="en-GB" sz="4000" b="1" dirty="0">
                <a:solidFill>
                  <a:srgbClr val="FFFF00"/>
                </a:solidFill>
                <a:latin typeface="Avenir Next LT Pro" panose="020B0504020202020204" pitchFamily="34" charset="0"/>
              </a:rPr>
              <a:t>Progress</a:t>
            </a:r>
          </a:p>
          <a:p>
            <a:endParaRPr lang="en-GB" sz="1600" i="1" dirty="0">
              <a:solidFill>
                <a:srgbClr val="FFC000"/>
              </a:solidFill>
              <a:latin typeface="Avenir Next LT Pro" panose="020B0504020202020204" pitchFamily="34" charset="0"/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112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37894A7F-1A82-4A54-BCAD-3F3C2976CC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625838"/>
              </p:ext>
            </p:extLst>
          </p:nvPr>
        </p:nvGraphicFramePr>
        <p:xfrm>
          <a:off x="185228" y="1570617"/>
          <a:ext cx="11821543" cy="4071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C4AE89D-CF20-443B-9C2C-47492D081F4B}"/>
              </a:ext>
            </a:extLst>
          </p:cNvPr>
          <p:cNvSpPr txBox="1"/>
          <p:nvPr/>
        </p:nvSpPr>
        <p:spPr>
          <a:xfrm>
            <a:off x="2544417" y="954446"/>
            <a:ext cx="7355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FF00"/>
                </a:solidFill>
                <a:latin typeface="Avenir Next LT Pro" panose="020B0504020202020204" pitchFamily="34" charset="0"/>
              </a:rPr>
              <a:t>MIDAS Progress (Oct 2019 – Feb 2023)</a:t>
            </a:r>
          </a:p>
        </p:txBody>
      </p:sp>
    </p:spTree>
    <p:extLst>
      <p:ext uri="{BB962C8B-B14F-4D97-AF65-F5344CB8AC3E}">
        <p14:creationId xmlns:p14="http://schemas.microsoft.com/office/powerpoint/2010/main" val="2413851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499111-6FAE-40A7-88B5-0BBF05A84445}"/>
              </a:ext>
            </a:extLst>
          </p:cNvPr>
          <p:cNvSpPr txBox="1"/>
          <p:nvPr/>
        </p:nvSpPr>
        <p:spPr>
          <a:xfrm>
            <a:off x="-132522" y="1320148"/>
            <a:ext cx="1255312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FFF00"/>
                </a:solidFill>
                <a:latin typeface="Avenir Next LT Pro" panose="020B0504020202020204" pitchFamily="34" charset="0"/>
              </a:rPr>
              <a:t>MIDAS</a:t>
            </a:r>
          </a:p>
          <a:p>
            <a:pPr algn="ctr"/>
            <a:endParaRPr lang="en-GB" sz="4000" b="1" dirty="0">
              <a:solidFill>
                <a:srgbClr val="FFFF00"/>
              </a:solidFill>
              <a:latin typeface="Avenir Next LT Pro" panose="020B0504020202020204" pitchFamily="34" charset="0"/>
            </a:endParaRPr>
          </a:p>
          <a:p>
            <a:pPr algn="ctr"/>
            <a:r>
              <a:rPr lang="en-GB" sz="4000" b="1" dirty="0">
                <a:solidFill>
                  <a:srgbClr val="FFFF00"/>
                </a:solidFill>
                <a:latin typeface="Avenir Next LT Pro" panose="020B0504020202020204" pitchFamily="34" charset="0"/>
              </a:rPr>
              <a:t>Impact</a:t>
            </a:r>
          </a:p>
          <a:p>
            <a:endParaRPr lang="en-GB" sz="1600" i="1" dirty="0">
              <a:solidFill>
                <a:srgbClr val="FFC000"/>
              </a:solidFill>
              <a:latin typeface="Avenir Next LT Pro" panose="020B0504020202020204" pitchFamily="34" charset="0"/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687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499111-6FAE-40A7-88B5-0BBF05A84445}"/>
              </a:ext>
            </a:extLst>
          </p:cNvPr>
          <p:cNvSpPr txBox="1"/>
          <p:nvPr/>
        </p:nvSpPr>
        <p:spPr>
          <a:xfrm>
            <a:off x="662609" y="1027043"/>
            <a:ext cx="11757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  <a:latin typeface="Avenir Next LT Pro" panose="020B0504020202020204" pitchFamily="34" charset="0"/>
              </a:rPr>
              <a:t>MIDAS Impacts – Rapid Conversions of Evidence Summaries (</a:t>
            </a:r>
            <a:r>
              <a:rPr lang="en-GB" sz="2400" b="1" dirty="0" err="1">
                <a:solidFill>
                  <a:srgbClr val="FFFF00"/>
                </a:solidFill>
                <a:latin typeface="Avenir Next LT Pro" panose="020B0504020202020204" pitchFamily="34" charset="0"/>
              </a:rPr>
              <a:t>RaCES</a:t>
            </a:r>
            <a:r>
              <a:rPr lang="en-GB" sz="2400" b="1" dirty="0">
                <a:solidFill>
                  <a:srgbClr val="FFFF00"/>
                </a:solidFill>
                <a:latin typeface="Avenir Next LT Pro" panose="020B0504020202020204" pitchFamily="34" charset="0"/>
              </a:rPr>
              <a:t>)</a:t>
            </a:r>
          </a:p>
          <a:p>
            <a:endParaRPr lang="en-GB" sz="1600" i="1" dirty="0">
              <a:solidFill>
                <a:srgbClr val="FFC000"/>
              </a:solidFill>
              <a:latin typeface="Avenir Next LT Pro" panose="020B0504020202020204" pitchFamily="34" charset="0"/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A260DC6-DC32-4DDC-DA1B-1E937E7D8C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868536"/>
              </p:ext>
            </p:extLst>
          </p:nvPr>
        </p:nvGraphicFramePr>
        <p:xfrm>
          <a:off x="371061" y="1610138"/>
          <a:ext cx="11363740" cy="4492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3148">
                  <a:extLst>
                    <a:ext uri="{9D8B030D-6E8A-4147-A177-3AD203B41FA5}">
                      <a16:colId xmlns:a16="http://schemas.microsoft.com/office/drawing/2014/main" val="1916373516"/>
                    </a:ext>
                  </a:extLst>
                </a:gridCol>
                <a:gridCol w="5890592">
                  <a:extLst>
                    <a:ext uri="{9D8B030D-6E8A-4147-A177-3AD203B41FA5}">
                      <a16:colId xmlns:a16="http://schemas.microsoft.com/office/drawing/2014/main" val="808808076"/>
                    </a:ext>
                  </a:extLst>
                </a:gridCol>
              </a:tblGrid>
              <a:tr h="498102">
                <a:tc>
                  <a:txBody>
                    <a:bodyPr/>
                    <a:lstStyle/>
                    <a:p>
                      <a:r>
                        <a:rPr lang="en-GB" dirty="0" err="1">
                          <a:solidFill>
                            <a:schemeClr val="tx1"/>
                          </a:solidFill>
                        </a:rPr>
                        <a:t>RaCES</a:t>
                      </a: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 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OUTCOME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592325"/>
                  </a:ext>
                </a:extLst>
              </a:tr>
              <a:tr h="7584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Yu Mincho" panose="02020400000000000000" pitchFamily="18" charset="-128"/>
                        </a:rPr>
                        <a:t>Barriers and facilitators to health care for people with learning disabilities 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endParaRPr lang="en-GB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Yu Mincho" panose="02020400000000000000" pitchFamily="18" charset="-128"/>
                        </a:rPr>
                        <a:t>Development of a </a:t>
                      </a: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Yu Mincho" panose="02020400000000000000" pitchFamily="18" charset="-128"/>
                        </a:rPr>
                        <a:t>training package</a:t>
                      </a:r>
                      <a:r>
                        <a:rPr lang="en-GB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Yu Mincho" panose="02020400000000000000" pitchFamily="18" charset="-128"/>
                        </a:rPr>
                        <a:t> for staff from the East Lancashire Hospitals NHS Trust</a:t>
                      </a:r>
                      <a:endParaRPr lang="en-GB" sz="1400" b="0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endParaRPr lang="en-GB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034771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" panose="02020400000000000000" pitchFamily="18" charset="-128"/>
                        </a:rPr>
                        <a:t>Approaches to the treatment and prevention of pressure ulcers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" panose="02020400000000000000" pitchFamily="18" charset="-128"/>
                        </a:rPr>
                        <a:t>A staff survey to get clinicians to reflect on their current practice, which also provides recommendations around best practice (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" panose="02020400000000000000" pitchFamily="18" charset="-128"/>
                        </a:rPr>
                        <a:t>reflective educational intervention</a:t>
                      </a: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" panose="02020400000000000000" pitchFamily="18" charset="-128"/>
                        </a:rPr>
                        <a:t>). Linked to optional 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" panose="02020400000000000000" pitchFamily="18" charset="-128"/>
                        </a:rPr>
                        <a:t>educational programme with data from four more </a:t>
                      </a:r>
                      <a:r>
                        <a:rPr lang="en-GB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" panose="02020400000000000000" pitchFamily="18" charset="-128"/>
                        </a:rPr>
                        <a:t>RaCES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" panose="02020400000000000000" pitchFamily="18" charset="-128"/>
                        </a:rPr>
                        <a:t> projects. Multi-trust collaboration</a:t>
                      </a:r>
                      <a:endParaRPr lang="en-GB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Yu Mincho" panose="02020400000000000000" pitchFamily="18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928998"/>
                  </a:ext>
                </a:extLst>
              </a:tr>
              <a:tr h="7584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Non-invasive respiratory support in the management of COVID-19</a:t>
                      </a:r>
                      <a:endParaRPr lang="en-GB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 </a:t>
                      </a: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patient information leaflet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developed for patients who may decline this treatment to outline evidence. Currently collecting data and looking to improve rates of patients discontinuing treatment</a:t>
                      </a:r>
                      <a:endParaRPr lang="en-GB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28239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Predictors of Post-Operative Negative Outcomes in Patients Undergoing Transcatheter Aortic Valve Implantation, 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Developed 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predictive model for patients at higher risk of adverse events after Transcatheter Aortic Valve Replacement, </a:t>
                      </a:r>
                      <a:r>
                        <a:rPr lang="en-GB" sz="1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which is being considered by 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Blackpool Victoria Hospital NHS Trust as part of pre-operative assessment. 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701831"/>
                  </a:ext>
                </a:extLst>
              </a:tr>
              <a:tr h="498102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  <a:latin typeface="+mn-lt"/>
                        </a:rPr>
                        <a:t>Virtual reality for people in intensive care units (ICU)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  <a:latin typeface="+mn-lt"/>
                        </a:rPr>
                        <a:t>Informed the development and evaluation of a virtual reality intervention for people in ICU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475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1098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499111-6FAE-40A7-88B5-0BBF05A84445}"/>
              </a:ext>
            </a:extLst>
          </p:cNvPr>
          <p:cNvSpPr txBox="1"/>
          <p:nvPr/>
        </p:nvSpPr>
        <p:spPr>
          <a:xfrm>
            <a:off x="662609" y="1027043"/>
            <a:ext cx="11757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  <a:latin typeface="Avenir Next LT Pro" panose="020B0504020202020204" pitchFamily="34" charset="0"/>
              </a:rPr>
              <a:t>MIDAS Impacts – Systematic Reviews &amp; Economic Evaluations</a:t>
            </a:r>
          </a:p>
          <a:p>
            <a:endParaRPr lang="en-GB" sz="1600" i="1" dirty="0">
              <a:solidFill>
                <a:srgbClr val="FFFF00"/>
              </a:solidFill>
              <a:latin typeface="Avenir Next LT Pro" panose="020B0504020202020204" pitchFamily="34" charset="0"/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A260DC6-DC32-4DDC-DA1B-1E937E7D8C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826618"/>
              </p:ext>
            </p:extLst>
          </p:nvPr>
        </p:nvGraphicFramePr>
        <p:xfrm>
          <a:off x="371061" y="1610138"/>
          <a:ext cx="11363740" cy="3673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3148">
                  <a:extLst>
                    <a:ext uri="{9D8B030D-6E8A-4147-A177-3AD203B41FA5}">
                      <a16:colId xmlns:a16="http://schemas.microsoft.com/office/drawing/2014/main" val="1916373516"/>
                    </a:ext>
                  </a:extLst>
                </a:gridCol>
                <a:gridCol w="5890592">
                  <a:extLst>
                    <a:ext uri="{9D8B030D-6E8A-4147-A177-3AD203B41FA5}">
                      <a16:colId xmlns:a16="http://schemas.microsoft.com/office/drawing/2014/main" val="808808076"/>
                    </a:ext>
                  </a:extLst>
                </a:gridCol>
              </a:tblGrid>
              <a:tr h="480392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OUTCOME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592325"/>
                  </a:ext>
                </a:extLst>
              </a:tr>
              <a:tr h="4803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Yu Mincho" panose="02020400000000000000" pitchFamily="18" charset="-128"/>
                        </a:rPr>
                        <a:t>C</a:t>
                      </a:r>
                      <a:r>
                        <a:rPr lang="en-GB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Yu Mincho" panose="02020400000000000000" pitchFamily="18" charset="-128"/>
                        </a:rPr>
                        <a:t>ost analysis of specialist community personality disorder services</a:t>
                      </a:r>
                      <a:endParaRPr lang="en-GB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Yu Mincho" panose="02020400000000000000" pitchFamily="18" charset="-128"/>
                        </a:rPr>
                        <a:t>Informed Mersey Care NHS Trust case for continued funding of their service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034771"/>
                  </a:ext>
                </a:extLst>
              </a:tr>
              <a:tr h="4803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Prevalence and incidence of mental health conditions in health and social care workers during and after a pandemic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Systematic reviews have informed Lancashire &amp; South Cumbria NHS Foundation Trust’s planning to support staff during the COVID-19 pandemic.</a:t>
                      </a:r>
                    </a:p>
                    <a:p>
                      <a:endParaRPr lang="en-GB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Yu Mincho" panose="02020400000000000000" pitchFamily="18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928998"/>
                  </a:ext>
                </a:extLst>
              </a:tr>
              <a:tr h="4803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Effectiveness of psychological support interventions for those exposed to mass infectious disease outbreaks</a:t>
                      </a:r>
                      <a:endParaRPr lang="en-GB" b="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28239"/>
                  </a:ext>
                </a:extLst>
              </a:tr>
              <a:tr h="4803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bg1"/>
                          </a:solidFill>
                          <a:latin typeface="+mn-lt"/>
                        </a:rPr>
                        <a:t>Approaches to Evidence Practice for Speech and Language Therapists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bg1"/>
                          </a:solidFill>
                          <a:latin typeface="+mn-lt"/>
                        </a:rPr>
                        <a:t>Systematic review is informing the development of guidelines for training Speech and Language Therapists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701831"/>
                  </a:ext>
                </a:extLst>
              </a:tr>
              <a:tr h="4803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  <a:latin typeface="+mn-lt"/>
                        </a:rPr>
                        <a:t>Zinc requirements in infants and children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+mn-lt"/>
                        </a:rPr>
                        <a:t>Systematic review informed World Health Organisation guidance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475568"/>
                  </a:ext>
                </a:extLst>
              </a:tr>
              <a:tr h="4803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latin typeface="+mn-lt"/>
                        </a:rPr>
                        <a:t>Interventions to reduce physical and verbal abuse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  <a:latin typeface="+mn-lt"/>
                        </a:rPr>
                        <a:t>Systematic review informed World Health Organisation guidance</a:t>
                      </a:r>
                    </a:p>
                    <a:p>
                      <a:endParaRPr lang="en-GB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906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647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499111-6FAE-40A7-88B5-0BBF05A84445}"/>
              </a:ext>
            </a:extLst>
          </p:cNvPr>
          <p:cNvSpPr txBox="1"/>
          <p:nvPr/>
        </p:nvSpPr>
        <p:spPr>
          <a:xfrm>
            <a:off x="662609" y="1027043"/>
            <a:ext cx="11757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  <a:latin typeface="Avenir Next LT Pro" panose="020B0504020202020204" pitchFamily="34" charset="0"/>
              </a:rPr>
              <a:t>MIDAS Impacts – Health Equity Mainstreaming</a:t>
            </a:r>
          </a:p>
          <a:p>
            <a:endParaRPr lang="en-GB" sz="1600" i="1" dirty="0">
              <a:solidFill>
                <a:srgbClr val="FFFF00"/>
              </a:solidFill>
              <a:latin typeface="Avenir Next LT Pro" panose="020B0504020202020204" pitchFamily="34" charset="0"/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AE2810-3DF7-26C4-6C37-1C53999EAD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84" r="5041"/>
          <a:stretch/>
        </p:blipFill>
        <p:spPr>
          <a:xfrm>
            <a:off x="2819400" y="1488708"/>
            <a:ext cx="6877050" cy="533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20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499111-6FAE-40A7-88B5-0BBF05A84445}"/>
              </a:ext>
            </a:extLst>
          </p:cNvPr>
          <p:cNvSpPr txBox="1"/>
          <p:nvPr/>
        </p:nvSpPr>
        <p:spPr>
          <a:xfrm>
            <a:off x="-132522" y="1346652"/>
            <a:ext cx="1255312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FFF00"/>
                </a:solidFill>
                <a:latin typeface="Avenir Next LT Pro" panose="020B0504020202020204" pitchFamily="34" charset="0"/>
              </a:rPr>
              <a:t>MIDAS</a:t>
            </a:r>
          </a:p>
          <a:p>
            <a:pPr algn="ctr"/>
            <a:endParaRPr lang="en-GB" sz="4000" b="1" dirty="0">
              <a:solidFill>
                <a:srgbClr val="FFFF00"/>
              </a:solidFill>
              <a:latin typeface="Avenir Next LT Pro" panose="020B0504020202020204" pitchFamily="34" charset="0"/>
            </a:endParaRPr>
          </a:p>
          <a:p>
            <a:pPr algn="ctr"/>
            <a:r>
              <a:rPr lang="en-GB" sz="4000" b="1" dirty="0">
                <a:solidFill>
                  <a:srgbClr val="FFFF00"/>
                </a:solidFill>
                <a:latin typeface="Avenir Next LT Pro" panose="020B0504020202020204" pitchFamily="34" charset="0"/>
              </a:rPr>
              <a:t>Plans</a:t>
            </a:r>
          </a:p>
          <a:p>
            <a:endParaRPr lang="en-GB" sz="1600" i="1" dirty="0">
              <a:solidFill>
                <a:srgbClr val="FFC000"/>
              </a:solidFill>
              <a:latin typeface="Avenir Next LT Pro" panose="020B0504020202020204" pitchFamily="34" charset="0"/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0186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e43ae624-f63f-4e8d-8096-bf8a374afb06"/>
</p:tagLst>
</file>

<file path=ppt/theme/theme1.xml><?xml version="1.0" encoding="utf-8"?>
<a:theme xmlns:a="http://schemas.openxmlformats.org/drawingml/2006/main" name="Custom Design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1432</TotalTime>
  <Words>914</Words>
  <Application>Microsoft Office PowerPoint</Application>
  <PresentationFormat>Widescreen</PresentationFormat>
  <Paragraphs>108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Avenir Next LT Pro</vt:lpstr>
      <vt:lpstr>Arial</vt:lpstr>
      <vt:lpstr>Custom Design</vt:lpstr>
      <vt:lpstr>Methodological Innovation Development Adaptation &amp;  Support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ARCFEST!</dc:title>
  <dc:creator>Darren Charles</dc:creator>
  <cp:lastModifiedBy>Alison Doherty &lt;Health Technology Assessment Unit&gt;</cp:lastModifiedBy>
  <cp:revision>20</cp:revision>
  <dcterms:modified xsi:type="dcterms:W3CDTF">2023-03-03T13:09:01Z</dcterms:modified>
</cp:coreProperties>
</file>