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98" r:id="rId5"/>
  </p:sldMasterIdLst>
  <p:notesMasterIdLst>
    <p:notesMasterId r:id="rId18"/>
  </p:notesMasterIdLst>
  <p:sldIdLst>
    <p:sldId id="256" r:id="rId6"/>
    <p:sldId id="260" r:id="rId7"/>
    <p:sldId id="629" r:id="rId8"/>
    <p:sldId id="634" r:id="rId9"/>
    <p:sldId id="635" r:id="rId10"/>
    <p:sldId id="636" r:id="rId11"/>
    <p:sldId id="638" r:id="rId12"/>
    <p:sldId id="640" r:id="rId13"/>
    <p:sldId id="641" r:id="rId14"/>
    <p:sldId id="642" r:id="rId15"/>
    <p:sldId id="643" r:id="rId16"/>
    <p:sldId id="6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60"/>
            <p14:sldId id="629"/>
            <p14:sldId id="634"/>
            <p14:sldId id="635"/>
            <p14:sldId id="636"/>
            <p14:sldId id="638"/>
            <p14:sldId id="640"/>
            <p14:sldId id="641"/>
            <p14:sldId id="642"/>
            <p14:sldId id="643"/>
            <p14:sldId id="644"/>
          </p14:sldIdLst>
        </p14:section>
        <p14:section name="Section separator slides" id="{0EBC4EC8-992E-41E7-B942-F8EB46ED6B78}">
          <p14:sldIdLst/>
        </p14:section>
        <p14:section name="End of presentation slide" id="{3DEFE252-2300-493E-B711-856B441680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B1ED7-4F02-8C40-B17F-C66FAAC40863}" v="852" dt="2023-02-27T22:35:30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8"/>
    <p:restoredTop sz="95823"/>
  </p:normalViewPr>
  <p:slideViewPr>
    <p:cSldViewPr snapToGrid="0">
      <p:cViewPr varScale="1">
        <p:scale>
          <a:sx n="75" d="100"/>
          <a:sy n="75" d="100"/>
        </p:scale>
        <p:origin x="184" y="1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4DF92-4C1F-A141-8A9B-BB9026C7326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E6B8FF2-0515-5248-AE01-CBECC472704B}">
      <dgm:prSet phldrT="[Text]"/>
      <dgm:spPr/>
      <dgm:t>
        <a:bodyPr/>
        <a:lstStyle/>
        <a:p>
          <a:r>
            <a:rPr lang="en-GB" dirty="0"/>
            <a:t>1. Evaluating Air quality improvement actions across the North West Coast - Complete</a:t>
          </a:r>
        </a:p>
      </dgm:t>
    </dgm:pt>
    <dgm:pt modelId="{2C54923C-C9DE-A647-AAD7-47261DC27375}" type="parTrans" cxnId="{21752067-3700-0B48-818A-18A81A2C275C}">
      <dgm:prSet/>
      <dgm:spPr/>
      <dgm:t>
        <a:bodyPr/>
        <a:lstStyle/>
        <a:p>
          <a:endParaRPr lang="en-GB"/>
        </a:p>
      </dgm:t>
    </dgm:pt>
    <dgm:pt modelId="{DD405124-3EBE-ED40-B598-09ED85C3E92D}" type="sibTrans" cxnId="{21752067-3700-0B48-818A-18A81A2C275C}">
      <dgm:prSet/>
      <dgm:spPr/>
      <dgm:t>
        <a:bodyPr/>
        <a:lstStyle/>
        <a:p>
          <a:endParaRPr lang="en-GB"/>
        </a:p>
      </dgm:t>
    </dgm:pt>
    <dgm:pt modelId="{C859A3A2-9311-8B44-BFF0-2F608D35E888}">
      <dgm:prSet phldrT="[Text]"/>
      <dgm:spPr/>
      <dgm:t>
        <a:bodyPr/>
        <a:lstStyle/>
        <a:p>
          <a:r>
            <a:rPr lang="en-GB" dirty="0"/>
            <a:t>2. Citizens advice on prescription - March 2024</a:t>
          </a:r>
        </a:p>
      </dgm:t>
    </dgm:pt>
    <dgm:pt modelId="{B591A71F-9266-B142-8C2D-8FE4C1761DDF}" type="parTrans" cxnId="{CE27430E-388F-594B-9DBD-50E234AD7439}">
      <dgm:prSet/>
      <dgm:spPr/>
      <dgm:t>
        <a:bodyPr/>
        <a:lstStyle/>
        <a:p>
          <a:endParaRPr lang="en-GB"/>
        </a:p>
      </dgm:t>
    </dgm:pt>
    <dgm:pt modelId="{CCCE300A-64A9-DD4A-B7F7-AC77F8EFE5EC}" type="sibTrans" cxnId="{CE27430E-388F-594B-9DBD-50E234AD7439}">
      <dgm:prSet/>
      <dgm:spPr/>
      <dgm:t>
        <a:bodyPr/>
        <a:lstStyle/>
        <a:p>
          <a:endParaRPr lang="en-GB"/>
        </a:p>
      </dgm:t>
    </dgm:pt>
    <dgm:pt modelId="{0E98183E-BB69-C545-B138-7787638F4E3C}">
      <dgm:prSet phldrT="[Text]"/>
      <dgm:spPr/>
      <dgm:t>
        <a:bodyPr/>
        <a:lstStyle/>
        <a:p>
          <a:r>
            <a:rPr lang="en-GB" dirty="0"/>
            <a:t>3. Preston’s community wealth building model - March 2024</a:t>
          </a:r>
        </a:p>
      </dgm:t>
    </dgm:pt>
    <dgm:pt modelId="{74B1F8F1-932E-7444-904E-9F72E805EABD}" type="parTrans" cxnId="{DBF884C5-D8D4-A240-BDA4-05CF69A93F0E}">
      <dgm:prSet/>
      <dgm:spPr/>
      <dgm:t>
        <a:bodyPr/>
        <a:lstStyle/>
        <a:p>
          <a:endParaRPr lang="en-GB"/>
        </a:p>
      </dgm:t>
    </dgm:pt>
    <dgm:pt modelId="{95FA07C6-FBB0-0E41-88D2-1ADC65CB809B}" type="sibTrans" cxnId="{DBF884C5-D8D4-A240-BDA4-05CF69A93F0E}">
      <dgm:prSet/>
      <dgm:spPr/>
      <dgm:t>
        <a:bodyPr/>
        <a:lstStyle/>
        <a:p>
          <a:endParaRPr lang="en-GB"/>
        </a:p>
      </dgm:t>
    </dgm:pt>
    <dgm:pt modelId="{DFA53F26-CB30-E74D-BB9D-4BD3EAE1EE28}">
      <dgm:prSet phldrT="[Text]"/>
      <dgm:spPr/>
      <dgm:t>
        <a:bodyPr/>
        <a:lstStyle/>
        <a:p>
          <a:r>
            <a:rPr lang="en-GB" b="0" i="0" u="none" dirty="0"/>
            <a:t>6. Promoting physical activity – through Together for an Active future. - Complete</a:t>
          </a:r>
          <a:endParaRPr lang="en-GB" dirty="0"/>
        </a:p>
      </dgm:t>
    </dgm:pt>
    <dgm:pt modelId="{5E6A6988-6B6D-E94C-A68D-D75B4A72F8D9}" type="parTrans" cxnId="{86BDD70E-A29A-2649-8762-80BE8AF282B6}">
      <dgm:prSet/>
      <dgm:spPr/>
      <dgm:t>
        <a:bodyPr/>
        <a:lstStyle/>
        <a:p>
          <a:endParaRPr lang="en-GB"/>
        </a:p>
      </dgm:t>
    </dgm:pt>
    <dgm:pt modelId="{8A927F41-8D05-F446-B452-8834B19923CF}" type="sibTrans" cxnId="{86BDD70E-A29A-2649-8762-80BE8AF282B6}">
      <dgm:prSet/>
      <dgm:spPr/>
      <dgm:t>
        <a:bodyPr/>
        <a:lstStyle/>
        <a:p>
          <a:endParaRPr lang="en-GB"/>
        </a:p>
      </dgm:t>
    </dgm:pt>
    <dgm:pt modelId="{449B932E-2416-C643-BCDA-F4C0FF8E2787}">
      <dgm:prSet phldrT="[Text]"/>
      <dgm:spPr/>
      <dgm:t>
        <a:bodyPr/>
        <a:lstStyle/>
        <a:p>
          <a:r>
            <a:rPr lang="en-GB" dirty="0"/>
            <a:t>7. Developing support for households with complex needs - March 2024</a:t>
          </a:r>
        </a:p>
      </dgm:t>
    </dgm:pt>
    <dgm:pt modelId="{6C8C83AC-5568-CD4F-8125-4968BA7CA95F}" type="parTrans" cxnId="{6CF802DA-5512-C244-95F3-0E7DC282A60D}">
      <dgm:prSet/>
      <dgm:spPr/>
      <dgm:t>
        <a:bodyPr/>
        <a:lstStyle/>
        <a:p>
          <a:endParaRPr lang="en-GB"/>
        </a:p>
      </dgm:t>
    </dgm:pt>
    <dgm:pt modelId="{71124A8B-A7BF-FA4A-A142-8E5DEF7CD413}" type="sibTrans" cxnId="{6CF802DA-5512-C244-95F3-0E7DC282A60D}">
      <dgm:prSet/>
      <dgm:spPr/>
      <dgm:t>
        <a:bodyPr/>
        <a:lstStyle/>
        <a:p>
          <a:endParaRPr lang="en-GB"/>
        </a:p>
      </dgm:t>
    </dgm:pt>
    <dgm:pt modelId="{35A4F843-7D5F-5140-88BA-0EF38327097D}">
      <dgm:prSet phldrT="[Text]"/>
      <dgm:spPr/>
      <dgm:t>
        <a:bodyPr/>
        <a:lstStyle/>
        <a:p>
          <a:r>
            <a:rPr lang="en-GB" b="0" i="0" u="none" dirty="0"/>
            <a:t>8. Improving employment support. March 2026</a:t>
          </a:r>
          <a:endParaRPr lang="en-GB" dirty="0"/>
        </a:p>
      </dgm:t>
    </dgm:pt>
    <dgm:pt modelId="{D0C24909-4BA2-964B-9A48-7654313D50A8}" type="parTrans" cxnId="{226E4E24-C1A4-0949-A26C-417649118E9C}">
      <dgm:prSet/>
      <dgm:spPr/>
      <dgm:t>
        <a:bodyPr/>
        <a:lstStyle/>
        <a:p>
          <a:endParaRPr lang="en-GB"/>
        </a:p>
      </dgm:t>
    </dgm:pt>
    <dgm:pt modelId="{1D6F300E-640B-824A-AD8D-CB247806F46A}" type="sibTrans" cxnId="{226E4E24-C1A4-0949-A26C-417649118E9C}">
      <dgm:prSet/>
      <dgm:spPr/>
      <dgm:t>
        <a:bodyPr/>
        <a:lstStyle/>
        <a:p>
          <a:endParaRPr lang="en-GB"/>
        </a:p>
      </dgm:t>
    </dgm:pt>
    <dgm:pt modelId="{85A7DB9D-28F1-1340-9156-BBA33E6037EF}">
      <dgm:prSet phldrT="[Text]"/>
      <dgm:spPr/>
      <dgm:t>
        <a:bodyPr/>
        <a:lstStyle/>
        <a:p>
          <a:r>
            <a:rPr lang="en-GB" dirty="0"/>
            <a:t>4. COVID-19 response – SMART community testing programme, vaccine outreach, shielding - Complete. </a:t>
          </a:r>
        </a:p>
      </dgm:t>
    </dgm:pt>
    <dgm:pt modelId="{A58DD3E0-4D2E-334A-969A-0B3CF0A39BFB}" type="parTrans" cxnId="{03823140-672B-904B-8499-F62C1EAA394C}">
      <dgm:prSet/>
      <dgm:spPr/>
      <dgm:t>
        <a:bodyPr/>
        <a:lstStyle/>
        <a:p>
          <a:endParaRPr lang="en-GB"/>
        </a:p>
      </dgm:t>
    </dgm:pt>
    <dgm:pt modelId="{90138BDC-1212-4548-B767-0744B783C849}" type="sibTrans" cxnId="{03823140-672B-904B-8499-F62C1EAA394C}">
      <dgm:prSet/>
      <dgm:spPr/>
      <dgm:t>
        <a:bodyPr/>
        <a:lstStyle/>
        <a:p>
          <a:endParaRPr lang="en-GB"/>
        </a:p>
      </dgm:t>
    </dgm:pt>
    <dgm:pt modelId="{3C01D15B-201E-E54C-BA94-3FDADD076DAC}">
      <dgm:prSet phldrT="[Text]"/>
      <dgm:spPr/>
      <dgm:t>
        <a:bodyPr/>
        <a:lstStyle/>
        <a:p>
          <a:r>
            <a:rPr lang="en-GB" dirty="0"/>
            <a:t>5. Modelling neighbourhood need for community nursing services- Complete.</a:t>
          </a:r>
        </a:p>
      </dgm:t>
    </dgm:pt>
    <dgm:pt modelId="{5C2B69D6-67DC-ED4D-B3C3-402D2CD2EA2F}" type="parTrans" cxnId="{631A7858-EB5B-5A4A-BEF9-8CDBA676F1EC}">
      <dgm:prSet/>
      <dgm:spPr/>
      <dgm:t>
        <a:bodyPr/>
        <a:lstStyle/>
        <a:p>
          <a:endParaRPr lang="en-GB"/>
        </a:p>
      </dgm:t>
    </dgm:pt>
    <dgm:pt modelId="{8BD2E73C-89AC-114E-A028-D526E9224DAF}" type="sibTrans" cxnId="{631A7858-EB5B-5A4A-BEF9-8CDBA676F1EC}">
      <dgm:prSet/>
      <dgm:spPr/>
      <dgm:t>
        <a:bodyPr/>
        <a:lstStyle/>
        <a:p>
          <a:endParaRPr lang="en-GB"/>
        </a:p>
      </dgm:t>
    </dgm:pt>
    <dgm:pt modelId="{CC85FAB7-71EC-F649-91A5-EB7D270DD0D0}">
      <dgm:prSet phldrT="[Text]"/>
      <dgm:spPr/>
      <dgm:t>
        <a:bodyPr/>
        <a:lstStyle/>
        <a:p>
          <a:r>
            <a:rPr lang="en-GB" dirty="0"/>
            <a:t>9. Evaluating inequalities impact of health service initiatives. - March 2024</a:t>
          </a:r>
        </a:p>
      </dgm:t>
    </dgm:pt>
    <dgm:pt modelId="{D0FD19BC-34AF-0D46-B1A9-126CD723FCC7}" type="parTrans" cxnId="{5D3C409F-4539-7043-B5B8-19B19FA528F1}">
      <dgm:prSet/>
      <dgm:spPr/>
      <dgm:t>
        <a:bodyPr/>
        <a:lstStyle/>
        <a:p>
          <a:endParaRPr lang="en-GB"/>
        </a:p>
      </dgm:t>
    </dgm:pt>
    <dgm:pt modelId="{06BCBBCA-B44B-CB4A-9004-9EC47526C015}" type="sibTrans" cxnId="{5D3C409F-4539-7043-B5B8-19B19FA528F1}">
      <dgm:prSet/>
      <dgm:spPr/>
      <dgm:t>
        <a:bodyPr/>
        <a:lstStyle/>
        <a:p>
          <a:endParaRPr lang="en-GB"/>
        </a:p>
      </dgm:t>
    </dgm:pt>
    <dgm:pt modelId="{1CF0D17C-5F85-2C48-BB7C-2FFB41BF137F}" type="pres">
      <dgm:prSet presAssocID="{4024DF92-4C1F-A141-8A9B-BB9026C73268}" presName="diagram" presStyleCnt="0">
        <dgm:presLayoutVars>
          <dgm:dir/>
          <dgm:resizeHandles val="exact"/>
        </dgm:presLayoutVars>
      </dgm:prSet>
      <dgm:spPr/>
    </dgm:pt>
    <dgm:pt modelId="{5AE8C278-C7BE-6F42-91A8-AA23E389D06E}" type="pres">
      <dgm:prSet presAssocID="{EE6B8FF2-0515-5248-AE01-CBECC472704B}" presName="node" presStyleLbl="node1" presStyleIdx="0" presStyleCnt="9">
        <dgm:presLayoutVars>
          <dgm:bulletEnabled val="1"/>
        </dgm:presLayoutVars>
      </dgm:prSet>
      <dgm:spPr/>
    </dgm:pt>
    <dgm:pt modelId="{374016AD-AFDD-7341-A32A-DD6CE6E705ED}" type="pres">
      <dgm:prSet presAssocID="{DD405124-3EBE-ED40-B598-09ED85C3E92D}" presName="sibTrans" presStyleCnt="0"/>
      <dgm:spPr/>
    </dgm:pt>
    <dgm:pt modelId="{23FB7911-D25B-264A-A19A-9F91EFB18EFF}" type="pres">
      <dgm:prSet presAssocID="{C859A3A2-9311-8B44-BFF0-2F608D35E888}" presName="node" presStyleLbl="node1" presStyleIdx="1" presStyleCnt="9">
        <dgm:presLayoutVars>
          <dgm:bulletEnabled val="1"/>
        </dgm:presLayoutVars>
      </dgm:prSet>
      <dgm:spPr/>
    </dgm:pt>
    <dgm:pt modelId="{A0B269BE-ECFC-B942-A725-5397D0EFE716}" type="pres">
      <dgm:prSet presAssocID="{CCCE300A-64A9-DD4A-B7F7-AC77F8EFE5EC}" presName="sibTrans" presStyleCnt="0"/>
      <dgm:spPr/>
    </dgm:pt>
    <dgm:pt modelId="{9EC4B609-BAE2-E946-9AE7-9C621A253E72}" type="pres">
      <dgm:prSet presAssocID="{0E98183E-BB69-C545-B138-7787638F4E3C}" presName="node" presStyleLbl="node1" presStyleIdx="2" presStyleCnt="9">
        <dgm:presLayoutVars>
          <dgm:bulletEnabled val="1"/>
        </dgm:presLayoutVars>
      </dgm:prSet>
      <dgm:spPr/>
    </dgm:pt>
    <dgm:pt modelId="{5E23FEAE-8291-F147-B203-A2C94FAB0A0B}" type="pres">
      <dgm:prSet presAssocID="{95FA07C6-FBB0-0E41-88D2-1ADC65CB809B}" presName="sibTrans" presStyleCnt="0"/>
      <dgm:spPr/>
    </dgm:pt>
    <dgm:pt modelId="{87BD228E-2A72-8B4B-A0E4-EBA07CFFEC6C}" type="pres">
      <dgm:prSet presAssocID="{85A7DB9D-28F1-1340-9156-BBA33E6037EF}" presName="node" presStyleLbl="node1" presStyleIdx="3" presStyleCnt="9">
        <dgm:presLayoutVars>
          <dgm:bulletEnabled val="1"/>
        </dgm:presLayoutVars>
      </dgm:prSet>
      <dgm:spPr/>
    </dgm:pt>
    <dgm:pt modelId="{E3C02E47-9427-1E40-A287-3B1BCC0DF40E}" type="pres">
      <dgm:prSet presAssocID="{90138BDC-1212-4548-B767-0744B783C849}" presName="sibTrans" presStyleCnt="0"/>
      <dgm:spPr/>
    </dgm:pt>
    <dgm:pt modelId="{2DF4D1E3-78C6-2C49-894D-658FCB0CD3BF}" type="pres">
      <dgm:prSet presAssocID="{3C01D15B-201E-E54C-BA94-3FDADD076DAC}" presName="node" presStyleLbl="node1" presStyleIdx="4" presStyleCnt="9">
        <dgm:presLayoutVars>
          <dgm:bulletEnabled val="1"/>
        </dgm:presLayoutVars>
      </dgm:prSet>
      <dgm:spPr/>
    </dgm:pt>
    <dgm:pt modelId="{5D82D1F3-E31E-EE40-AD62-2920B9D0AF55}" type="pres">
      <dgm:prSet presAssocID="{8BD2E73C-89AC-114E-A028-D526E9224DAF}" presName="sibTrans" presStyleCnt="0"/>
      <dgm:spPr/>
    </dgm:pt>
    <dgm:pt modelId="{446A5665-F889-D046-96AB-C9CCE905A851}" type="pres">
      <dgm:prSet presAssocID="{DFA53F26-CB30-E74D-BB9D-4BD3EAE1EE28}" presName="node" presStyleLbl="node1" presStyleIdx="5" presStyleCnt="9">
        <dgm:presLayoutVars>
          <dgm:bulletEnabled val="1"/>
        </dgm:presLayoutVars>
      </dgm:prSet>
      <dgm:spPr/>
    </dgm:pt>
    <dgm:pt modelId="{01332E15-08D3-4845-BDFB-E9A6E8589CFF}" type="pres">
      <dgm:prSet presAssocID="{8A927F41-8D05-F446-B452-8834B19923CF}" presName="sibTrans" presStyleCnt="0"/>
      <dgm:spPr/>
    </dgm:pt>
    <dgm:pt modelId="{0455DD48-7A79-544E-A63D-6F2C29E2D5E5}" type="pres">
      <dgm:prSet presAssocID="{449B932E-2416-C643-BCDA-F4C0FF8E2787}" presName="node" presStyleLbl="node1" presStyleIdx="6" presStyleCnt="9">
        <dgm:presLayoutVars>
          <dgm:bulletEnabled val="1"/>
        </dgm:presLayoutVars>
      </dgm:prSet>
      <dgm:spPr/>
    </dgm:pt>
    <dgm:pt modelId="{B15BC4DF-BEBD-7742-93DF-8A15BC80B8D3}" type="pres">
      <dgm:prSet presAssocID="{71124A8B-A7BF-FA4A-A142-8E5DEF7CD413}" presName="sibTrans" presStyleCnt="0"/>
      <dgm:spPr/>
    </dgm:pt>
    <dgm:pt modelId="{A1FD63E4-4ED8-264C-9436-7B27083532C5}" type="pres">
      <dgm:prSet presAssocID="{35A4F843-7D5F-5140-88BA-0EF38327097D}" presName="node" presStyleLbl="node1" presStyleIdx="7" presStyleCnt="9">
        <dgm:presLayoutVars>
          <dgm:bulletEnabled val="1"/>
        </dgm:presLayoutVars>
      </dgm:prSet>
      <dgm:spPr/>
    </dgm:pt>
    <dgm:pt modelId="{88CBE9CB-0C15-894F-87E3-B565A23B8EE5}" type="pres">
      <dgm:prSet presAssocID="{1D6F300E-640B-824A-AD8D-CB247806F46A}" presName="sibTrans" presStyleCnt="0"/>
      <dgm:spPr/>
    </dgm:pt>
    <dgm:pt modelId="{C32B4A02-6D1F-B747-8E4D-66618F772570}" type="pres">
      <dgm:prSet presAssocID="{CC85FAB7-71EC-F649-91A5-EB7D270DD0D0}" presName="node" presStyleLbl="node1" presStyleIdx="8" presStyleCnt="9">
        <dgm:presLayoutVars>
          <dgm:bulletEnabled val="1"/>
        </dgm:presLayoutVars>
      </dgm:prSet>
      <dgm:spPr/>
    </dgm:pt>
  </dgm:ptLst>
  <dgm:cxnLst>
    <dgm:cxn modelId="{CE27430E-388F-594B-9DBD-50E234AD7439}" srcId="{4024DF92-4C1F-A141-8A9B-BB9026C73268}" destId="{C859A3A2-9311-8B44-BFF0-2F608D35E888}" srcOrd="1" destOrd="0" parTransId="{B591A71F-9266-B142-8C2D-8FE4C1761DDF}" sibTransId="{CCCE300A-64A9-DD4A-B7F7-AC77F8EFE5EC}"/>
    <dgm:cxn modelId="{86BDD70E-A29A-2649-8762-80BE8AF282B6}" srcId="{4024DF92-4C1F-A141-8A9B-BB9026C73268}" destId="{DFA53F26-CB30-E74D-BB9D-4BD3EAE1EE28}" srcOrd="5" destOrd="0" parTransId="{5E6A6988-6B6D-E94C-A68D-D75B4A72F8D9}" sibTransId="{8A927F41-8D05-F446-B452-8834B19923CF}"/>
    <dgm:cxn modelId="{226E4E24-C1A4-0949-A26C-417649118E9C}" srcId="{4024DF92-4C1F-A141-8A9B-BB9026C73268}" destId="{35A4F843-7D5F-5140-88BA-0EF38327097D}" srcOrd="7" destOrd="0" parTransId="{D0C24909-4BA2-964B-9A48-7654313D50A8}" sibTransId="{1D6F300E-640B-824A-AD8D-CB247806F46A}"/>
    <dgm:cxn modelId="{DA4E9338-B29C-754D-B4D3-BCD3FA51EC42}" type="presOf" srcId="{C859A3A2-9311-8B44-BFF0-2F608D35E888}" destId="{23FB7911-D25B-264A-A19A-9F91EFB18EFF}" srcOrd="0" destOrd="0" presId="urn:microsoft.com/office/officeart/2005/8/layout/default"/>
    <dgm:cxn modelId="{03823140-672B-904B-8499-F62C1EAA394C}" srcId="{4024DF92-4C1F-A141-8A9B-BB9026C73268}" destId="{85A7DB9D-28F1-1340-9156-BBA33E6037EF}" srcOrd="3" destOrd="0" parTransId="{A58DD3E0-4D2E-334A-969A-0B3CF0A39BFB}" sibTransId="{90138BDC-1212-4548-B767-0744B783C849}"/>
    <dgm:cxn modelId="{78697642-7302-9143-8FEA-0849AE70B573}" type="presOf" srcId="{85A7DB9D-28F1-1340-9156-BBA33E6037EF}" destId="{87BD228E-2A72-8B4B-A0E4-EBA07CFFEC6C}" srcOrd="0" destOrd="0" presId="urn:microsoft.com/office/officeart/2005/8/layout/default"/>
    <dgm:cxn modelId="{8953E743-0064-3D4D-9EFC-AECD69EA5353}" type="presOf" srcId="{CC85FAB7-71EC-F649-91A5-EB7D270DD0D0}" destId="{C32B4A02-6D1F-B747-8E4D-66618F772570}" srcOrd="0" destOrd="0" presId="urn:microsoft.com/office/officeart/2005/8/layout/default"/>
    <dgm:cxn modelId="{631A7858-EB5B-5A4A-BEF9-8CDBA676F1EC}" srcId="{4024DF92-4C1F-A141-8A9B-BB9026C73268}" destId="{3C01D15B-201E-E54C-BA94-3FDADD076DAC}" srcOrd="4" destOrd="0" parTransId="{5C2B69D6-67DC-ED4D-B3C3-402D2CD2EA2F}" sibTransId="{8BD2E73C-89AC-114E-A028-D526E9224DAF}"/>
    <dgm:cxn modelId="{21752067-3700-0B48-818A-18A81A2C275C}" srcId="{4024DF92-4C1F-A141-8A9B-BB9026C73268}" destId="{EE6B8FF2-0515-5248-AE01-CBECC472704B}" srcOrd="0" destOrd="0" parTransId="{2C54923C-C9DE-A647-AAD7-47261DC27375}" sibTransId="{DD405124-3EBE-ED40-B598-09ED85C3E92D}"/>
    <dgm:cxn modelId="{0802EE6E-A9E0-9B40-B5E4-710BB1D6E777}" type="presOf" srcId="{0E98183E-BB69-C545-B138-7787638F4E3C}" destId="{9EC4B609-BAE2-E946-9AE7-9C621A253E72}" srcOrd="0" destOrd="0" presId="urn:microsoft.com/office/officeart/2005/8/layout/default"/>
    <dgm:cxn modelId="{D65DF96F-B41C-E14B-9CE4-3DDE8AF1DDBD}" type="presOf" srcId="{4024DF92-4C1F-A141-8A9B-BB9026C73268}" destId="{1CF0D17C-5F85-2C48-BB7C-2FFB41BF137F}" srcOrd="0" destOrd="0" presId="urn:microsoft.com/office/officeart/2005/8/layout/default"/>
    <dgm:cxn modelId="{AC28DE85-2A4E-8247-B576-AE0DE15638C2}" type="presOf" srcId="{EE6B8FF2-0515-5248-AE01-CBECC472704B}" destId="{5AE8C278-C7BE-6F42-91A8-AA23E389D06E}" srcOrd="0" destOrd="0" presId="urn:microsoft.com/office/officeart/2005/8/layout/default"/>
    <dgm:cxn modelId="{1A2A6A87-14B7-F942-8B50-0C8AC19F7E21}" type="presOf" srcId="{DFA53F26-CB30-E74D-BB9D-4BD3EAE1EE28}" destId="{446A5665-F889-D046-96AB-C9CCE905A851}" srcOrd="0" destOrd="0" presId="urn:microsoft.com/office/officeart/2005/8/layout/default"/>
    <dgm:cxn modelId="{5609CE95-6966-E44A-B73E-A0D91B49C48C}" type="presOf" srcId="{3C01D15B-201E-E54C-BA94-3FDADD076DAC}" destId="{2DF4D1E3-78C6-2C49-894D-658FCB0CD3BF}" srcOrd="0" destOrd="0" presId="urn:microsoft.com/office/officeart/2005/8/layout/default"/>
    <dgm:cxn modelId="{5D3C409F-4539-7043-B5B8-19B19FA528F1}" srcId="{4024DF92-4C1F-A141-8A9B-BB9026C73268}" destId="{CC85FAB7-71EC-F649-91A5-EB7D270DD0D0}" srcOrd="8" destOrd="0" parTransId="{D0FD19BC-34AF-0D46-B1A9-126CD723FCC7}" sibTransId="{06BCBBCA-B44B-CB4A-9004-9EC47526C015}"/>
    <dgm:cxn modelId="{DBF884C5-D8D4-A240-BDA4-05CF69A93F0E}" srcId="{4024DF92-4C1F-A141-8A9B-BB9026C73268}" destId="{0E98183E-BB69-C545-B138-7787638F4E3C}" srcOrd="2" destOrd="0" parTransId="{74B1F8F1-932E-7444-904E-9F72E805EABD}" sibTransId="{95FA07C6-FBB0-0E41-88D2-1ADC65CB809B}"/>
    <dgm:cxn modelId="{1093C2C9-5428-7C46-81E9-09E4EEFC5744}" type="presOf" srcId="{35A4F843-7D5F-5140-88BA-0EF38327097D}" destId="{A1FD63E4-4ED8-264C-9436-7B27083532C5}" srcOrd="0" destOrd="0" presId="urn:microsoft.com/office/officeart/2005/8/layout/default"/>
    <dgm:cxn modelId="{A4F038CE-CB17-654E-810C-AAA815E506BC}" type="presOf" srcId="{449B932E-2416-C643-BCDA-F4C0FF8E2787}" destId="{0455DD48-7A79-544E-A63D-6F2C29E2D5E5}" srcOrd="0" destOrd="0" presId="urn:microsoft.com/office/officeart/2005/8/layout/default"/>
    <dgm:cxn modelId="{6CF802DA-5512-C244-95F3-0E7DC282A60D}" srcId="{4024DF92-4C1F-A141-8A9B-BB9026C73268}" destId="{449B932E-2416-C643-BCDA-F4C0FF8E2787}" srcOrd="6" destOrd="0" parTransId="{6C8C83AC-5568-CD4F-8125-4968BA7CA95F}" sibTransId="{71124A8B-A7BF-FA4A-A142-8E5DEF7CD413}"/>
    <dgm:cxn modelId="{C44EC7D6-2920-6A45-A745-0EDF486F31C6}" type="presParOf" srcId="{1CF0D17C-5F85-2C48-BB7C-2FFB41BF137F}" destId="{5AE8C278-C7BE-6F42-91A8-AA23E389D06E}" srcOrd="0" destOrd="0" presId="urn:microsoft.com/office/officeart/2005/8/layout/default"/>
    <dgm:cxn modelId="{F75B959D-DDBD-D144-AB6F-2013BB0F6A2F}" type="presParOf" srcId="{1CF0D17C-5F85-2C48-BB7C-2FFB41BF137F}" destId="{374016AD-AFDD-7341-A32A-DD6CE6E705ED}" srcOrd="1" destOrd="0" presId="urn:microsoft.com/office/officeart/2005/8/layout/default"/>
    <dgm:cxn modelId="{F6ECC7B6-9FD3-8E4D-8BE0-EEA31A1D6CDD}" type="presParOf" srcId="{1CF0D17C-5F85-2C48-BB7C-2FFB41BF137F}" destId="{23FB7911-D25B-264A-A19A-9F91EFB18EFF}" srcOrd="2" destOrd="0" presId="urn:microsoft.com/office/officeart/2005/8/layout/default"/>
    <dgm:cxn modelId="{2283A5D3-C835-7747-B706-53EC9E1D6923}" type="presParOf" srcId="{1CF0D17C-5F85-2C48-BB7C-2FFB41BF137F}" destId="{A0B269BE-ECFC-B942-A725-5397D0EFE716}" srcOrd="3" destOrd="0" presId="urn:microsoft.com/office/officeart/2005/8/layout/default"/>
    <dgm:cxn modelId="{D62F3DDA-AD8F-FD4E-99D6-08F582D94993}" type="presParOf" srcId="{1CF0D17C-5F85-2C48-BB7C-2FFB41BF137F}" destId="{9EC4B609-BAE2-E946-9AE7-9C621A253E72}" srcOrd="4" destOrd="0" presId="urn:microsoft.com/office/officeart/2005/8/layout/default"/>
    <dgm:cxn modelId="{DC949CAA-E73B-4C4A-AA6B-583B3D59E3A3}" type="presParOf" srcId="{1CF0D17C-5F85-2C48-BB7C-2FFB41BF137F}" destId="{5E23FEAE-8291-F147-B203-A2C94FAB0A0B}" srcOrd="5" destOrd="0" presId="urn:microsoft.com/office/officeart/2005/8/layout/default"/>
    <dgm:cxn modelId="{942EB944-1F97-EB47-AD15-FD72AE605219}" type="presParOf" srcId="{1CF0D17C-5F85-2C48-BB7C-2FFB41BF137F}" destId="{87BD228E-2A72-8B4B-A0E4-EBA07CFFEC6C}" srcOrd="6" destOrd="0" presId="urn:microsoft.com/office/officeart/2005/8/layout/default"/>
    <dgm:cxn modelId="{3CCECD06-BABD-414A-A50A-C00DB534C6D0}" type="presParOf" srcId="{1CF0D17C-5F85-2C48-BB7C-2FFB41BF137F}" destId="{E3C02E47-9427-1E40-A287-3B1BCC0DF40E}" srcOrd="7" destOrd="0" presId="urn:microsoft.com/office/officeart/2005/8/layout/default"/>
    <dgm:cxn modelId="{5378939C-6E99-D24F-94D3-E2C96999148A}" type="presParOf" srcId="{1CF0D17C-5F85-2C48-BB7C-2FFB41BF137F}" destId="{2DF4D1E3-78C6-2C49-894D-658FCB0CD3BF}" srcOrd="8" destOrd="0" presId="urn:microsoft.com/office/officeart/2005/8/layout/default"/>
    <dgm:cxn modelId="{56862392-3436-F24F-BD5C-1966A47368ED}" type="presParOf" srcId="{1CF0D17C-5F85-2C48-BB7C-2FFB41BF137F}" destId="{5D82D1F3-E31E-EE40-AD62-2920B9D0AF55}" srcOrd="9" destOrd="0" presId="urn:microsoft.com/office/officeart/2005/8/layout/default"/>
    <dgm:cxn modelId="{335A3DA2-7209-0448-82D9-D81C38C1D3D4}" type="presParOf" srcId="{1CF0D17C-5F85-2C48-BB7C-2FFB41BF137F}" destId="{446A5665-F889-D046-96AB-C9CCE905A851}" srcOrd="10" destOrd="0" presId="urn:microsoft.com/office/officeart/2005/8/layout/default"/>
    <dgm:cxn modelId="{540AABEC-2360-0644-BFCE-5E16399316CB}" type="presParOf" srcId="{1CF0D17C-5F85-2C48-BB7C-2FFB41BF137F}" destId="{01332E15-08D3-4845-BDFB-E9A6E8589CFF}" srcOrd="11" destOrd="0" presId="urn:microsoft.com/office/officeart/2005/8/layout/default"/>
    <dgm:cxn modelId="{8AD77B5D-FCCE-E64C-B205-96A5BA7B61C8}" type="presParOf" srcId="{1CF0D17C-5F85-2C48-BB7C-2FFB41BF137F}" destId="{0455DD48-7A79-544E-A63D-6F2C29E2D5E5}" srcOrd="12" destOrd="0" presId="urn:microsoft.com/office/officeart/2005/8/layout/default"/>
    <dgm:cxn modelId="{DE90EE25-AE54-044F-9159-8234C829DD32}" type="presParOf" srcId="{1CF0D17C-5F85-2C48-BB7C-2FFB41BF137F}" destId="{B15BC4DF-BEBD-7742-93DF-8A15BC80B8D3}" srcOrd="13" destOrd="0" presId="urn:microsoft.com/office/officeart/2005/8/layout/default"/>
    <dgm:cxn modelId="{131D42B7-34E1-7441-9EDE-7BBAD03A69AE}" type="presParOf" srcId="{1CF0D17C-5F85-2C48-BB7C-2FFB41BF137F}" destId="{A1FD63E4-4ED8-264C-9436-7B27083532C5}" srcOrd="14" destOrd="0" presId="urn:microsoft.com/office/officeart/2005/8/layout/default"/>
    <dgm:cxn modelId="{67D908E8-C5EF-FA49-82E7-1FA0CEC359E6}" type="presParOf" srcId="{1CF0D17C-5F85-2C48-BB7C-2FFB41BF137F}" destId="{88CBE9CB-0C15-894F-87E3-B565A23B8EE5}" srcOrd="15" destOrd="0" presId="urn:microsoft.com/office/officeart/2005/8/layout/default"/>
    <dgm:cxn modelId="{DF3899D9-138D-E546-BE84-64BBE50081E1}" type="presParOf" srcId="{1CF0D17C-5F85-2C48-BB7C-2FFB41BF137F}" destId="{C32B4A02-6D1F-B747-8E4D-66618F77257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12B56-5157-4DB7-BB01-8006A7EA11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161651-4622-46F8-AB39-C65A07B8B680}">
      <dgm:prSet/>
      <dgm:spPr/>
      <dgm:t>
        <a:bodyPr/>
        <a:lstStyle/>
        <a:p>
          <a:r>
            <a:rPr lang="en-US" dirty="0"/>
            <a:t>Young people’s mental health crisis. </a:t>
          </a:r>
        </a:p>
      </dgm:t>
    </dgm:pt>
    <dgm:pt modelId="{80FF8C3A-489B-4A23-AA32-F34DD44D1544}" type="parTrans" cxnId="{E0FFE568-C4CB-49C2-A22B-38B6BA4F6484}">
      <dgm:prSet/>
      <dgm:spPr/>
      <dgm:t>
        <a:bodyPr/>
        <a:lstStyle/>
        <a:p>
          <a:endParaRPr lang="en-US"/>
        </a:p>
      </dgm:t>
    </dgm:pt>
    <dgm:pt modelId="{9B5E649A-CA48-41E8-8A84-14751C2C8445}" type="sibTrans" cxnId="{E0FFE568-C4CB-49C2-A22B-38B6BA4F6484}">
      <dgm:prSet/>
      <dgm:spPr/>
      <dgm:t>
        <a:bodyPr/>
        <a:lstStyle/>
        <a:p>
          <a:endParaRPr lang="en-US"/>
        </a:p>
      </dgm:t>
    </dgm:pt>
    <dgm:pt modelId="{5FBE6D0F-74E4-403A-BC64-670A87F81121}">
      <dgm:prSet/>
      <dgm:spPr/>
      <dgm:t>
        <a:bodyPr/>
        <a:lstStyle/>
        <a:p>
          <a:r>
            <a:rPr lang="en-US"/>
            <a:t>Cost of living crisis / recession and equitable recovery. </a:t>
          </a:r>
        </a:p>
      </dgm:t>
    </dgm:pt>
    <dgm:pt modelId="{FE767308-364A-46F8-A480-6DF28CD55BB3}" type="parTrans" cxnId="{0A52E19D-576A-47C6-8A24-B2829985627B}">
      <dgm:prSet/>
      <dgm:spPr/>
      <dgm:t>
        <a:bodyPr/>
        <a:lstStyle/>
        <a:p>
          <a:endParaRPr lang="en-US"/>
        </a:p>
      </dgm:t>
    </dgm:pt>
    <dgm:pt modelId="{A400BE76-A01C-4275-856A-273B139E6D90}" type="sibTrans" cxnId="{0A52E19D-576A-47C6-8A24-B2829985627B}">
      <dgm:prSet/>
      <dgm:spPr/>
      <dgm:t>
        <a:bodyPr/>
        <a:lstStyle/>
        <a:p>
          <a:endParaRPr lang="en-US"/>
        </a:p>
      </dgm:t>
    </dgm:pt>
    <dgm:pt modelId="{CD657673-6F95-4350-9F8A-5CF9CA326A6A}">
      <dgm:prSet/>
      <dgm:spPr/>
      <dgm:t>
        <a:bodyPr/>
        <a:lstStyle/>
        <a:p>
          <a:r>
            <a:rPr lang="en-US"/>
            <a:t>Health and social care disruption. </a:t>
          </a:r>
        </a:p>
      </dgm:t>
    </dgm:pt>
    <dgm:pt modelId="{40527371-30FF-4142-B87B-DB5FB706CD3E}" type="parTrans" cxnId="{D549C5F6-4EC6-4A42-9737-7D4F71807681}">
      <dgm:prSet/>
      <dgm:spPr/>
      <dgm:t>
        <a:bodyPr/>
        <a:lstStyle/>
        <a:p>
          <a:endParaRPr lang="en-US"/>
        </a:p>
      </dgm:t>
    </dgm:pt>
    <dgm:pt modelId="{8AE823A9-12D4-4EF9-BE20-CCB49F6FBC04}" type="sibTrans" cxnId="{D549C5F6-4EC6-4A42-9737-7D4F71807681}">
      <dgm:prSet/>
      <dgm:spPr/>
      <dgm:t>
        <a:bodyPr/>
        <a:lstStyle/>
        <a:p>
          <a:endParaRPr lang="en-US"/>
        </a:p>
      </dgm:t>
    </dgm:pt>
    <dgm:pt modelId="{BE1837D4-601E-4A6C-9D1E-F046B454B362}">
      <dgm:prSet/>
      <dgm:spPr/>
      <dgm:t>
        <a:bodyPr/>
        <a:lstStyle/>
        <a:p>
          <a:r>
            <a:rPr lang="en-US"/>
            <a:t>Climate change and the environment</a:t>
          </a:r>
        </a:p>
      </dgm:t>
    </dgm:pt>
    <dgm:pt modelId="{850A8790-8632-4FFC-9E79-89A25248C363}" type="parTrans" cxnId="{A109F423-08DD-42A0-9CC4-56076C8E1DC0}">
      <dgm:prSet/>
      <dgm:spPr/>
      <dgm:t>
        <a:bodyPr/>
        <a:lstStyle/>
        <a:p>
          <a:endParaRPr lang="en-US"/>
        </a:p>
      </dgm:t>
    </dgm:pt>
    <dgm:pt modelId="{9612345E-79BD-450E-A63E-8243D3AC0CB8}" type="sibTrans" cxnId="{A109F423-08DD-42A0-9CC4-56076C8E1DC0}">
      <dgm:prSet/>
      <dgm:spPr/>
      <dgm:t>
        <a:bodyPr/>
        <a:lstStyle/>
        <a:p>
          <a:endParaRPr lang="en-US"/>
        </a:p>
      </dgm:t>
    </dgm:pt>
    <dgm:pt modelId="{CEE7D6B3-E39F-4F4F-9FD8-41EE403CE744}" type="pres">
      <dgm:prSet presAssocID="{C4512B56-5157-4DB7-BB01-8006A7EA1193}" presName="diagram" presStyleCnt="0">
        <dgm:presLayoutVars>
          <dgm:dir/>
          <dgm:resizeHandles val="exact"/>
        </dgm:presLayoutVars>
      </dgm:prSet>
      <dgm:spPr/>
    </dgm:pt>
    <dgm:pt modelId="{6A4503C4-AD74-F040-89E5-EE951F54A33C}" type="pres">
      <dgm:prSet presAssocID="{82161651-4622-46F8-AB39-C65A07B8B680}" presName="node" presStyleLbl="node1" presStyleIdx="0" presStyleCnt="4">
        <dgm:presLayoutVars>
          <dgm:bulletEnabled val="1"/>
        </dgm:presLayoutVars>
      </dgm:prSet>
      <dgm:spPr/>
    </dgm:pt>
    <dgm:pt modelId="{F9A3352B-4C8F-CD41-BC1E-67861B97D585}" type="pres">
      <dgm:prSet presAssocID="{9B5E649A-CA48-41E8-8A84-14751C2C8445}" presName="sibTrans" presStyleCnt="0"/>
      <dgm:spPr/>
    </dgm:pt>
    <dgm:pt modelId="{73163408-5823-F64B-86EF-ED089E21006F}" type="pres">
      <dgm:prSet presAssocID="{5FBE6D0F-74E4-403A-BC64-670A87F81121}" presName="node" presStyleLbl="node1" presStyleIdx="1" presStyleCnt="4">
        <dgm:presLayoutVars>
          <dgm:bulletEnabled val="1"/>
        </dgm:presLayoutVars>
      </dgm:prSet>
      <dgm:spPr/>
    </dgm:pt>
    <dgm:pt modelId="{2A6AC569-297E-B240-ABA3-18A4613715BA}" type="pres">
      <dgm:prSet presAssocID="{A400BE76-A01C-4275-856A-273B139E6D90}" presName="sibTrans" presStyleCnt="0"/>
      <dgm:spPr/>
    </dgm:pt>
    <dgm:pt modelId="{D71E4BD0-9F2D-AF43-8860-EF90304F9E9E}" type="pres">
      <dgm:prSet presAssocID="{CD657673-6F95-4350-9F8A-5CF9CA326A6A}" presName="node" presStyleLbl="node1" presStyleIdx="2" presStyleCnt="4">
        <dgm:presLayoutVars>
          <dgm:bulletEnabled val="1"/>
        </dgm:presLayoutVars>
      </dgm:prSet>
      <dgm:spPr/>
    </dgm:pt>
    <dgm:pt modelId="{6D9FCCE8-184C-9E46-AEBB-95B684BD2D62}" type="pres">
      <dgm:prSet presAssocID="{8AE823A9-12D4-4EF9-BE20-CCB49F6FBC04}" presName="sibTrans" presStyleCnt="0"/>
      <dgm:spPr/>
    </dgm:pt>
    <dgm:pt modelId="{A14B7EED-E32C-6F4B-9D7E-857486F7B0A9}" type="pres">
      <dgm:prSet presAssocID="{BE1837D4-601E-4A6C-9D1E-F046B454B362}" presName="node" presStyleLbl="node1" presStyleIdx="3" presStyleCnt="4">
        <dgm:presLayoutVars>
          <dgm:bulletEnabled val="1"/>
        </dgm:presLayoutVars>
      </dgm:prSet>
      <dgm:spPr/>
    </dgm:pt>
  </dgm:ptLst>
  <dgm:cxnLst>
    <dgm:cxn modelId="{A109F423-08DD-42A0-9CC4-56076C8E1DC0}" srcId="{C4512B56-5157-4DB7-BB01-8006A7EA1193}" destId="{BE1837D4-601E-4A6C-9D1E-F046B454B362}" srcOrd="3" destOrd="0" parTransId="{850A8790-8632-4FFC-9E79-89A25248C363}" sibTransId="{9612345E-79BD-450E-A63E-8243D3AC0CB8}"/>
    <dgm:cxn modelId="{ED696331-1104-B24B-A735-3612FC6BFC0B}" type="presOf" srcId="{C4512B56-5157-4DB7-BB01-8006A7EA1193}" destId="{CEE7D6B3-E39F-4F4F-9FD8-41EE403CE744}" srcOrd="0" destOrd="0" presId="urn:microsoft.com/office/officeart/2005/8/layout/default"/>
    <dgm:cxn modelId="{1F7B693D-26A3-2348-BC52-4A6836C89645}" type="presOf" srcId="{CD657673-6F95-4350-9F8A-5CF9CA326A6A}" destId="{D71E4BD0-9F2D-AF43-8860-EF90304F9E9E}" srcOrd="0" destOrd="0" presId="urn:microsoft.com/office/officeart/2005/8/layout/default"/>
    <dgm:cxn modelId="{E0FFE568-C4CB-49C2-A22B-38B6BA4F6484}" srcId="{C4512B56-5157-4DB7-BB01-8006A7EA1193}" destId="{82161651-4622-46F8-AB39-C65A07B8B680}" srcOrd="0" destOrd="0" parTransId="{80FF8C3A-489B-4A23-AA32-F34DD44D1544}" sibTransId="{9B5E649A-CA48-41E8-8A84-14751C2C8445}"/>
    <dgm:cxn modelId="{3657A973-FA03-684E-852D-0CC9D243B1CB}" type="presOf" srcId="{5FBE6D0F-74E4-403A-BC64-670A87F81121}" destId="{73163408-5823-F64B-86EF-ED089E21006F}" srcOrd="0" destOrd="0" presId="urn:microsoft.com/office/officeart/2005/8/layout/default"/>
    <dgm:cxn modelId="{B7F8AE9C-6630-A544-8D81-0C998FF87F12}" type="presOf" srcId="{BE1837D4-601E-4A6C-9D1E-F046B454B362}" destId="{A14B7EED-E32C-6F4B-9D7E-857486F7B0A9}" srcOrd="0" destOrd="0" presId="urn:microsoft.com/office/officeart/2005/8/layout/default"/>
    <dgm:cxn modelId="{0A52E19D-576A-47C6-8A24-B2829985627B}" srcId="{C4512B56-5157-4DB7-BB01-8006A7EA1193}" destId="{5FBE6D0F-74E4-403A-BC64-670A87F81121}" srcOrd="1" destOrd="0" parTransId="{FE767308-364A-46F8-A480-6DF28CD55BB3}" sibTransId="{A400BE76-A01C-4275-856A-273B139E6D90}"/>
    <dgm:cxn modelId="{56A4E1A0-B585-0349-8BEB-4C894151E7A2}" type="presOf" srcId="{82161651-4622-46F8-AB39-C65A07B8B680}" destId="{6A4503C4-AD74-F040-89E5-EE951F54A33C}" srcOrd="0" destOrd="0" presId="urn:microsoft.com/office/officeart/2005/8/layout/default"/>
    <dgm:cxn modelId="{D549C5F6-4EC6-4A42-9737-7D4F71807681}" srcId="{C4512B56-5157-4DB7-BB01-8006A7EA1193}" destId="{CD657673-6F95-4350-9F8A-5CF9CA326A6A}" srcOrd="2" destOrd="0" parTransId="{40527371-30FF-4142-B87B-DB5FB706CD3E}" sibTransId="{8AE823A9-12D4-4EF9-BE20-CCB49F6FBC04}"/>
    <dgm:cxn modelId="{30CD30E2-4C7B-2E41-A238-B59425EE92B3}" type="presParOf" srcId="{CEE7D6B3-E39F-4F4F-9FD8-41EE403CE744}" destId="{6A4503C4-AD74-F040-89E5-EE951F54A33C}" srcOrd="0" destOrd="0" presId="urn:microsoft.com/office/officeart/2005/8/layout/default"/>
    <dgm:cxn modelId="{DB92FAD2-80A8-BB44-9913-6AA67C278E45}" type="presParOf" srcId="{CEE7D6B3-E39F-4F4F-9FD8-41EE403CE744}" destId="{F9A3352B-4C8F-CD41-BC1E-67861B97D585}" srcOrd="1" destOrd="0" presId="urn:microsoft.com/office/officeart/2005/8/layout/default"/>
    <dgm:cxn modelId="{CFB125CB-A13F-9E45-A32F-50EA88230553}" type="presParOf" srcId="{CEE7D6B3-E39F-4F4F-9FD8-41EE403CE744}" destId="{73163408-5823-F64B-86EF-ED089E21006F}" srcOrd="2" destOrd="0" presId="urn:microsoft.com/office/officeart/2005/8/layout/default"/>
    <dgm:cxn modelId="{582722C8-7FC8-1748-9CB5-76BBBC8B7708}" type="presParOf" srcId="{CEE7D6B3-E39F-4F4F-9FD8-41EE403CE744}" destId="{2A6AC569-297E-B240-ABA3-18A4613715BA}" srcOrd="3" destOrd="0" presId="urn:microsoft.com/office/officeart/2005/8/layout/default"/>
    <dgm:cxn modelId="{184FE2B4-91FD-8441-B65E-9CF37A684F4D}" type="presParOf" srcId="{CEE7D6B3-E39F-4F4F-9FD8-41EE403CE744}" destId="{D71E4BD0-9F2D-AF43-8860-EF90304F9E9E}" srcOrd="4" destOrd="0" presId="urn:microsoft.com/office/officeart/2005/8/layout/default"/>
    <dgm:cxn modelId="{F4042392-113C-A641-9CDE-57D47EB0D4C4}" type="presParOf" srcId="{CEE7D6B3-E39F-4F4F-9FD8-41EE403CE744}" destId="{6D9FCCE8-184C-9E46-AEBB-95B684BD2D62}" srcOrd="5" destOrd="0" presId="urn:microsoft.com/office/officeart/2005/8/layout/default"/>
    <dgm:cxn modelId="{43CC1268-ADF4-3849-8F8E-62A56956F5FD}" type="presParOf" srcId="{CEE7D6B3-E39F-4F4F-9FD8-41EE403CE744}" destId="{A14B7EED-E32C-6F4B-9D7E-857486F7B0A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304F5-C6C1-479A-ACC1-183A104036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AD0F9D-E8D9-4E4E-A763-60EAFD1E510B}">
      <dgm:prSet/>
      <dgm:spPr/>
      <dgm:t>
        <a:bodyPr/>
        <a:lstStyle/>
        <a:p>
          <a:r>
            <a:rPr lang="en-US"/>
            <a:t>Aligns with our strengths</a:t>
          </a:r>
        </a:p>
      </dgm:t>
    </dgm:pt>
    <dgm:pt modelId="{7D00E8D2-565A-447F-AA98-6EBD9394F11C}" type="parTrans" cxnId="{4DBFE85D-4840-4C14-8098-B2701D246C99}">
      <dgm:prSet/>
      <dgm:spPr/>
      <dgm:t>
        <a:bodyPr/>
        <a:lstStyle/>
        <a:p>
          <a:endParaRPr lang="en-US"/>
        </a:p>
      </dgm:t>
    </dgm:pt>
    <dgm:pt modelId="{3CD4250B-65B8-48FE-AFE9-A46B36A6B06C}" type="sibTrans" cxnId="{4DBFE85D-4840-4C14-8098-B2701D246C99}">
      <dgm:prSet/>
      <dgm:spPr/>
      <dgm:t>
        <a:bodyPr/>
        <a:lstStyle/>
        <a:p>
          <a:endParaRPr lang="en-US"/>
        </a:p>
      </dgm:t>
    </dgm:pt>
    <dgm:pt modelId="{9D7F22D8-D8BD-4DDB-90C9-748ED280029B}">
      <dgm:prSet/>
      <dgm:spPr/>
      <dgm:t>
        <a:bodyPr/>
        <a:lstStyle/>
        <a:p>
          <a:r>
            <a:rPr lang="en-US"/>
            <a:t>Aligns with national and local priorities</a:t>
          </a:r>
        </a:p>
      </dgm:t>
    </dgm:pt>
    <dgm:pt modelId="{248FFCE3-43A7-4654-97D3-5C8FE9F6F0E0}" type="parTrans" cxnId="{318507E5-9F9C-4507-81B5-1716CA824CAC}">
      <dgm:prSet/>
      <dgm:spPr/>
      <dgm:t>
        <a:bodyPr/>
        <a:lstStyle/>
        <a:p>
          <a:endParaRPr lang="en-US"/>
        </a:p>
      </dgm:t>
    </dgm:pt>
    <dgm:pt modelId="{1D60A22F-A716-46D7-9764-464A8EA7F411}" type="sibTrans" cxnId="{318507E5-9F9C-4507-81B5-1716CA824CAC}">
      <dgm:prSet/>
      <dgm:spPr/>
      <dgm:t>
        <a:bodyPr/>
        <a:lstStyle/>
        <a:p>
          <a:endParaRPr lang="en-US"/>
        </a:p>
      </dgm:t>
    </dgm:pt>
    <dgm:pt modelId="{279AE0C3-A044-4769-98F3-FAB23F96AB34}">
      <dgm:prSet/>
      <dgm:spPr/>
      <dgm:t>
        <a:bodyPr/>
        <a:lstStyle/>
        <a:p>
          <a:r>
            <a:rPr lang="en-US"/>
            <a:t>Aligns with the big challenges</a:t>
          </a:r>
        </a:p>
      </dgm:t>
    </dgm:pt>
    <dgm:pt modelId="{4B3C5CAB-CF42-4B86-9A3D-BBBAB0CA934F}" type="parTrans" cxnId="{BC00C04F-8723-4B5D-93D7-B80156D80F1A}">
      <dgm:prSet/>
      <dgm:spPr/>
      <dgm:t>
        <a:bodyPr/>
        <a:lstStyle/>
        <a:p>
          <a:endParaRPr lang="en-US"/>
        </a:p>
      </dgm:t>
    </dgm:pt>
    <dgm:pt modelId="{22E04BBC-AB73-4650-8111-F9A1DAAFED17}" type="sibTrans" cxnId="{BC00C04F-8723-4B5D-93D7-B80156D80F1A}">
      <dgm:prSet/>
      <dgm:spPr/>
      <dgm:t>
        <a:bodyPr/>
        <a:lstStyle/>
        <a:p>
          <a:endParaRPr lang="en-US"/>
        </a:p>
      </dgm:t>
    </dgm:pt>
    <dgm:pt modelId="{672BB1A4-36E9-4DC6-AE5C-44BEBBD372DF}">
      <dgm:prSet/>
      <dgm:spPr/>
      <dgm:t>
        <a:bodyPr/>
        <a:lstStyle/>
        <a:p>
          <a:r>
            <a:rPr lang="en-US"/>
            <a:t>Seen as priority by ARC members and members of the public. </a:t>
          </a:r>
        </a:p>
      </dgm:t>
    </dgm:pt>
    <dgm:pt modelId="{2A4D0740-0C20-4709-9453-C1BDC08AF7C0}" type="parTrans" cxnId="{948486CF-C254-4611-9854-F7F9EFE1A3C8}">
      <dgm:prSet/>
      <dgm:spPr/>
      <dgm:t>
        <a:bodyPr/>
        <a:lstStyle/>
        <a:p>
          <a:endParaRPr lang="en-US"/>
        </a:p>
      </dgm:t>
    </dgm:pt>
    <dgm:pt modelId="{E689DB43-C890-45A6-A2A7-E493F7627B7C}" type="sibTrans" cxnId="{948486CF-C254-4611-9854-F7F9EFE1A3C8}">
      <dgm:prSet/>
      <dgm:spPr/>
      <dgm:t>
        <a:bodyPr/>
        <a:lstStyle/>
        <a:p>
          <a:endParaRPr lang="en-US"/>
        </a:p>
      </dgm:t>
    </dgm:pt>
    <dgm:pt modelId="{FA5E4735-6102-7D48-98AA-1203DAB91817}" type="pres">
      <dgm:prSet presAssocID="{C4B304F5-C6C1-479A-ACC1-183A10403670}" presName="linear" presStyleCnt="0">
        <dgm:presLayoutVars>
          <dgm:animLvl val="lvl"/>
          <dgm:resizeHandles val="exact"/>
        </dgm:presLayoutVars>
      </dgm:prSet>
      <dgm:spPr/>
    </dgm:pt>
    <dgm:pt modelId="{31007BCB-04C7-8140-8C4E-099ABB6564D3}" type="pres">
      <dgm:prSet presAssocID="{71AD0F9D-E8D9-4E4E-A763-60EAFD1E51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B5F32A-2773-1B41-95A2-9AD5F284E4C4}" type="pres">
      <dgm:prSet presAssocID="{3CD4250B-65B8-48FE-AFE9-A46B36A6B06C}" presName="spacer" presStyleCnt="0"/>
      <dgm:spPr/>
    </dgm:pt>
    <dgm:pt modelId="{4E4A9E56-F54F-6C41-A2A2-191DA62E1C4F}" type="pres">
      <dgm:prSet presAssocID="{9D7F22D8-D8BD-4DDB-90C9-748ED28002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4B0ECA-3670-3C4F-8FEB-271FEA12EBC2}" type="pres">
      <dgm:prSet presAssocID="{1D60A22F-A716-46D7-9764-464A8EA7F411}" presName="spacer" presStyleCnt="0"/>
      <dgm:spPr/>
    </dgm:pt>
    <dgm:pt modelId="{7A2E2076-D8EE-5D4D-8225-92FEAF56EF44}" type="pres">
      <dgm:prSet presAssocID="{279AE0C3-A044-4769-98F3-FAB23F96AB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3D311A-AF00-7645-B598-F277AD658ED2}" type="pres">
      <dgm:prSet presAssocID="{22E04BBC-AB73-4650-8111-F9A1DAAFED17}" presName="spacer" presStyleCnt="0"/>
      <dgm:spPr/>
    </dgm:pt>
    <dgm:pt modelId="{BE82C61B-3C20-7F46-ABDF-D2437CFBAF82}" type="pres">
      <dgm:prSet presAssocID="{672BB1A4-36E9-4DC6-AE5C-44BEBBD372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AE6E05-E09E-C542-8E19-4A6DEDBD4442}" type="presOf" srcId="{672BB1A4-36E9-4DC6-AE5C-44BEBBD372DF}" destId="{BE82C61B-3C20-7F46-ABDF-D2437CFBAF82}" srcOrd="0" destOrd="0" presId="urn:microsoft.com/office/officeart/2005/8/layout/vList2"/>
    <dgm:cxn modelId="{A261F212-B08F-E748-B93A-BCD280ECC7ED}" type="presOf" srcId="{9D7F22D8-D8BD-4DDB-90C9-748ED280029B}" destId="{4E4A9E56-F54F-6C41-A2A2-191DA62E1C4F}" srcOrd="0" destOrd="0" presId="urn:microsoft.com/office/officeart/2005/8/layout/vList2"/>
    <dgm:cxn modelId="{BC00C04F-8723-4B5D-93D7-B80156D80F1A}" srcId="{C4B304F5-C6C1-479A-ACC1-183A10403670}" destId="{279AE0C3-A044-4769-98F3-FAB23F96AB34}" srcOrd="2" destOrd="0" parTransId="{4B3C5CAB-CF42-4B86-9A3D-BBBAB0CA934F}" sibTransId="{22E04BBC-AB73-4650-8111-F9A1DAAFED17}"/>
    <dgm:cxn modelId="{D0235657-A07C-7548-855D-58C05CD6282D}" type="presOf" srcId="{279AE0C3-A044-4769-98F3-FAB23F96AB34}" destId="{7A2E2076-D8EE-5D4D-8225-92FEAF56EF44}" srcOrd="0" destOrd="0" presId="urn:microsoft.com/office/officeart/2005/8/layout/vList2"/>
    <dgm:cxn modelId="{4DBFE85D-4840-4C14-8098-B2701D246C99}" srcId="{C4B304F5-C6C1-479A-ACC1-183A10403670}" destId="{71AD0F9D-E8D9-4E4E-A763-60EAFD1E510B}" srcOrd="0" destOrd="0" parTransId="{7D00E8D2-565A-447F-AA98-6EBD9394F11C}" sibTransId="{3CD4250B-65B8-48FE-AFE9-A46B36A6B06C}"/>
    <dgm:cxn modelId="{96DD79B2-E9C4-1948-AA71-F17805A0CA7E}" type="presOf" srcId="{71AD0F9D-E8D9-4E4E-A763-60EAFD1E510B}" destId="{31007BCB-04C7-8140-8C4E-099ABB6564D3}" srcOrd="0" destOrd="0" presId="urn:microsoft.com/office/officeart/2005/8/layout/vList2"/>
    <dgm:cxn modelId="{948486CF-C254-4611-9854-F7F9EFE1A3C8}" srcId="{C4B304F5-C6C1-479A-ACC1-183A10403670}" destId="{672BB1A4-36E9-4DC6-AE5C-44BEBBD372DF}" srcOrd="3" destOrd="0" parTransId="{2A4D0740-0C20-4709-9453-C1BDC08AF7C0}" sibTransId="{E689DB43-C890-45A6-A2A7-E493F7627B7C}"/>
    <dgm:cxn modelId="{9A27AFDC-3DCF-E747-A01D-4F9B2CDAD82C}" type="presOf" srcId="{C4B304F5-C6C1-479A-ACC1-183A10403670}" destId="{FA5E4735-6102-7D48-98AA-1203DAB91817}" srcOrd="0" destOrd="0" presId="urn:microsoft.com/office/officeart/2005/8/layout/vList2"/>
    <dgm:cxn modelId="{318507E5-9F9C-4507-81B5-1716CA824CAC}" srcId="{C4B304F5-C6C1-479A-ACC1-183A10403670}" destId="{9D7F22D8-D8BD-4DDB-90C9-748ED280029B}" srcOrd="1" destOrd="0" parTransId="{248FFCE3-43A7-4654-97D3-5C8FE9F6F0E0}" sibTransId="{1D60A22F-A716-46D7-9764-464A8EA7F411}"/>
    <dgm:cxn modelId="{9D47075B-FF5F-AB4F-B757-5D1E7988A403}" type="presParOf" srcId="{FA5E4735-6102-7D48-98AA-1203DAB91817}" destId="{31007BCB-04C7-8140-8C4E-099ABB6564D3}" srcOrd="0" destOrd="0" presId="urn:microsoft.com/office/officeart/2005/8/layout/vList2"/>
    <dgm:cxn modelId="{EEC9E951-17EF-0A4D-9E3D-82C3D6252C75}" type="presParOf" srcId="{FA5E4735-6102-7D48-98AA-1203DAB91817}" destId="{36B5F32A-2773-1B41-95A2-9AD5F284E4C4}" srcOrd="1" destOrd="0" presId="urn:microsoft.com/office/officeart/2005/8/layout/vList2"/>
    <dgm:cxn modelId="{8237AC42-A9CF-6046-9DDE-0245CDA1BD47}" type="presParOf" srcId="{FA5E4735-6102-7D48-98AA-1203DAB91817}" destId="{4E4A9E56-F54F-6C41-A2A2-191DA62E1C4F}" srcOrd="2" destOrd="0" presId="urn:microsoft.com/office/officeart/2005/8/layout/vList2"/>
    <dgm:cxn modelId="{283A4B95-7A3E-8E4E-887E-202B2D8CFF66}" type="presParOf" srcId="{FA5E4735-6102-7D48-98AA-1203DAB91817}" destId="{2F4B0ECA-3670-3C4F-8FEB-271FEA12EBC2}" srcOrd="3" destOrd="0" presId="urn:microsoft.com/office/officeart/2005/8/layout/vList2"/>
    <dgm:cxn modelId="{AEAE9B26-6261-934B-8696-6C469C89C8C8}" type="presParOf" srcId="{FA5E4735-6102-7D48-98AA-1203DAB91817}" destId="{7A2E2076-D8EE-5D4D-8225-92FEAF56EF44}" srcOrd="4" destOrd="0" presId="urn:microsoft.com/office/officeart/2005/8/layout/vList2"/>
    <dgm:cxn modelId="{2654BA3B-3B78-B549-A797-6ABFED36B6C9}" type="presParOf" srcId="{FA5E4735-6102-7D48-98AA-1203DAB91817}" destId="{053D311A-AF00-7645-B598-F277AD658ED2}" srcOrd="5" destOrd="0" presId="urn:microsoft.com/office/officeart/2005/8/layout/vList2"/>
    <dgm:cxn modelId="{929FA02F-8557-7F4B-8046-0FC782AB64D1}" type="presParOf" srcId="{FA5E4735-6102-7D48-98AA-1203DAB91817}" destId="{BE82C61B-3C20-7F46-ABDF-D2437CFBAF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30C6C-B12D-4C39-80F5-CB7C57969F9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DECB77-2AA7-4148-85E1-980A49418B24}">
      <dgm:prSet/>
      <dgm:spPr/>
      <dgm:t>
        <a:bodyPr/>
        <a:lstStyle/>
        <a:p>
          <a:pPr>
            <a:defRPr cap="all"/>
          </a:pPr>
          <a:r>
            <a:rPr lang="en-US" dirty="0"/>
            <a:t>Engagement with ARC members – Public Health Networks, Health and wellbeing Boards, Integrated Care Boards, Provider networks </a:t>
          </a:r>
        </a:p>
      </dgm:t>
    </dgm:pt>
    <dgm:pt modelId="{6F21698C-D755-4F96-A4B8-4585790DD03F}" type="parTrans" cxnId="{FE8352F5-13B7-4CEB-B09C-E8874D256ED4}">
      <dgm:prSet/>
      <dgm:spPr/>
      <dgm:t>
        <a:bodyPr/>
        <a:lstStyle/>
        <a:p>
          <a:endParaRPr lang="en-US"/>
        </a:p>
      </dgm:t>
    </dgm:pt>
    <dgm:pt modelId="{6FD3C667-5CDB-47FA-971D-760E38193398}" type="sibTrans" cxnId="{FE8352F5-13B7-4CEB-B09C-E8874D256ED4}">
      <dgm:prSet/>
      <dgm:spPr/>
      <dgm:t>
        <a:bodyPr/>
        <a:lstStyle/>
        <a:p>
          <a:endParaRPr lang="en-US"/>
        </a:p>
      </dgm:t>
    </dgm:pt>
    <dgm:pt modelId="{A171D989-607E-4034-8332-A38446433AC6}">
      <dgm:prSet/>
      <dgm:spPr/>
      <dgm:t>
        <a:bodyPr/>
        <a:lstStyle/>
        <a:p>
          <a:pPr>
            <a:defRPr cap="all"/>
          </a:pPr>
          <a:r>
            <a:rPr lang="en-US"/>
            <a:t>Public advisors and third sector – engagement events. </a:t>
          </a:r>
        </a:p>
      </dgm:t>
    </dgm:pt>
    <dgm:pt modelId="{33DDA4A8-AE29-4682-BCA1-95A65A7D7793}" type="parTrans" cxnId="{F6DE64D7-B675-4FE3-AD89-5988FAB3D734}">
      <dgm:prSet/>
      <dgm:spPr/>
      <dgm:t>
        <a:bodyPr/>
        <a:lstStyle/>
        <a:p>
          <a:endParaRPr lang="en-US"/>
        </a:p>
      </dgm:t>
    </dgm:pt>
    <dgm:pt modelId="{3FB41294-9E7F-47B1-9D75-A90C79E2C7FD}" type="sibTrans" cxnId="{F6DE64D7-B675-4FE3-AD89-5988FAB3D734}">
      <dgm:prSet/>
      <dgm:spPr/>
      <dgm:t>
        <a:bodyPr/>
        <a:lstStyle/>
        <a:p>
          <a:endParaRPr lang="en-US"/>
        </a:p>
      </dgm:t>
    </dgm:pt>
    <dgm:pt modelId="{351F8FE6-76DC-4D96-888C-56411912FB2E}" type="pres">
      <dgm:prSet presAssocID="{19530C6C-B12D-4C39-80F5-CB7C57969F90}" presName="root" presStyleCnt="0">
        <dgm:presLayoutVars>
          <dgm:dir/>
          <dgm:resizeHandles val="exact"/>
        </dgm:presLayoutVars>
      </dgm:prSet>
      <dgm:spPr/>
    </dgm:pt>
    <dgm:pt modelId="{F5B21754-8495-4A28-99DC-2402E6725D03}" type="pres">
      <dgm:prSet presAssocID="{0CDECB77-2AA7-4148-85E1-980A49418B24}" presName="compNode" presStyleCnt="0"/>
      <dgm:spPr/>
    </dgm:pt>
    <dgm:pt modelId="{9966D76B-E444-4131-8CB9-F8BEDCABE8AF}" type="pres">
      <dgm:prSet presAssocID="{0CDECB77-2AA7-4148-85E1-980A49418B24}" presName="iconBgRect" presStyleLbl="bgShp" presStyleIdx="0" presStyleCnt="2"/>
      <dgm:spPr/>
    </dgm:pt>
    <dgm:pt modelId="{8EF7B2B7-CA8D-4C10-AA50-DA65AFFB6C94}" type="pres">
      <dgm:prSet presAssocID="{0CDECB77-2AA7-4148-85E1-980A49418B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1416B4D-4B29-4601-B2E1-8A3F621F5C88}" type="pres">
      <dgm:prSet presAssocID="{0CDECB77-2AA7-4148-85E1-980A49418B24}" presName="spaceRect" presStyleCnt="0"/>
      <dgm:spPr/>
    </dgm:pt>
    <dgm:pt modelId="{7CC28561-1839-4D44-8265-F7E9A3BAB2B4}" type="pres">
      <dgm:prSet presAssocID="{0CDECB77-2AA7-4148-85E1-980A49418B24}" presName="textRect" presStyleLbl="revTx" presStyleIdx="0" presStyleCnt="2">
        <dgm:presLayoutVars>
          <dgm:chMax val="1"/>
          <dgm:chPref val="1"/>
        </dgm:presLayoutVars>
      </dgm:prSet>
      <dgm:spPr/>
    </dgm:pt>
    <dgm:pt modelId="{1BC78CAE-C996-4C23-A52A-C4D2FCF3734F}" type="pres">
      <dgm:prSet presAssocID="{6FD3C667-5CDB-47FA-971D-760E38193398}" presName="sibTrans" presStyleCnt="0"/>
      <dgm:spPr/>
    </dgm:pt>
    <dgm:pt modelId="{0D62C061-9D85-4877-B553-919DAC6F81A0}" type="pres">
      <dgm:prSet presAssocID="{A171D989-607E-4034-8332-A38446433AC6}" presName="compNode" presStyleCnt="0"/>
      <dgm:spPr/>
    </dgm:pt>
    <dgm:pt modelId="{A85835EA-1E7D-4B17-878C-E4E5857F45B0}" type="pres">
      <dgm:prSet presAssocID="{A171D989-607E-4034-8332-A38446433AC6}" presName="iconBgRect" presStyleLbl="bgShp" presStyleIdx="1" presStyleCnt="2"/>
      <dgm:spPr/>
    </dgm:pt>
    <dgm:pt modelId="{32D3A1F9-405E-4CAA-AACD-1697B2B66CB8}" type="pres">
      <dgm:prSet presAssocID="{A171D989-607E-4034-8332-A38446433A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CF64DBF-7811-4686-B850-D44142F605E3}" type="pres">
      <dgm:prSet presAssocID="{A171D989-607E-4034-8332-A38446433AC6}" presName="spaceRect" presStyleCnt="0"/>
      <dgm:spPr/>
    </dgm:pt>
    <dgm:pt modelId="{2EF6FBF4-F21E-41CF-8D04-61CE25013F2F}" type="pres">
      <dgm:prSet presAssocID="{A171D989-607E-4034-8332-A38446433AC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9473459-FCC7-4D26-A207-C26045ED5144}" type="presOf" srcId="{0CDECB77-2AA7-4148-85E1-980A49418B24}" destId="{7CC28561-1839-4D44-8265-F7E9A3BAB2B4}" srcOrd="0" destOrd="0" presId="urn:microsoft.com/office/officeart/2018/5/layout/IconCircleLabelList"/>
    <dgm:cxn modelId="{A459BE7F-F3E4-4368-B611-E66AC856A21E}" type="presOf" srcId="{A171D989-607E-4034-8332-A38446433AC6}" destId="{2EF6FBF4-F21E-41CF-8D04-61CE25013F2F}" srcOrd="0" destOrd="0" presId="urn:microsoft.com/office/officeart/2018/5/layout/IconCircleLabelList"/>
    <dgm:cxn modelId="{F6DE64D7-B675-4FE3-AD89-5988FAB3D734}" srcId="{19530C6C-B12D-4C39-80F5-CB7C57969F90}" destId="{A171D989-607E-4034-8332-A38446433AC6}" srcOrd="1" destOrd="0" parTransId="{33DDA4A8-AE29-4682-BCA1-95A65A7D7793}" sibTransId="{3FB41294-9E7F-47B1-9D75-A90C79E2C7FD}"/>
    <dgm:cxn modelId="{35B133EC-2637-4C8E-8871-88028F49D166}" type="presOf" srcId="{19530C6C-B12D-4C39-80F5-CB7C57969F90}" destId="{351F8FE6-76DC-4D96-888C-56411912FB2E}" srcOrd="0" destOrd="0" presId="urn:microsoft.com/office/officeart/2018/5/layout/IconCircleLabelList"/>
    <dgm:cxn modelId="{FE8352F5-13B7-4CEB-B09C-E8874D256ED4}" srcId="{19530C6C-B12D-4C39-80F5-CB7C57969F90}" destId="{0CDECB77-2AA7-4148-85E1-980A49418B24}" srcOrd="0" destOrd="0" parTransId="{6F21698C-D755-4F96-A4B8-4585790DD03F}" sibTransId="{6FD3C667-5CDB-47FA-971D-760E38193398}"/>
    <dgm:cxn modelId="{D4D52BF8-ED28-4FEB-B1FF-6951882D9037}" type="presParOf" srcId="{351F8FE6-76DC-4D96-888C-56411912FB2E}" destId="{F5B21754-8495-4A28-99DC-2402E6725D03}" srcOrd="0" destOrd="0" presId="urn:microsoft.com/office/officeart/2018/5/layout/IconCircleLabelList"/>
    <dgm:cxn modelId="{A0C9DDC5-3465-462B-87B8-1AE5AF73D72E}" type="presParOf" srcId="{F5B21754-8495-4A28-99DC-2402E6725D03}" destId="{9966D76B-E444-4131-8CB9-F8BEDCABE8AF}" srcOrd="0" destOrd="0" presId="urn:microsoft.com/office/officeart/2018/5/layout/IconCircleLabelList"/>
    <dgm:cxn modelId="{22B9865D-39CF-4353-B172-2817AFABAE99}" type="presParOf" srcId="{F5B21754-8495-4A28-99DC-2402E6725D03}" destId="{8EF7B2B7-CA8D-4C10-AA50-DA65AFFB6C94}" srcOrd="1" destOrd="0" presId="urn:microsoft.com/office/officeart/2018/5/layout/IconCircleLabelList"/>
    <dgm:cxn modelId="{9CA2AD19-D7F6-4FF1-A341-11C5671F4046}" type="presParOf" srcId="{F5B21754-8495-4A28-99DC-2402E6725D03}" destId="{A1416B4D-4B29-4601-B2E1-8A3F621F5C88}" srcOrd="2" destOrd="0" presId="urn:microsoft.com/office/officeart/2018/5/layout/IconCircleLabelList"/>
    <dgm:cxn modelId="{746F93B5-D573-40B4-84FD-9C27F046AE57}" type="presParOf" srcId="{F5B21754-8495-4A28-99DC-2402E6725D03}" destId="{7CC28561-1839-4D44-8265-F7E9A3BAB2B4}" srcOrd="3" destOrd="0" presId="urn:microsoft.com/office/officeart/2018/5/layout/IconCircleLabelList"/>
    <dgm:cxn modelId="{1B4DB23B-0BD9-40C6-99AC-3B4F1AC0A307}" type="presParOf" srcId="{351F8FE6-76DC-4D96-888C-56411912FB2E}" destId="{1BC78CAE-C996-4C23-A52A-C4D2FCF3734F}" srcOrd="1" destOrd="0" presId="urn:microsoft.com/office/officeart/2018/5/layout/IconCircleLabelList"/>
    <dgm:cxn modelId="{168F8533-D71F-4851-85C4-273785D65517}" type="presParOf" srcId="{351F8FE6-76DC-4D96-888C-56411912FB2E}" destId="{0D62C061-9D85-4877-B553-919DAC6F81A0}" srcOrd="2" destOrd="0" presId="urn:microsoft.com/office/officeart/2018/5/layout/IconCircleLabelList"/>
    <dgm:cxn modelId="{1FE126C6-8EC3-42F3-AAF9-C95EE7107AF7}" type="presParOf" srcId="{0D62C061-9D85-4877-B553-919DAC6F81A0}" destId="{A85835EA-1E7D-4B17-878C-E4E5857F45B0}" srcOrd="0" destOrd="0" presId="urn:microsoft.com/office/officeart/2018/5/layout/IconCircleLabelList"/>
    <dgm:cxn modelId="{2A1623CA-D51C-4FC0-8A40-E1BF576999FB}" type="presParOf" srcId="{0D62C061-9D85-4877-B553-919DAC6F81A0}" destId="{32D3A1F9-405E-4CAA-AACD-1697B2B66CB8}" srcOrd="1" destOrd="0" presId="urn:microsoft.com/office/officeart/2018/5/layout/IconCircleLabelList"/>
    <dgm:cxn modelId="{2C529D34-2DB4-467A-BB0F-E99B306E7F77}" type="presParOf" srcId="{0D62C061-9D85-4877-B553-919DAC6F81A0}" destId="{FCF64DBF-7811-4686-B850-D44142F605E3}" srcOrd="2" destOrd="0" presId="urn:microsoft.com/office/officeart/2018/5/layout/IconCircleLabelList"/>
    <dgm:cxn modelId="{CBC547C7-D02B-4DB3-85F8-E8BE1261B041}" type="presParOf" srcId="{0D62C061-9D85-4877-B553-919DAC6F81A0}" destId="{2EF6FBF4-F21E-41CF-8D04-61CE25013F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8C278-C7BE-6F42-91A8-AA23E389D06E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1. Evaluating Air quality improvement actions across the North West Coast - Complete</a:t>
          </a:r>
        </a:p>
      </dsp:txBody>
      <dsp:txXfrm>
        <a:off x="582645" y="1178"/>
        <a:ext cx="2174490" cy="1304694"/>
      </dsp:txXfrm>
    </dsp:sp>
    <dsp:sp modelId="{23FB7911-D25B-264A-A19A-9F91EFB18EF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Citizens advice on prescription - March 2024</a:t>
          </a:r>
        </a:p>
      </dsp:txBody>
      <dsp:txXfrm>
        <a:off x="2974584" y="1178"/>
        <a:ext cx="2174490" cy="1304694"/>
      </dsp:txXfrm>
    </dsp:sp>
    <dsp:sp modelId="{9EC4B609-BAE2-E946-9AE7-9C621A253E72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 Preston’s community wealth building model - March 2024</a:t>
          </a:r>
        </a:p>
      </dsp:txBody>
      <dsp:txXfrm>
        <a:off x="5366524" y="1178"/>
        <a:ext cx="2174490" cy="1304694"/>
      </dsp:txXfrm>
    </dsp:sp>
    <dsp:sp modelId="{87BD228E-2A72-8B4B-A0E4-EBA07CFFEC6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4. COVID-19 response – SMART community testing programme, vaccine outreach, shielding - Complete. </a:t>
          </a:r>
        </a:p>
      </dsp:txBody>
      <dsp:txXfrm>
        <a:off x="7758464" y="1178"/>
        <a:ext cx="2174490" cy="1304694"/>
      </dsp:txXfrm>
    </dsp:sp>
    <dsp:sp modelId="{2DF4D1E3-78C6-2C49-894D-658FCB0CD3BF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5. Modelling neighbourhood need for community nursing services- Complete.</a:t>
          </a:r>
        </a:p>
      </dsp:txBody>
      <dsp:txXfrm>
        <a:off x="582645" y="1523321"/>
        <a:ext cx="2174490" cy="1304694"/>
      </dsp:txXfrm>
    </dsp:sp>
    <dsp:sp modelId="{446A5665-F889-D046-96AB-C9CCE905A851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/>
            <a:t>6. Promoting physical activity – through Together for an Active future. - Complete</a:t>
          </a:r>
          <a:endParaRPr lang="en-GB" sz="1600" kern="1200" dirty="0"/>
        </a:p>
      </dsp:txBody>
      <dsp:txXfrm>
        <a:off x="2974584" y="1523321"/>
        <a:ext cx="2174490" cy="1304694"/>
      </dsp:txXfrm>
    </dsp:sp>
    <dsp:sp modelId="{0455DD48-7A79-544E-A63D-6F2C29E2D5E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7. Developing support for households with complex needs - March 2024</a:t>
          </a:r>
        </a:p>
      </dsp:txBody>
      <dsp:txXfrm>
        <a:off x="5366524" y="1523321"/>
        <a:ext cx="2174490" cy="1304694"/>
      </dsp:txXfrm>
    </dsp:sp>
    <dsp:sp modelId="{A1FD63E4-4ED8-264C-9436-7B27083532C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/>
            <a:t>8. Improving employment support. March 2026</a:t>
          </a:r>
          <a:endParaRPr lang="en-GB" sz="1600" kern="1200" dirty="0"/>
        </a:p>
      </dsp:txBody>
      <dsp:txXfrm>
        <a:off x="7758464" y="1523321"/>
        <a:ext cx="2174490" cy="1304694"/>
      </dsp:txXfrm>
    </dsp:sp>
    <dsp:sp modelId="{C32B4A02-6D1F-B747-8E4D-66618F772570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9. Evaluating inequalities impact of health service initiatives. - March 2024</a:t>
          </a:r>
        </a:p>
      </dsp:txBody>
      <dsp:txXfrm>
        <a:off x="417055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503C4-AD74-F040-89E5-EE951F54A33C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Young people’s mental health crisis. </a:t>
          </a:r>
        </a:p>
      </dsp:txBody>
      <dsp:txXfrm>
        <a:off x="402550" y="1992"/>
        <a:ext cx="3034531" cy="1820718"/>
      </dsp:txXfrm>
    </dsp:sp>
    <dsp:sp modelId="{73163408-5823-F64B-86EF-ED089E21006F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Cost of living crisis / recession and equitable recovery. </a:t>
          </a:r>
        </a:p>
      </dsp:txBody>
      <dsp:txXfrm>
        <a:off x="3740534" y="1992"/>
        <a:ext cx="3034531" cy="1820718"/>
      </dsp:txXfrm>
    </dsp:sp>
    <dsp:sp modelId="{D71E4BD0-9F2D-AF43-8860-EF90304F9E9E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Health and social care disruption. </a:t>
          </a:r>
        </a:p>
      </dsp:txBody>
      <dsp:txXfrm>
        <a:off x="7078518" y="1992"/>
        <a:ext cx="3034531" cy="1820718"/>
      </dsp:txXfrm>
    </dsp:sp>
    <dsp:sp modelId="{A14B7EED-E32C-6F4B-9D7E-857486F7B0A9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Climate change and the environment</a:t>
          </a:r>
        </a:p>
      </dsp:txBody>
      <dsp:txXfrm>
        <a:off x="3740534" y="2126164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07BCB-04C7-8140-8C4E-099ABB6564D3}">
      <dsp:nvSpPr>
        <dsp:cNvPr id="0" name=""/>
        <dsp:cNvSpPr/>
      </dsp:nvSpPr>
      <dsp:spPr>
        <a:xfrm>
          <a:off x="0" y="647949"/>
          <a:ext cx="4828172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Aligns with our strengths</a:t>
          </a:r>
        </a:p>
      </dsp:txBody>
      <dsp:txXfrm>
        <a:off x="50420" y="698369"/>
        <a:ext cx="4727332" cy="932014"/>
      </dsp:txXfrm>
    </dsp:sp>
    <dsp:sp modelId="{4E4A9E56-F54F-6C41-A2A2-191DA62E1C4F}">
      <dsp:nvSpPr>
        <dsp:cNvPr id="0" name=""/>
        <dsp:cNvSpPr/>
      </dsp:nvSpPr>
      <dsp:spPr>
        <a:xfrm>
          <a:off x="0" y="1755683"/>
          <a:ext cx="4828172" cy="103285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Aligns with national and local priorities</a:t>
          </a:r>
        </a:p>
      </dsp:txBody>
      <dsp:txXfrm>
        <a:off x="50420" y="1806103"/>
        <a:ext cx="4727332" cy="932014"/>
      </dsp:txXfrm>
    </dsp:sp>
    <dsp:sp modelId="{7A2E2076-D8EE-5D4D-8225-92FEAF56EF44}">
      <dsp:nvSpPr>
        <dsp:cNvPr id="0" name=""/>
        <dsp:cNvSpPr/>
      </dsp:nvSpPr>
      <dsp:spPr>
        <a:xfrm>
          <a:off x="0" y="2863417"/>
          <a:ext cx="4828172" cy="103285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Aligns with the big challenges</a:t>
          </a:r>
        </a:p>
      </dsp:txBody>
      <dsp:txXfrm>
        <a:off x="50420" y="2913837"/>
        <a:ext cx="4727332" cy="932014"/>
      </dsp:txXfrm>
    </dsp:sp>
    <dsp:sp modelId="{BE82C61B-3C20-7F46-ABDF-D2437CFBAF82}">
      <dsp:nvSpPr>
        <dsp:cNvPr id="0" name=""/>
        <dsp:cNvSpPr/>
      </dsp:nvSpPr>
      <dsp:spPr>
        <a:xfrm>
          <a:off x="0" y="3971151"/>
          <a:ext cx="4828172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Seen as priority by ARC members and members of the public. </a:t>
          </a:r>
        </a:p>
      </dsp:txBody>
      <dsp:txXfrm>
        <a:off x="50420" y="4021571"/>
        <a:ext cx="4727332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6D76B-E444-4131-8CB9-F8BEDCABE8AF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7B2B7-CA8D-4C10-AA50-DA65AFFB6C94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28561-1839-4D44-8265-F7E9A3BAB2B4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Engagement with ARC members – Public Health Networks, Health and wellbeing Boards, Integrated Care Boards, Provider networks </a:t>
          </a:r>
        </a:p>
      </dsp:txBody>
      <dsp:txXfrm>
        <a:off x="1342800" y="3255669"/>
        <a:ext cx="3600000" cy="720000"/>
      </dsp:txXfrm>
    </dsp:sp>
    <dsp:sp modelId="{A85835EA-1E7D-4B17-878C-E4E5857F45B0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3A1F9-405E-4CAA-AACD-1697B2B66CB8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6FBF4-F21E-41CF-8D04-61CE25013F2F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Public advisors and third sector – engagement events. 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8192-5DF0-4F49-84F8-3CF761370A2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75047-1970-3A4A-BDA9-772F05F5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e6be573f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e6be573f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75047-1970-3A4A-BDA9-772F05F5C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75047-1970-3A4A-BDA9-772F05F5C9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75047-1970-3A4A-BDA9-772F05F5C9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0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87EB-27C1-674E-B776-867ACCB44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360F1-DB30-4245-A925-1B75DC03C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45D41-B600-4D46-890C-BB007D1D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0A4-8554-1347-9A2B-AB7E69A63C69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2B90A-2FEB-7241-BB5A-17C2C5C1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5BAD-D8EE-C043-AE8E-DC00198B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2AEC1-AC53-AD4A-BB3E-FADF9236B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FEAEF-123D-5046-B9DF-4AB0F7356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51A537-8984-BF46-8C95-172284E35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22EFA-F9C5-A246-9C52-DE866A182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73226A-09C3-954D-BBF9-E6BC96702C4D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A99F94-ACBA-0F48-A2AF-FA5B394DC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45C-9160-954D-9246-4CA69106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DC98-EA45-B040-96FE-4D945F23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C16A-C1F4-2746-80DA-6CCACA29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0A4-8554-1347-9A2B-AB7E69A63C69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07E83-C7DF-6945-9D66-4FCB5037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ADAF-CEA8-494C-9855-46A2BB2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96182-D7D2-8147-9E54-67328F3F8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397AC-9E1C-5241-9FBB-DC7CD5BC6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075D-4059-3848-972B-B7355EC7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3B50-97D5-CD40-894A-B5CC4C441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D64D-BA37-504C-90D3-C5C68D0A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8CCC-B27E-8448-BE4C-992C554E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97541-E7A8-E841-84B6-0F7840F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3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335F-3DFE-0649-9226-C610E427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1C42-8299-CA4A-B9D3-5F82AC1F6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44114-0D2C-224E-B1AD-31F21B37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3D6E9-8E6B-7A4E-A7D3-25615951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99439-1B6E-5E47-8F10-79931BB9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772A5-27D4-3D4D-8D3E-E496B5E9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9E2A-04CC-A04C-B132-ECACDED6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760D0-1645-FB42-89A0-AD1D4CF72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CE7B7-32EF-0740-8AEF-2F87607EB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AA78E-9093-0B4E-A620-2A4662761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580AB-ACFA-C246-89B3-D901EC7EB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938ED-58AC-A649-9FB1-BB96227C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19725-0634-304D-992D-27EC1DCB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871DF-F70D-9F48-9BC4-94A8B3FB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B40F-B8B1-DF4C-BB36-12238AA7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4339B-AEC0-8A49-8295-771D8B34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53DB-F584-4944-AB7E-8CF4D5A6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FBE51-B699-974A-A0B6-F9813A3B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186DD-065B-9240-ACFB-8CE49B0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39D0F-16CC-2C4D-83BB-C98E26D3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8A8AB-7D2C-7249-844B-8F110836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6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73B3-88F1-B44B-A110-01207655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24BB-664B-C244-9BC9-A5234ABA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6CB05-8FA0-7344-A8BB-F0E1B9A30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88FF5-AB2D-A440-918F-6FAC1A45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BE102-0341-FE48-AF9D-9091F7D0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B03BB-FB11-0243-B9E9-BC844890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495D-2EB1-FD4B-9855-446F0F75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6803-E9F6-9649-9DD6-865E2161A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0632-07F2-224D-BCF6-6292D21E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E23CB-A221-884C-8DC1-8348397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15239-8017-4147-91B5-F5600AD4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73DA0-6414-A343-B90D-E63A111E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DA26-A41E-1340-A5AB-EEE53180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0965F-3C7A-484B-960D-7917A9F5D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EBBEA-7F7C-C440-A1A4-D948C878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2E1A-B9ED-4042-8915-6D6CF2AF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F3596-C969-7E40-8C9A-092DC23A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B4E7A-8CC8-1948-BF8E-E8A45092F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5291E-82D0-5D40-BCD1-46E30A497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09F3-32D7-4548-8B0E-ED155B39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C572A-9D58-DB4B-B9AC-B88BFF8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1C25-7B8E-004A-BAA7-68F36C70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15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buNone/>
              <a:defRPr b="1">
                <a:solidFill>
                  <a:srgbClr val="FF979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t="79" b="69"/>
          <a:stretch/>
        </p:blipFill>
        <p:spPr>
          <a:xfrm>
            <a:off x="11086734" y="5570101"/>
            <a:ext cx="764068" cy="9637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4271"/>
              </a:buClr>
              <a:buSzPts val="2800"/>
              <a:buFont typeface="Montserrat"/>
              <a:buNone/>
              <a:defRPr b="1">
                <a:solidFill>
                  <a:srgbClr val="2742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86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0862D-2A51-094A-A5A2-7020FFE5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979E7-2B22-424B-805D-FF281972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28FC6-A316-9B41-B1E8-8E79245AE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ACB14-2089-1A44-925C-C604F9536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4EBCC-1263-3D46-ABD6-C6BE86019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838" y="325315"/>
            <a:ext cx="672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Applied Research Collaboration (</a:t>
            </a:r>
            <a:r>
              <a:rPr lang="en-GB">
                <a:solidFill>
                  <a:srgbClr val="FFFF00"/>
                </a:solidFill>
              </a:rPr>
              <a:t>ARC</a:t>
            </a:r>
            <a:r>
              <a:rPr lang="en-GB">
                <a:solidFill>
                  <a:schemeClr val="bg1"/>
                </a:solidFill>
              </a:rPr>
              <a:t>) North West Coast (</a:t>
            </a:r>
            <a:r>
              <a:rPr lang="en-GB">
                <a:solidFill>
                  <a:srgbClr val="FFFF00"/>
                </a:solidFill>
              </a:rPr>
              <a:t>NWC</a:t>
            </a:r>
            <a:r>
              <a:rPr lang="en-GB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A783D-DEFA-0243-A632-465F8DE0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65" y="2132731"/>
            <a:ext cx="9234092" cy="25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F6527-3A36-C36D-2064-11660113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The big challenges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36E620-9B54-3BA4-7D3B-C81685D38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77024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27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4DCA14-2EF0-86B3-0481-BDB2E442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Criteria for </a:t>
            </a:r>
            <a:r>
              <a:rPr lang="en-US" sz="4800" dirty="0" err="1">
                <a:solidFill>
                  <a:schemeClr val="bg1"/>
                </a:solidFill>
              </a:rPr>
              <a:t>prioritisation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B10013-88D6-D4BF-D728-CF0644BD6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21075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34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E29CB-764A-7B63-ABDE-2AB2BDFD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CFEAA8-DE98-801F-F45B-258BF77B8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0786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08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54701" y="248161"/>
            <a:ext cx="685270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IPH – developing a learning health system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625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sz="2400" dirty="0"/>
              <a:t>A </a:t>
            </a:r>
            <a:r>
              <a:rPr lang="en-GB" sz="2400" b="1" dirty="0"/>
              <a:t>predictive, preventative, precise </a:t>
            </a:r>
            <a:r>
              <a:rPr lang="en-GB" sz="2400" dirty="0"/>
              <a:t>approach to population, patient and person in a joined-up intelligence led system</a:t>
            </a:r>
          </a:p>
          <a:p>
            <a:pPr marL="380990" indent="-380990">
              <a:lnSpc>
                <a:spcPct val="114999"/>
              </a:lnSpc>
            </a:pPr>
            <a:r>
              <a:rPr lang="en-GB" sz="2400" b="1" dirty="0">
                <a:solidFill>
                  <a:srgbClr val="00B14F"/>
                </a:solidFill>
              </a:rPr>
              <a:t>1. Understanding needs. </a:t>
            </a:r>
            <a:endParaRPr lang="en-US" sz="2400" dirty="0"/>
          </a:p>
          <a:p>
            <a:pPr marL="1600160" lvl="1" indent="-380990">
              <a:lnSpc>
                <a:spcPct val="114999"/>
              </a:lnSpc>
            </a:pPr>
            <a:r>
              <a:rPr lang="en-GB" sz="2400" b="1" dirty="0">
                <a:solidFill>
                  <a:srgbClr val="00B14F"/>
                </a:solidFill>
              </a:rPr>
              <a:t>How do multiple needs and services use cluster in households.</a:t>
            </a:r>
            <a:endParaRPr lang="en-US" sz="2400" dirty="0"/>
          </a:p>
          <a:p>
            <a:pPr marL="380990" indent="-380990">
              <a:lnSpc>
                <a:spcPct val="114999"/>
              </a:lnSpc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2. Predicting risk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600160" lvl="1" indent="-380990">
              <a:lnSpc>
                <a:spcPct val="114999"/>
              </a:lnSpc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What modifiable risks can we identify early to have the biggest impact on outcomes. 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80990" indent="-380990">
              <a:lnSpc>
                <a:spcPct val="114999"/>
              </a:lnSpc>
            </a:pPr>
            <a:r>
              <a:rPr lang="en-GB" sz="2400" b="1" dirty="0">
                <a:solidFill>
                  <a:srgbClr val="01B0F0"/>
                </a:solidFill>
              </a:rPr>
              <a:t>Service (re) design. </a:t>
            </a:r>
            <a:endParaRPr lang="en-US" sz="2400" dirty="0"/>
          </a:p>
          <a:p>
            <a:pPr marL="1600160" lvl="1" indent="-380990">
              <a:lnSpc>
                <a:spcPct val="114999"/>
              </a:lnSpc>
            </a:pPr>
            <a:r>
              <a:rPr lang="en-GB" sz="2400" b="1" dirty="0">
                <a:solidFill>
                  <a:srgbClr val="01B0F0"/>
                </a:solidFill>
              </a:rPr>
              <a:t>What redesign is possible and likely to make the biggest impact. </a:t>
            </a:r>
            <a:endParaRPr lang="en-US" sz="2400" dirty="0"/>
          </a:p>
          <a:p>
            <a:pPr marL="380990" indent="-380990">
              <a:lnSpc>
                <a:spcPct val="114999"/>
              </a:lnSpc>
            </a:pPr>
            <a:r>
              <a:rPr lang="en-GB" sz="2400" b="1" dirty="0">
                <a:solidFill>
                  <a:srgbClr val="FF3399"/>
                </a:solidFill>
              </a:rPr>
              <a:t>3. Evaluating impact of alternative strategies/interventions</a:t>
            </a:r>
            <a:endParaRPr lang="en-US" sz="2400" dirty="0"/>
          </a:p>
          <a:p>
            <a:pPr marL="1600160" lvl="1" indent="-380990">
              <a:lnSpc>
                <a:spcPct val="114999"/>
              </a:lnSpc>
            </a:pPr>
            <a:r>
              <a:rPr lang="en-GB" sz="2400" b="1" dirty="0">
                <a:solidFill>
                  <a:srgbClr val="FF3399"/>
                </a:solidFill>
              </a:rPr>
              <a:t>How good are our current interventions and how can we adapt them for greater effectiveness interventions</a:t>
            </a:r>
            <a:endParaRPr lang="en-GB" dirty="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69068" y="5907078"/>
            <a:ext cx="1430433" cy="6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883" y="165450"/>
            <a:ext cx="1809335" cy="8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39220" y="343837"/>
            <a:ext cx="1430443" cy="6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6267" y="5620934"/>
            <a:ext cx="2325467" cy="109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399993">
            <a:off x="10482200" y="615656"/>
            <a:ext cx="2325473" cy="1094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415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50" name="Picture 50" descr="Diagram&#10;&#10;Description automatically generated">
            <a:extLst>
              <a:ext uri="{FF2B5EF4-FFF2-40B4-BE49-F238E27FC236}">
                <a16:creationId xmlns:a16="http://schemas.microsoft.com/office/drawing/2014/main" id="{E211450E-2A4A-3ED0-ACD4-41265CCF3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537341"/>
            <a:ext cx="5334000" cy="3881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9DB07-363E-D0D7-6F53-1D558B9F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08" b="4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55B10-1D3C-4443-849D-EE35E848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IPH work so far.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AB5235-4DB9-554D-A3A4-90C697CFA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9338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32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17562-19A7-1DDA-E6F8-9E8C5B990AB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40063" y="1487651"/>
            <a:ext cx="5333200" cy="763600"/>
          </a:xfrm>
        </p:spPr>
        <p:txBody>
          <a:bodyPr>
            <a:normAutofit fontScale="92500"/>
          </a:bodyPr>
          <a:lstStyle/>
          <a:p>
            <a:pPr marL="186262" indent="0">
              <a:buNone/>
            </a:pPr>
            <a:r>
              <a:rPr lang="en-US" sz="3200" b="1" dirty="0"/>
              <a:t>Embedded responsive research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CFE784-F17A-4F8A-4AF4-52262B97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Strengths</a:t>
            </a:r>
          </a:p>
        </p:txBody>
      </p:sp>
      <p:pic>
        <p:nvPicPr>
          <p:cNvPr id="1026" name="Picture 2" descr="NICVA Launches Data Viewfinder | NICVA">
            <a:extLst>
              <a:ext uri="{FF2B5EF4-FFF2-40B4-BE49-F238E27FC236}">
                <a16:creationId xmlns:a16="http://schemas.microsoft.com/office/drawing/2014/main" id="{897B5183-2877-EA38-548D-2CB34911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0" y="2381935"/>
            <a:ext cx="5021326" cy="34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7B2C5-8C5A-3A65-5E37-AC28569AE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81935"/>
            <a:ext cx="5021326" cy="34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F34F13-3949-A73C-77E0-CCF6E071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00569-A9FC-72C0-C6FB-DD7D88F9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8594558" cy="3861024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National and local system priorities. </a:t>
            </a:r>
          </a:p>
          <a:p>
            <a:r>
              <a:rPr lang="en-US" sz="5400" dirty="0"/>
              <a:t>Major current challenges. </a:t>
            </a:r>
          </a:p>
          <a:p>
            <a:r>
              <a:rPr lang="en-US" sz="5400" dirty="0"/>
              <a:t>ARC NWC member and public priorities</a:t>
            </a:r>
          </a:p>
        </p:txBody>
      </p:sp>
    </p:spTree>
    <p:extLst>
      <p:ext uri="{BB962C8B-B14F-4D97-AF65-F5344CB8AC3E}">
        <p14:creationId xmlns:p14="http://schemas.microsoft.com/office/powerpoint/2010/main" val="202425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64AA-3FD1-0AAE-9884-16BBB776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Strategic Coordination of Heath of the Public Research committee (SCHOPR)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5420-F68F-E05C-4076-CB116D7E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environment </a:t>
            </a:r>
            <a:endParaRPr lang="en-GB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and maintain built and natural environments for better health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place-based approach to reduce health inequalities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Life course </a:t>
            </a:r>
            <a:endParaRPr lang="en-GB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children and young people on the right path for good health </a:t>
            </a: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Respond to changes in how we work and what it means for health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Reshape food systems to improve health </a:t>
            </a: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the role of the health and social care system in prevention </a:t>
            </a: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Better use of legal and fiscal levers to improve population health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Deploy new technologies for health protection and health improvement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3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777-2CEE-20CC-8387-21AE32E1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Department for Health and Social Care's areas of research interest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57A5-4DE1-074E-9B34-4A1CBF6B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ARI 1: early action to prevent poor health outcomes</a:t>
            </a:r>
          </a:p>
          <a:p>
            <a:r>
              <a:rPr lang="en-GB" sz="4000" b="1" dirty="0"/>
              <a:t>ARI 2: reduction of compound pressures on the NHS and social care</a:t>
            </a:r>
          </a:p>
          <a:p>
            <a:r>
              <a:rPr lang="en-GB" sz="4000" b="1" dirty="0"/>
              <a:t>ARI 3: shaping and supporting the health and social care workforce of the future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371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49F3B4-FAD6-A96E-4A90-6B2F5530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C167E-1C96-FCD2-D682-0ACFC53D4C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145" y="217354"/>
            <a:ext cx="4298867" cy="606771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88588-9623-3291-C86B-BAB37BC51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effectLst/>
                <a:latin typeface="FranklinGothic"/>
              </a:rPr>
              <a:t>Improve population health and healthcare </a:t>
            </a:r>
            <a:endParaRPr lang="en-GB" sz="4000" dirty="0">
              <a:solidFill>
                <a:srgbClr val="C00000"/>
              </a:solidFill>
              <a:effectLst/>
            </a:endParaRPr>
          </a:p>
          <a:p>
            <a:r>
              <a:rPr lang="en-GB" dirty="0">
                <a:effectLst/>
                <a:latin typeface="FranklinGothic"/>
              </a:rPr>
              <a:t>Tackling health inequality, improving outcomes and access to services </a:t>
            </a:r>
            <a:endParaRPr lang="en-GB" sz="4000" dirty="0">
              <a:effectLst/>
            </a:endParaRPr>
          </a:p>
          <a:p>
            <a:r>
              <a:rPr lang="en-GB" dirty="0">
                <a:effectLst/>
                <a:latin typeface="FranklinGothic"/>
              </a:rPr>
              <a:t>Enhancing quality, productivity and value for money </a:t>
            </a:r>
            <a:endParaRPr lang="en-GB" sz="4000" dirty="0">
              <a:effectLst/>
            </a:endParaRPr>
          </a:p>
          <a:p>
            <a:r>
              <a:rPr lang="en-GB" dirty="0">
                <a:solidFill>
                  <a:srgbClr val="C00000"/>
                </a:solidFill>
                <a:effectLst/>
                <a:latin typeface="FranklinGothic"/>
              </a:rPr>
              <a:t>Helping the NHS to support broader social and economic development. </a:t>
            </a:r>
            <a:endParaRPr lang="en-GB" sz="4000" dirty="0">
              <a:solidFill>
                <a:srgbClr val="C00000"/>
              </a:solidFill>
              <a:effectLst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24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49F3B4-FAD6-A96E-4A90-6B2F5530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88588-9623-3291-C86B-BAB37BC51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effectLst/>
                <a:latin typeface="FranklinGothic"/>
              </a:rPr>
              <a:t>Reduce health inequalities</a:t>
            </a:r>
          </a:p>
          <a:p>
            <a:r>
              <a:rPr lang="en-GB" dirty="0">
                <a:effectLst/>
                <a:latin typeface="FranklinGothic"/>
              </a:rPr>
              <a:t>Improve our performance on national targets, particularly for waiting times for urgent treatment, cancer services and routine surgery</a:t>
            </a:r>
          </a:p>
          <a:p>
            <a:r>
              <a:rPr lang="en-GB" dirty="0">
                <a:effectLst/>
                <a:latin typeface="FranklinGothic"/>
              </a:rPr>
              <a:t>Provide more consistent, high quality care for everyone</a:t>
            </a:r>
          </a:p>
          <a:p>
            <a:r>
              <a:rPr lang="en-GB" dirty="0">
                <a:effectLst/>
                <a:latin typeface="FranklinGothic"/>
              </a:rPr>
              <a:t>Deliver more care in our local communities</a:t>
            </a:r>
          </a:p>
          <a:p>
            <a:r>
              <a:rPr lang="en-GB" dirty="0">
                <a:effectLst/>
                <a:latin typeface="FranklinGothic"/>
              </a:rPr>
              <a:t>Ensure good care at the end of life</a:t>
            </a:r>
          </a:p>
          <a:p>
            <a:r>
              <a:rPr lang="en-GB" dirty="0">
                <a:effectLst/>
                <a:latin typeface="FranklinGothic"/>
              </a:rPr>
              <a:t>Make better use of our collective resources and stop overspending on our budgets.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B777-FB11-17CA-0B94-8B6D196DEB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3B028-369D-9FC2-B115-64EAF1AF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5" y="1825625"/>
            <a:ext cx="5508025" cy="38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09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RC NWC IPH theme" id="{EDFB6B97-7F5B-E244-8CEB-26304E2415F3}" vid="{8D40C953-5611-7B48-A127-5EB7F6E23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E32A1A8E47E499BCA5F03B71B1934" ma:contentTypeVersion="16" ma:contentTypeDescription="Create a new document." ma:contentTypeScope="" ma:versionID="7c192a816c3c74dc44f37229290579aa">
  <xsd:schema xmlns:xsd="http://www.w3.org/2001/XMLSchema" xmlns:xs="http://www.w3.org/2001/XMLSchema" xmlns:p="http://schemas.microsoft.com/office/2006/metadata/properties" xmlns:ns2="135e7da5-2dd5-4114-9779-6aa2adbbebf7" xmlns:ns3="ca582538-0917-4e6c-bfa3-1e1aa226138f" targetNamespace="http://schemas.microsoft.com/office/2006/metadata/properties" ma:root="true" ma:fieldsID="8b828cba6a596365269871e1c46808cd" ns2:_="" ns3:_="">
    <xsd:import namespace="135e7da5-2dd5-4114-9779-6aa2adbbebf7"/>
    <xsd:import namespace="ca582538-0917-4e6c-bfa3-1e1aa2261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Active_x002f_inactiv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e7da5-2dd5-4114-9779-6aa2adbbe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Active_x002f_inactive" ma:index="19" nillable="true" ma:displayName="Active/inactive" ma:format="Dropdown" ma:internalName="Active_x002f_inactive">
      <xsd:simpleType>
        <xsd:restriction base="dms:Text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82538-0917-4e6c-bfa3-1e1aa22613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e71fb9-4029-4342-a25c-fbc1d197d51b}" ma:internalName="TaxCatchAll" ma:showField="CatchAllData" ma:web="ca582538-0917-4e6c-bfa3-1e1aa22613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e_x002f_inactive xmlns="135e7da5-2dd5-4114-9779-6aa2adbbebf7" xsi:nil="true"/>
    <TaxCatchAll xmlns="ca582538-0917-4e6c-bfa3-1e1aa226138f" xsi:nil="true"/>
    <lcf76f155ced4ddcb4097134ff3c332f xmlns="135e7da5-2dd5-4114-9779-6aa2adbbeb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B88E1-4CBC-4C57-A47B-92D078E36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e7da5-2dd5-4114-9779-6aa2adbbebf7"/>
    <ds:schemaRef ds:uri="ca582538-0917-4e6c-bfa3-1e1aa22613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8F66A-29D2-4140-94A6-F17151F3616E}">
  <ds:schemaRefs>
    <ds:schemaRef ds:uri="ca582538-0917-4e6c-bfa3-1e1aa226138f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35e7da5-2dd5-4114-9779-6aa2adbbebf7"/>
  </ds:schemaRefs>
</ds:datastoreItem>
</file>

<file path=customXml/itemProps3.xml><?xml version="1.0" encoding="utf-8"?>
<ds:datastoreItem xmlns:ds="http://schemas.openxmlformats.org/officeDocument/2006/customXml" ds:itemID="{21EC36C3-4C21-4706-8340-E2868140E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586</Words>
  <Application>Microsoft Macintosh PowerPoint</Application>
  <PresentationFormat>Widescreen</PresentationFormat>
  <Paragraphs>72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FranklinGothic</vt:lpstr>
      <vt:lpstr>Montserrat</vt:lpstr>
      <vt:lpstr>Custom Design</vt:lpstr>
      <vt:lpstr>Office Theme</vt:lpstr>
      <vt:lpstr>PowerPoint Presentation</vt:lpstr>
      <vt:lpstr>IPH – developing a learning health system</vt:lpstr>
      <vt:lpstr>IPH work so far. </vt:lpstr>
      <vt:lpstr>Strengths</vt:lpstr>
      <vt:lpstr>Priorities</vt:lpstr>
      <vt:lpstr>Strategic Coordination of Heath of the Public Research committee (SCHOPR) </vt:lpstr>
      <vt:lpstr>Department for Health and Social Care's areas of research interest </vt:lpstr>
      <vt:lpstr>PowerPoint Presentation</vt:lpstr>
      <vt:lpstr>PowerPoint Presentation</vt:lpstr>
      <vt:lpstr>The big challenges</vt:lpstr>
      <vt:lpstr>Criteria for prioritisation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Barr, Benjamin</dc:creator>
  <cp:lastModifiedBy>Barr, Benjamin</cp:lastModifiedBy>
  <cp:revision>5</cp:revision>
  <dcterms:created xsi:type="dcterms:W3CDTF">2020-07-13T09:02:34Z</dcterms:created>
  <dcterms:modified xsi:type="dcterms:W3CDTF">2023-02-27T22:36:45Z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0x0101003EBE32A1A8E47E499BCA5F03B71B1934</vt:lpwstr>
  </property>
  <property fmtid="{D5CDD505-2E9C-101B-9397-08002B2CF9AE}" pid="3" name="MediaServiceImageTags">
    <vt:lpwstr/>
  </property>
</Properties>
</file>