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8"/>
  </p:notesMasterIdLst>
  <p:sldIdLst>
    <p:sldId id="267" r:id="rId2"/>
    <p:sldId id="339" r:id="rId3"/>
    <p:sldId id="266" r:id="rId4"/>
    <p:sldId id="332" r:id="rId5"/>
    <p:sldId id="316" r:id="rId6"/>
    <p:sldId id="27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E72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322EA0-C5BA-4B49-A989-A10EB91EF77F}" v="2" dt="2022-03-16T17:02:43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1"/>
    <p:restoredTop sz="92978" autoAdjust="0"/>
  </p:normalViewPr>
  <p:slideViewPr>
    <p:cSldViewPr snapToGrid="0" snapToObjects="1">
      <p:cViewPr varScale="1">
        <p:scale>
          <a:sx n="103" d="100"/>
          <a:sy n="103" d="100"/>
        </p:scale>
        <p:origin x="16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arton, Emily" userId="5aa33d41-dfab-424f-ba27-4a00b8516cc5" providerId="ADAL" clId="{2D322EA0-C5BA-4B49-A989-A10EB91EF77F}"/>
    <pc:docChg chg="custSel delSld modSld delSection modSection">
      <pc:chgData name="Wharton, Emily" userId="5aa33d41-dfab-424f-ba27-4a00b8516cc5" providerId="ADAL" clId="{2D322EA0-C5BA-4B49-A989-A10EB91EF77F}" dt="2022-03-16T17:05:16.583" v="45" actId="1076"/>
      <pc:docMkLst>
        <pc:docMk/>
      </pc:docMkLst>
      <pc:sldChg chg="del">
        <pc:chgData name="Wharton, Emily" userId="5aa33d41-dfab-424f-ba27-4a00b8516cc5" providerId="ADAL" clId="{2D322EA0-C5BA-4B49-A989-A10EB91EF77F}" dt="2022-03-16T17:00:56.223" v="1" actId="47"/>
        <pc:sldMkLst>
          <pc:docMk/>
          <pc:sldMk cId="377214370" sldId="257"/>
        </pc:sldMkLst>
      </pc:sldChg>
      <pc:sldChg chg="del">
        <pc:chgData name="Wharton, Emily" userId="5aa33d41-dfab-424f-ba27-4a00b8516cc5" providerId="ADAL" clId="{2D322EA0-C5BA-4B49-A989-A10EB91EF77F}" dt="2022-03-16T17:00:58.901" v="4" actId="47"/>
        <pc:sldMkLst>
          <pc:docMk/>
          <pc:sldMk cId="1691814961" sldId="258"/>
        </pc:sldMkLst>
      </pc:sldChg>
      <pc:sldChg chg="del">
        <pc:chgData name="Wharton, Emily" userId="5aa33d41-dfab-424f-ba27-4a00b8516cc5" providerId="ADAL" clId="{2D322EA0-C5BA-4B49-A989-A10EB91EF77F}" dt="2022-03-16T17:01:04.447" v="8" actId="47"/>
        <pc:sldMkLst>
          <pc:docMk/>
          <pc:sldMk cId="398699393" sldId="259"/>
        </pc:sldMkLst>
      </pc:sldChg>
      <pc:sldChg chg="del">
        <pc:chgData name="Wharton, Emily" userId="5aa33d41-dfab-424f-ba27-4a00b8516cc5" providerId="ADAL" clId="{2D322EA0-C5BA-4B49-A989-A10EB91EF77F}" dt="2022-03-16T17:01:05.647" v="9" actId="47"/>
        <pc:sldMkLst>
          <pc:docMk/>
          <pc:sldMk cId="1722482138" sldId="260"/>
        </pc:sldMkLst>
      </pc:sldChg>
      <pc:sldChg chg="del">
        <pc:chgData name="Wharton, Emily" userId="5aa33d41-dfab-424f-ba27-4a00b8516cc5" providerId="ADAL" clId="{2D322EA0-C5BA-4B49-A989-A10EB91EF77F}" dt="2022-03-16T17:01:02.503" v="6" actId="47"/>
        <pc:sldMkLst>
          <pc:docMk/>
          <pc:sldMk cId="4085398766" sldId="261"/>
        </pc:sldMkLst>
      </pc:sldChg>
      <pc:sldChg chg="del">
        <pc:chgData name="Wharton, Emily" userId="5aa33d41-dfab-424f-ba27-4a00b8516cc5" providerId="ADAL" clId="{2D322EA0-C5BA-4B49-A989-A10EB91EF77F}" dt="2022-03-16T17:00:59.931" v="5" actId="47"/>
        <pc:sldMkLst>
          <pc:docMk/>
          <pc:sldMk cId="1538720327" sldId="262"/>
        </pc:sldMkLst>
      </pc:sldChg>
      <pc:sldChg chg="del">
        <pc:chgData name="Wharton, Emily" userId="5aa33d41-dfab-424f-ba27-4a00b8516cc5" providerId="ADAL" clId="{2D322EA0-C5BA-4B49-A989-A10EB91EF77F}" dt="2022-03-16T17:01:03.681" v="7" actId="47"/>
        <pc:sldMkLst>
          <pc:docMk/>
          <pc:sldMk cId="2690355045" sldId="263"/>
        </pc:sldMkLst>
      </pc:sldChg>
      <pc:sldChg chg="del">
        <pc:chgData name="Wharton, Emily" userId="5aa33d41-dfab-424f-ba27-4a00b8516cc5" providerId="ADAL" clId="{2D322EA0-C5BA-4B49-A989-A10EB91EF77F}" dt="2022-03-16T17:00:58.032" v="3" actId="47"/>
        <pc:sldMkLst>
          <pc:docMk/>
          <pc:sldMk cId="1032209377" sldId="264"/>
        </pc:sldMkLst>
      </pc:sldChg>
      <pc:sldChg chg="del">
        <pc:chgData name="Wharton, Emily" userId="5aa33d41-dfab-424f-ba27-4a00b8516cc5" providerId="ADAL" clId="{2D322EA0-C5BA-4B49-A989-A10EB91EF77F}" dt="2022-03-16T17:00:57" v="2" actId="47"/>
        <pc:sldMkLst>
          <pc:docMk/>
          <pc:sldMk cId="2446001170" sldId="265"/>
        </pc:sldMkLst>
      </pc:sldChg>
      <pc:sldChg chg="modNotesTx">
        <pc:chgData name="Wharton, Emily" userId="5aa33d41-dfab-424f-ba27-4a00b8516cc5" providerId="ADAL" clId="{2D322EA0-C5BA-4B49-A989-A10EB91EF77F}" dt="2022-03-16T17:03:28.673" v="43" actId="6549"/>
        <pc:sldMkLst>
          <pc:docMk/>
          <pc:sldMk cId="1240564977" sldId="266"/>
        </pc:sldMkLst>
      </pc:sldChg>
      <pc:sldChg chg="modNotesTx">
        <pc:chgData name="Wharton, Emily" userId="5aa33d41-dfab-424f-ba27-4a00b8516cc5" providerId="ADAL" clId="{2D322EA0-C5BA-4B49-A989-A10EB91EF77F}" dt="2022-03-16T17:03:21.641" v="42" actId="20577"/>
        <pc:sldMkLst>
          <pc:docMk/>
          <pc:sldMk cId="3872756293" sldId="279"/>
        </pc:sldMkLst>
      </pc:sldChg>
      <pc:sldChg chg="del">
        <pc:chgData name="Wharton, Emily" userId="5aa33d41-dfab-424f-ba27-4a00b8516cc5" providerId="ADAL" clId="{2D322EA0-C5BA-4B49-A989-A10EB91EF77F}" dt="2022-03-16T17:00:54.381" v="0" actId="47"/>
        <pc:sldMkLst>
          <pc:docMk/>
          <pc:sldMk cId="3204030107" sldId="329"/>
        </pc:sldMkLst>
      </pc:sldChg>
      <pc:sldChg chg="addSp delSp modSp mod modAnim">
        <pc:chgData name="Wharton, Emily" userId="5aa33d41-dfab-424f-ba27-4a00b8516cc5" providerId="ADAL" clId="{2D322EA0-C5BA-4B49-A989-A10EB91EF77F}" dt="2022-03-16T17:05:16.583" v="45" actId="1076"/>
        <pc:sldMkLst>
          <pc:docMk/>
          <pc:sldMk cId="1124286409" sldId="332"/>
        </pc:sldMkLst>
        <pc:picChg chg="mod">
          <ac:chgData name="Wharton, Emily" userId="5aa33d41-dfab-424f-ba27-4a00b8516cc5" providerId="ADAL" clId="{2D322EA0-C5BA-4B49-A989-A10EB91EF77F}" dt="2022-03-16T17:05:16.583" v="45" actId="1076"/>
          <ac:picMkLst>
            <pc:docMk/>
            <pc:sldMk cId="1124286409" sldId="332"/>
            <ac:picMk id="6" creationId="{ADC79299-8B3B-42E8-9685-9DBF3943973C}"/>
          </ac:picMkLst>
        </pc:picChg>
        <pc:picChg chg="del">
          <ac:chgData name="Wharton, Emily" userId="5aa33d41-dfab-424f-ba27-4a00b8516cc5" providerId="ADAL" clId="{2D322EA0-C5BA-4B49-A989-A10EB91EF77F}" dt="2022-03-16T17:02:32.575" v="38" actId="478"/>
          <ac:picMkLst>
            <pc:docMk/>
            <pc:sldMk cId="1124286409" sldId="332"/>
            <ac:picMk id="8" creationId="{C4EA35D9-A5C7-4D7B-B4F2-D8934C1A46E1}"/>
          </ac:picMkLst>
        </pc:picChg>
        <pc:picChg chg="add mod">
          <ac:chgData name="Wharton, Emily" userId="5aa33d41-dfab-424f-ba27-4a00b8516cc5" providerId="ADAL" clId="{2D322EA0-C5BA-4B49-A989-A10EB91EF77F}" dt="2022-03-16T17:02:52.226" v="41" actId="1076"/>
          <ac:picMkLst>
            <pc:docMk/>
            <pc:sldMk cId="1124286409" sldId="332"/>
            <ac:picMk id="12" creationId="{F17F073B-55AA-4DF0-B0D7-6FF8057452C9}"/>
          </ac:picMkLst>
        </pc:picChg>
      </pc:sldChg>
      <pc:sldChg chg="modSp mod">
        <pc:chgData name="Wharton, Emily" userId="5aa33d41-dfab-424f-ba27-4a00b8516cc5" providerId="ADAL" clId="{2D322EA0-C5BA-4B49-A989-A10EB91EF77F}" dt="2022-03-16T17:01:57.856" v="36" actId="1076"/>
        <pc:sldMkLst>
          <pc:docMk/>
          <pc:sldMk cId="1772508742" sldId="339"/>
        </pc:sldMkLst>
        <pc:spChg chg="mod">
          <ac:chgData name="Wharton, Emily" userId="5aa33d41-dfab-424f-ba27-4a00b8516cc5" providerId="ADAL" clId="{2D322EA0-C5BA-4B49-A989-A10EB91EF77F}" dt="2022-03-16T17:01:57.856" v="36" actId="1076"/>
          <ac:spMkLst>
            <pc:docMk/>
            <pc:sldMk cId="1772508742" sldId="339"/>
            <ac:spMk id="23" creationId="{E0AB22B6-56B2-4554-9746-30DD0EA1469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AC68FE-764D-4E64-B451-E4BED5D4D938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0426B1F-B6FF-4429-8936-4DDCC5EF61F0}">
      <dgm:prSet/>
      <dgm:spPr/>
      <dgm:t>
        <a:bodyPr/>
        <a:lstStyle/>
        <a:p>
          <a:pPr>
            <a:defRPr b="1"/>
          </a:pPr>
          <a:r>
            <a:rPr lang="en-US"/>
            <a:t>Month 1 – 12 </a:t>
          </a:r>
        </a:p>
      </dgm:t>
    </dgm:pt>
    <dgm:pt modelId="{71A7EE4F-DBD2-47A0-AD05-B13069BDEDBE}" type="parTrans" cxnId="{6A55B2BE-F823-4A9D-A01A-3E5A6F503CBF}">
      <dgm:prSet/>
      <dgm:spPr/>
      <dgm:t>
        <a:bodyPr/>
        <a:lstStyle/>
        <a:p>
          <a:endParaRPr lang="en-US"/>
        </a:p>
      </dgm:t>
    </dgm:pt>
    <dgm:pt modelId="{D07E2987-B4DA-4BA7-A4C9-CAB82AD85923}" type="sibTrans" cxnId="{6A55B2BE-F823-4A9D-A01A-3E5A6F503CBF}">
      <dgm:prSet/>
      <dgm:spPr/>
      <dgm:t>
        <a:bodyPr/>
        <a:lstStyle/>
        <a:p>
          <a:endParaRPr lang="en-US"/>
        </a:p>
      </dgm:t>
    </dgm:pt>
    <dgm:pt modelId="{03D2DDC1-6CE3-45B8-AC35-2C495053FE06}">
      <dgm:prSet/>
      <dgm:spPr/>
      <dgm:t>
        <a:bodyPr/>
        <a:lstStyle/>
        <a:p>
          <a:r>
            <a:rPr lang="en-US" dirty="0"/>
            <a:t>Retrospective Study</a:t>
          </a:r>
        </a:p>
      </dgm:t>
    </dgm:pt>
    <dgm:pt modelId="{CB9A4B70-E8F0-4E66-B90F-EAE838226BA5}" type="parTrans" cxnId="{69D9EF2F-2489-4BB3-B6DA-86E4B679EAE6}">
      <dgm:prSet/>
      <dgm:spPr/>
      <dgm:t>
        <a:bodyPr/>
        <a:lstStyle/>
        <a:p>
          <a:endParaRPr lang="en-US"/>
        </a:p>
      </dgm:t>
    </dgm:pt>
    <dgm:pt modelId="{8D31AB44-0702-4FF6-9E62-A52C5ED4EEA7}" type="sibTrans" cxnId="{69D9EF2F-2489-4BB3-B6DA-86E4B679EAE6}">
      <dgm:prSet/>
      <dgm:spPr/>
      <dgm:t>
        <a:bodyPr/>
        <a:lstStyle/>
        <a:p>
          <a:endParaRPr lang="en-US"/>
        </a:p>
      </dgm:t>
    </dgm:pt>
    <dgm:pt modelId="{97170ADC-3FA9-4571-B528-FE0A68320185}">
      <dgm:prSet custT="1"/>
      <dgm:spPr/>
      <dgm:t>
        <a:bodyPr/>
        <a:lstStyle/>
        <a:p>
          <a:pPr>
            <a:defRPr b="1"/>
          </a:pPr>
          <a:r>
            <a:rPr lang="en-US" sz="1800" dirty="0">
              <a:solidFill>
                <a:schemeClr val="tx1"/>
              </a:solidFill>
            </a:rPr>
            <a:t>Month 9 – 18 </a:t>
          </a:r>
        </a:p>
      </dgm:t>
    </dgm:pt>
    <dgm:pt modelId="{CEBFFBD9-7069-4A2E-BF0B-1764DB71FBE4}" type="parTrans" cxnId="{15E4511D-B320-42EA-ABED-D4AD07A9E0AA}">
      <dgm:prSet/>
      <dgm:spPr/>
      <dgm:t>
        <a:bodyPr/>
        <a:lstStyle/>
        <a:p>
          <a:endParaRPr lang="en-US"/>
        </a:p>
      </dgm:t>
    </dgm:pt>
    <dgm:pt modelId="{A2F4A584-4DC0-4729-8D20-FC6C75826965}" type="sibTrans" cxnId="{15E4511D-B320-42EA-ABED-D4AD07A9E0AA}">
      <dgm:prSet/>
      <dgm:spPr/>
      <dgm:t>
        <a:bodyPr/>
        <a:lstStyle/>
        <a:p>
          <a:endParaRPr lang="en-US"/>
        </a:p>
      </dgm:t>
    </dgm:pt>
    <dgm:pt modelId="{44559629-DFCC-47BE-8C34-3E50A765D476}">
      <dgm:prSet/>
      <dgm:spPr/>
      <dgm:t>
        <a:bodyPr/>
        <a:lstStyle/>
        <a:p>
          <a:pPr>
            <a:defRPr b="1"/>
          </a:pPr>
          <a:r>
            <a:rPr lang="en-US">
              <a:solidFill>
                <a:schemeClr val="bg2">
                  <a:lumMod val="75000"/>
                </a:schemeClr>
              </a:solidFill>
            </a:rPr>
            <a:t>Month 18 – 36 </a:t>
          </a:r>
        </a:p>
      </dgm:t>
    </dgm:pt>
    <dgm:pt modelId="{4FA2277B-F26F-4F29-809D-92640764EE77}" type="parTrans" cxnId="{CF10C07D-96B6-49EE-88B9-C879D3419E0B}">
      <dgm:prSet/>
      <dgm:spPr/>
      <dgm:t>
        <a:bodyPr/>
        <a:lstStyle/>
        <a:p>
          <a:endParaRPr lang="en-US"/>
        </a:p>
      </dgm:t>
    </dgm:pt>
    <dgm:pt modelId="{30E18F6C-1AAD-4B4B-856D-BF43A5765886}" type="sibTrans" cxnId="{CF10C07D-96B6-49EE-88B9-C879D3419E0B}">
      <dgm:prSet/>
      <dgm:spPr/>
      <dgm:t>
        <a:bodyPr/>
        <a:lstStyle/>
        <a:p>
          <a:endParaRPr lang="en-US"/>
        </a:p>
      </dgm:t>
    </dgm:pt>
    <dgm:pt modelId="{269D7176-238A-41B0-94F9-A48E69943051}">
      <dgm:prSet/>
      <dgm:spPr/>
      <dgm:t>
        <a:bodyPr/>
        <a:lstStyle/>
        <a:p>
          <a:r>
            <a:rPr lang="en-US">
              <a:solidFill>
                <a:schemeClr val="bg2">
                  <a:lumMod val="75000"/>
                </a:schemeClr>
              </a:solidFill>
            </a:rPr>
            <a:t>Stepping Biomechanical Study</a:t>
          </a:r>
        </a:p>
      </dgm:t>
    </dgm:pt>
    <dgm:pt modelId="{F9E80D2A-9A7E-4C74-A48A-48F5E704761B}" type="parTrans" cxnId="{E210A8A0-4C73-48D4-A384-171CB7DB6996}">
      <dgm:prSet/>
      <dgm:spPr/>
      <dgm:t>
        <a:bodyPr/>
        <a:lstStyle/>
        <a:p>
          <a:endParaRPr lang="en-US"/>
        </a:p>
      </dgm:t>
    </dgm:pt>
    <dgm:pt modelId="{D482C74A-6535-4CA8-9460-7A52128B886D}" type="sibTrans" cxnId="{E210A8A0-4C73-48D4-A384-171CB7DB6996}">
      <dgm:prSet/>
      <dgm:spPr/>
      <dgm:t>
        <a:bodyPr/>
        <a:lstStyle/>
        <a:p>
          <a:endParaRPr lang="en-US"/>
        </a:p>
      </dgm:t>
    </dgm:pt>
    <dgm:pt modelId="{50B56671-729B-4795-A2C3-5DCCF14C80CF}" type="pres">
      <dgm:prSet presAssocID="{38AC68FE-764D-4E64-B451-E4BED5D4D938}" presName="root" presStyleCnt="0">
        <dgm:presLayoutVars>
          <dgm:chMax/>
          <dgm:chPref/>
          <dgm:animLvl val="lvl"/>
        </dgm:presLayoutVars>
      </dgm:prSet>
      <dgm:spPr/>
    </dgm:pt>
    <dgm:pt modelId="{0791E850-C5CB-4BFA-B1D9-18F0AEBBABAB}" type="pres">
      <dgm:prSet presAssocID="{38AC68FE-764D-4E64-B451-E4BED5D4D938}" presName="divider" presStyleLbl="fgAcc1" presStyleIdx="0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92177"/>
          </a:solidFill>
          <a:prstDash val="solid"/>
          <a:miter lim="800000"/>
          <a:tailEnd type="triangle" w="lg" len="lg"/>
        </a:ln>
        <a:effectLst/>
      </dgm:spPr>
    </dgm:pt>
    <dgm:pt modelId="{2603FDB9-5F03-4936-B9E9-9D984D4C8F0A}" type="pres">
      <dgm:prSet presAssocID="{38AC68FE-764D-4E64-B451-E4BED5D4D938}" presName="nodes" presStyleCnt="0">
        <dgm:presLayoutVars>
          <dgm:chMax/>
          <dgm:chPref/>
          <dgm:animLvl val="lvl"/>
        </dgm:presLayoutVars>
      </dgm:prSet>
      <dgm:spPr/>
    </dgm:pt>
    <dgm:pt modelId="{8A625DE7-D123-4B21-84FF-49E57DC79EB5}" type="pres">
      <dgm:prSet presAssocID="{80426B1F-B6FF-4429-8936-4DDCC5EF61F0}" presName="composite" presStyleCnt="0"/>
      <dgm:spPr/>
    </dgm:pt>
    <dgm:pt modelId="{289501B8-BEC6-443B-9B8A-048D84FD205C}" type="pres">
      <dgm:prSet presAssocID="{80426B1F-B6FF-4429-8936-4DDCC5EF61F0}" presName="ConnectorPoint" presStyleLbl="lnNode1" presStyleIdx="0" presStyleCnt="3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E6FC760-A593-4512-8264-407009993F65}" type="pres">
      <dgm:prSet presAssocID="{80426B1F-B6FF-4429-8936-4DDCC5EF61F0}" presName="DropPinPlaceHolder" presStyleCnt="0"/>
      <dgm:spPr/>
    </dgm:pt>
    <dgm:pt modelId="{AF868838-A2FE-4C7D-8A8F-02C3699564DD}" type="pres">
      <dgm:prSet presAssocID="{80426B1F-B6FF-4429-8936-4DDCC5EF61F0}" presName="DropPin" presStyleLbl="alignNode1" presStyleIdx="0" presStyleCnt="3"/>
      <dgm:spPr/>
    </dgm:pt>
    <dgm:pt modelId="{DA392CFC-C0FB-4F54-93B1-BB2545BB8414}" type="pres">
      <dgm:prSet presAssocID="{80426B1F-B6FF-4429-8936-4DDCC5EF61F0}" presName="Ellipse" presStyleLbl="fgAcc1" presStyleIdx="1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AED6FA9-A647-4ACE-98F2-1408D516D4C7}" type="pres">
      <dgm:prSet presAssocID="{80426B1F-B6FF-4429-8936-4DDCC5EF61F0}" presName="L2TextContainer" presStyleLbl="revTx" presStyleIdx="0" presStyleCnt="6">
        <dgm:presLayoutVars>
          <dgm:bulletEnabled val="1"/>
        </dgm:presLayoutVars>
      </dgm:prSet>
      <dgm:spPr/>
    </dgm:pt>
    <dgm:pt modelId="{B0996C6C-2AF4-4DDC-804A-BE90959BD868}" type="pres">
      <dgm:prSet presAssocID="{80426B1F-B6FF-4429-8936-4DDCC5EF61F0}" presName="L1TextContainer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03BC1015-86C7-4C74-BC66-F8F6AEEF8814}" type="pres">
      <dgm:prSet presAssocID="{80426B1F-B6FF-4429-8936-4DDCC5EF61F0}" presName="ConnectLine" presStyleLbl="sibTrans1D1" presStyleIdx="0" presStyleCnt="3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338A784-0B43-42C3-B38B-AF8547F39525}" type="pres">
      <dgm:prSet presAssocID="{80426B1F-B6FF-4429-8936-4DDCC5EF61F0}" presName="EmptyPlaceHolder" presStyleCnt="0"/>
      <dgm:spPr/>
    </dgm:pt>
    <dgm:pt modelId="{72034D2C-9E81-4670-9236-F9F7E4C04AD5}" type="pres">
      <dgm:prSet presAssocID="{D07E2987-B4DA-4BA7-A4C9-CAB82AD85923}" presName="spaceBetweenRectangles" presStyleCnt="0"/>
      <dgm:spPr/>
    </dgm:pt>
    <dgm:pt modelId="{46E55003-8ACD-4777-AFF0-9E4D6DA3648A}" type="pres">
      <dgm:prSet presAssocID="{97170ADC-3FA9-4571-B528-FE0A68320185}" presName="composite" presStyleCnt="0"/>
      <dgm:spPr/>
    </dgm:pt>
    <dgm:pt modelId="{403E1613-D250-47EB-B8A8-EDBEB042A179}" type="pres">
      <dgm:prSet presAssocID="{97170ADC-3FA9-4571-B528-FE0A68320185}" presName="ConnectorPoint" presStyleLbl="lnNode1" presStyleIdx="1" presStyleCnt="3"/>
      <dgm:spPr>
        <a:solidFill>
          <a:srgbClr val="FF9966"/>
        </a:solidFill>
        <a:ln w="6350" cap="flat" cmpd="sng" algn="ctr">
          <a:solidFill>
            <a:srgbClr val="FF9966"/>
          </a:solidFill>
          <a:prstDash val="solid"/>
          <a:miter lim="800000"/>
        </a:ln>
        <a:effectLst/>
      </dgm:spPr>
    </dgm:pt>
    <dgm:pt modelId="{4B2EEDF6-2A2B-4024-93B3-B93BE886687E}" type="pres">
      <dgm:prSet presAssocID="{97170ADC-3FA9-4571-B528-FE0A68320185}" presName="DropPinPlaceHolder" presStyleCnt="0"/>
      <dgm:spPr/>
    </dgm:pt>
    <dgm:pt modelId="{DAB14DFB-5D68-456F-A4D5-384E698DE8E9}" type="pres">
      <dgm:prSet presAssocID="{97170ADC-3FA9-4571-B528-FE0A68320185}" presName="DropPin" presStyleLbl="alignNode1" presStyleIdx="1" presStyleCnt="3"/>
      <dgm:spPr>
        <a:solidFill>
          <a:srgbClr val="FF9966"/>
        </a:solidFill>
        <a:ln>
          <a:solidFill>
            <a:srgbClr val="FF9966"/>
          </a:solidFill>
        </a:ln>
      </dgm:spPr>
    </dgm:pt>
    <dgm:pt modelId="{DE88D7BC-F4D4-4222-9595-F7D412A49E39}" type="pres">
      <dgm:prSet presAssocID="{97170ADC-3FA9-4571-B528-FE0A68320185}" presName="Ellipse" presStyleLbl="fgAcc1" presStyleIdx="2" presStyleCnt="4"/>
      <dgm:spPr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FA80260-4463-4FA0-B7E3-A367781BEB01}" type="pres">
      <dgm:prSet presAssocID="{97170ADC-3FA9-4571-B528-FE0A68320185}" presName="L2TextContainer" presStyleLbl="revTx" presStyleIdx="2" presStyleCnt="6">
        <dgm:presLayoutVars>
          <dgm:bulletEnabled val="1"/>
        </dgm:presLayoutVars>
      </dgm:prSet>
      <dgm:spPr/>
    </dgm:pt>
    <dgm:pt modelId="{76C54E83-936D-47A4-8D60-FAB0F399D74D}" type="pres">
      <dgm:prSet presAssocID="{97170ADC-3FA9-4571-B528-FE0A68320185}" presName="L1TextContainer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B345615A-3501-4BB4-A222-1F705A24A085}" type="pres">
      <dgm:prSet presAssocID="{97170ADC-3FA9-4571-B528-FE0A68320185}" presName="ConnectLine" presStyleLbl="sibTrans1D1" presStyleIdx="1" presStyleCnt="3"/>
      <dgm:spPr>
        <a:noFill/>
        <a:ln w="12700" cap="flat" cmpd="sng" algn="ctr">
          <a:solidFill>
            <a:srgbClr val="FF9966">
              <a:alpha val="50000"/>
            </a:srgbClr>
          </a:solidFill>
          <a:prstDash val="dash"/>
          <a:miter lim="800000"/>
        </a:ln>
        <a:effectLst/>
      </dgm:spPr>
    </dgm:pt>
    <dgm:pt modelId="{8A3DCEEE-CEBF-4BD4-88FA-5F63FA7F5F74}" type="pres">
      <dgm:prSet presAssocID="{97170ADC-3FA9-4571-B528-FE0A68320185}" presName="EmptyPlaceHolder" presStyleCnt="0"/>
      <dgm:spPr/>
    </dgm:pt>
    <dgm:pt modelId="{87C2B832-96D0-496C-AC3E-5DF38A95D71B}" type="pres">
      <dgm:prSet presAssocID="{A2F4A584-4DC0-4729-8D20-FC6C75826965}" presName="spaceBetweenRectangles" presStyleCnt="0"/>
      <dgm:spPr/>
    </dgm:pt>
    <dgm:pt modelId="{F08DE7C9-EBF3-49EA-AAEB-6EC239237F06}" type="pres">
      <dgm:prSet presAssocID="{44559629-DFCC-47BE-8C34-3E50A765D476}" presName="composite" presStyleCnt="0"/>
      <dgm:spPr/>
    </dgm:pt>
    <dgm:pt modelId="{907746E3-DD48-4B67-B529-61985F881C4D}" type="pres">
      <dgm:prSet presAssocID="{44559629-DFCC-47BE-8C34-3E50A765D476}" presName="ConnectorPoint" presStyleLbl="lnNode1" presStyleIdx="2" presStyleCnt="3"/>
      <dgm:spPr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AE79BF4-AD56-4874-A9B5-98C9D8CE5FE7}" type="pres">
      <dgm:prSet presAssocID="{44559629-DFCC-47BE-8C34-3E50A765D476}" presName="DropPinPlaceHolder" presStyleCnt="0"/>
      <dgm:spPr/>
    </dgm:pt>
    <dgm:pt modelId="{2FF9F3F2-12A0-4898-A01A-9E4F27A055EB}" type="pres">
      <dgm:prSet presAssocID="{44559629-DFCC-47BE-8C34-3E50A765D476}" presName="DropPin" presStyleLbl="alignNode1" presStyleIdx="2" presStyleCnt="3"/>
      <dgm:spPr>
        <a:solidFill>
          <a:schemeClr val="accent5">
            <a:hueOff val="-6758543"/>
            <a:satOff val="-17419"/>
            <a:lumOff val="-11765"/>
            <a:alpha val="50000"/>
          </a:schemeClr>
        </a:solidFill>
      </dgm:spPr>
    </dgm:pt>
    <dgm:pt modelId="{EF999F4C-F720-49CD-92F5-1AD991130C77}" type="pres">
      <dgm:prSet presAssocID="{44559629-DFCC-47BE-8C34-3E50A765D476}" presName="Ellipse" presStyleLbl="fgAcc1" presStyleIdx="3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D30B8F3-5091-4ED0-ACDE-A326C0DF0A5C}" type="pres">
      <dgm:prSet presAssocID="{44559629-DFCC-47BE-8C34-3E50A765D476}" presName="L2TextContainer" presStyleLbl="revTx" presStyleIdx="4" presStyleCnt="6">
        <dgm:presLayoutVars>
          <dgm:bulletEnabled val="1"/>
        </dgm:presLayoutVars>
      </dgm:prSet>
      <dgm:spPr/>
    </dgm:pt>
    <dgm:pt modelId="{D90404CB-56E0-4F99-B7A2-D4581FDDDA2D}" type="pres">
      <dgm:prSet presAssocID="{44559629-DFCC-47BE-8C34-3E50A765D476}" presName="L1TextContainer" presStyleLbl="revTx" presStyleIdx="5" presStyleCnt="6">
        <dgm:presLayoutVars>
          <dgm:chMax val="1"/>
          <dgm:chPref val="1"/>
          <dgm:bulletEnabled val="1"/>
        </dgm:presLayoutVars>
      </dgm:prSet>
      <dgm:spPr/>
    </dgm:pt>
    <dgm:pt modelId="{E8E39984-8A91-418A-84FB-F0A66B1AC984}" type="pres">
      <dgm:prSet presAssocID="{44559629-DFCC-47BE-8C34-3E50A765D476}" presName="ConnectLine" presStyleLbl="sibTrans1D1" presStyleIdx="2" presStyleCnt="3"/>
      <dgm:spPr>
        <a:noFill/>
        <a:ln w="12700" cap="flat" cmpd="sng" algn="ctr">
          <a:solidFill>
            <a:schemeClr val="accent5">
              <a:hueOff val="-6758543"/>
              <a:satOff val="-17419"/>
              <a:lumOff val="-11765"/>
              <a:alpha val="50000"/>
            </a:schemeClr>
          </a:solidFill>
          <a:prstDash val="dash"/>
          <a:miter lim="800000"/>
        </a:ln>
        <a:effectLst/>
      </dgm:spPr>
    </dgm:pt>
    <dgm:pt modelId="{6C3D791C-5350-4801-B6AC-998913553F8F}" type="pres">
      <dgm:prSet presAssocID="{44559629-DFCC-47BE-8C34-3E50A765D476}" presName="EmptyPlaceHolder" presStyleCnt="0"/>
      <dgm:spPr/>
    </dgm:pt>
  </dgm:ptLst>
  <dgm:cxnLst>
    <dgm:cxn modelId="{8A9D0A03-2D5D-43F8-BC4C-6B6792CB9FD6}" type="presOf" srcId="{44559629-DFCC-47BE-8C34-3E50A765D476}" destId="{D90404CB-56E0-4F99-B7A2-D4581FDDDA2D}" srcOrd="0" destOrd="0" presId="urn:microsoft.com/office/officeart/2017/3/layout/DropPinTimeline"/>
    <dgm:cxn modelId="{02D41510-3F7A-4129-AE3C-5E5F554071B2}" type="presOf" srcId="{38AC68FE-764D-4E64-B451-E4BED5D4D938}" destId="{50B56671-729B-4795-A2C3-5DCCF14C80CF}" srcOrd="0" destOrd="0" presId="urn:microsoft.com/office/officeart/2017/3/layout/DropPinTimeline"/>
    <dgm:cxn modelId="{32C45811-B15F-4C33-8C9B-98DB7105873E}" type="presOf" srcId="{269D7176-238A-41B0-94F9-A48E69943051}" destId="{9D30B8F3-5091-4ED0-ACDE-A326C0DF0A5C}" srcOrd="0" destOrd="0" presId="urn:microsoft.com/office/officeart/2017/3/layout/DropPinTimeline"/>
    <dgm:cxn modelId="{15E4511D-B320-42EA-ABED-D4AD07A9E0AA}" srcId="{38AC68FE-764D-4E64-B451-E4BED5D4D938}" destId="{97170ADC-3FA9-4571-B528-FE0A68320185}" srcOrd="1" destOrd="0" parTransId="{CEBFFBD9-7069-4A2E-BF0B-1764DB71FBE4}" sibTransId="{A2F4A584-4DC0-4729-8D20-FC6C75826965}"/>
    <dgm:cxn modelId="{69D9EF2F-2489-4BB3-B6DA-86E4B679EAE6}" srcId="{80426B1F-B6FF-4429-8936-4DDCC5EF61F0}" destId="{03D2DDC1-6CE3-45B8-AC35-2C495053FE06}" srcOrd="0" destOrd="0" parTransId="{CB9A4B70-E8F0-4E66-B90F-EAE838226BA5}" sibTransId="{8D31AB44-0702-4FF6-9E62-A52C5ED4EEA7}"/>
    <dgm:cxn modelId="{D7CBB240-7837-46B8-AFE0-6201CFC664CA}" type="presOf" srcId="{80426B1F-B6FF-4429-8936-4DDCC5EF61F0}" destId="{B0996C6C-2AF4-4DDC-804A-BE90959BD868}" srcOrd="0" destOrd="0" presId="urn:microsoft.com/office/officeart/2017/3/layout/DropPinTimeline"/>
    <dgm:cxn modelId="{CF10C07D-96B6-49EE-88B9-C879D3419E0B}" srcId="{38AC68FE-764D-4E64-B451-E4BED5D4D938}" destId="{44559629-DFCC-47BE-8C34-3E50A765D476}" srcOrd="2" destOrd="0" parTransId="{4FA2277B-F26F-4F29-809D-92640764EE77}" sibTransId="{30E18F6C-1AAD-4B4B-856D-BF43A5765886}"/>
    <dgm:cxn modelId="{B6D76A8D-4EFE-4BC7-A65D-F8DBC2397CAD}" type="presOf" srcId="{97170ADC-3FA9-4571-B528-FE0A68320185}" destId="{76C54E83-936D-47A4-8D60-FAB0F399D74D}" srcOrd="0" destOrd="0" presId="urn:microsoft.com/office/officeart/2017/3/layout/DropPinTimeline"/>
    <dgm:cxn modelId="{E210A8A0-4C73-48D4-A384-171CB7DB6996}" srcId="{44559629-DFCC-47BE-8C34-3E50A765D476}" destId="{269D7176-238A-41B0-94F9-A48E69943051}" srcOrd="0" destOrd="0" parTransId="{F9E80D2A-9A7E-4C74-A48A-48F5E704761B}" sibTransId="{D482C74A-6535-4CA8-9460-7A52128B886D}"/>
    <dgm:cxn modelId="{6A55B2BE-F823-4A9D-A01A-3E5A6F503CBF}" srcId="{38AC68FE-764D-4E64-B451-E4BED5D4D938}" destId="{80426B1F-B6FF-4429-8936-4DDCC5EF61F0}" srcOrd="0" destOrd="0" parTransId="{71A7EE4F-DBD2-47A0-AD05-B13069BDEDBE}" sibTransId="{D07E2987-B4DA-4BA7-A4C9-CAB82AD85923}"/>
    <dgm:cxn modelId="{48D022BF-4FF8-40D0-B730-F78C190B1D8F}" type="presOf" srcId="{03D2DDC1-6CE3-45B8-AC35-2C495053FE06}" destId="{DAED6FA9-A647-4ACE-98F2-1408D516D4C7}" srcOrd="0" destOrd="0" presId="urn:microsoft.com/office/officeart/2017/3/layout/DropPinTimeline"/>
    <dgm:cxn modelId="{E39BC039-EE15-4A5F-ACAA-F38F387CDED2}" type="presParOf" srcId="{50B56671-729B-4795-A2C3-5DCCF14C80CF}" destId="{0791E850-C5CB-4BFA-B1D9-18F0AEBBABAB}" srcOrd="0" destOrd="0" presId="urn:microsoft.com/office/officeart/2017/3/layout/DropPinTimeline"/>
    <dgm:cxn modelId="{0B9232E7-ECA3-4E43-82D1-41D29BE4ECDC}" type="presParOf" srcId="{50B56671-729B-4795-A2C3-5DCCF14C80CF}" destId="{2603FDB9-5F03-4936-B9E9-9D984D4C8F0A}" srcOrd="1" destOrd="0" presId="urn:microsoft.com/office/officeart/2017/3/layout/DropPinTimeline"/>
    <dgm:cxn modelId="{D03644E6-9707-45CC-B68E-DE9349CA2E55}" type="presParOf" srcId="{2603FDB9-5F03-4936-B9E9-9D984D4C8F0A}" destId="{8A625DE7-D123-4B21-84FF-49E57DC79EB5}" srcOrd="0" destOrd="0" presId="urn:microsoft.com/office/officeart/2017/3/layout/DropPinTimeline"/>
    <dgm:cxn modelId="{C65C5A34-5D20-43CB-A4B5-9663322C2220}" type="presParOf" srcId="{8A625DE7-D123-4B21-84FF-49E57DC79EB5}" destId="{289501B8-BEC6-443B-9B8A-048D84FD205C}" srcOrd="0" destOrd="0" presId="urn:microsoft.com/office/officeart/2017/3/layout/DropPinTimeline"/>
    <dgm:cxn modelId="{43983D5F-E5B2-4A53-8CDC-1BCDD184E2D3}" type="presParOf" srcId="{8A625DE7-D123-4B21-84FF-49E57DC79EB5}" destId="{DE6FC760-A593-4512-8264-407009993F65}" srcOrd="1" destOrd="0" presId="urn:microsoft.com/office/officeart/2017/3/layout/DropPinTimeline"/>
    <dgm:cxn modelId="{66E1C034-A12C-4A46-8CDA-4213D5BD3EDA}" type="presParOf" srcId="{DE6FC760-A593-4512-8264-407009993F65}" destId="{AF868838-A2FE-4C7D-8A8F-02C3699564DD}" srcOrd="0" destOrd="0" presId="urn:microsoft.com/office/officeart/2017/3/layout/DropPinTimeline"/>
    <dgm:cxn modelId="{964FD1E4-ECE7-4AEB-B6AC-7ADBA243178E}" type="presParOf" srcId="{DE6FC760-A593-4512-8264-407009993F65}" destId="{DA392CFC-C0FB-4F54-93B1-BB2545BB8414}" srcOrd="1" destOrd="0" presId="urn:microsoft.com/office/officeart/2017/3/layout/DropPinTimeline"/>
    <dgm:cxn modelId="{0A155926-AF7B-4069-B3EF-08053E3E1F0E}" type="presParOf" srcId="{8A625DE7-D123-4B21-84FF-49E57DC79EB5}" destId="{DAED6FA9-A647-4ACE-98F2-1408D516D4C7}" srcOrd="2" destOrd="0" presId="urn:microsoft.com/office/officeart/2017/3/layout/DropPinTimeline"/>
    <dgm:cxn modelId="{0B376586-C9CD-4F3D-8218-C6584FB6A91B}" type="presParOf" srcId="{8A625DE7-D123-4B21-84FF-49E57DC79EB5}" destId="{B0996C6C-2AF4-4DDC-804A-BE90959BD868}" srcOrd="3" destOrd="0" presId="urn:microsoft.com/office/officeart/2017/3/layout/DropPinTimeline"/>
    <dgm:cxn modelId="{E081FA46-FA59-449E-AFF8-8F3125DA19F7}" type="presParOf" srcId="{8A625DE7-D123-4B21-84FF-49E57DC79EB5}" destId="{03BC1015-86C7-4C74-BC66-F8F6AEEF8814}" srcOrd="4" destOrd="0" presId="urn:microsoft.com/office/officeart/2017/3/layout/DropPinTimeline"/>
    <dgm:cxn modelId="{57EE9A3F-2262-483E-999E-CA7E12258B83}" type="presParOf" srcId="{8A625DE7-D123-4B21-84FF-49E57DC79EB5}" destId="{4338A784-0B43-42C3-B38B-AF8547F39525}" srcOrd="5" destOrd="0" presId="urn:microsoft.com/office/officeart/2017/3/layout/DropPinTimeline"/>
    <dgm:cxn modelId="{958D90DD-E6F8-49F5-AA5A-A6161DDD867E}" type="presParOf" srcId="{2603FDB9-5F03-4936-B9E9-9D984D4C8F0A}" destId="{72034D2C-9E81-4670-9236-F9F7E4C04AD5}" srcOrd="1" destOrd="0" presId="urn:microsoft.com/office/officeart/2017/3/layout/DropPinTimeline"/>
    <dgm:cxn modelId="{6F8BBE97-E026-44C3-8DC4-F03CE2B50CDF}" type="presParOf" srcId="{2603FDB9-5F03-4936-B9E9-9D984D4C8F0A}" destId="{46E55003-8ACD-4777-AFF0-9E4D6DA3648A}" srcOrd="2" destOrd="0" presId="urn:microsoft.com/office/officeart/2017/3/layout/DropPinTimeline"/>
    <dgm:cxn modelId="{06CBFAB1-3277-48C3-8FBE-77008B8715F9}" type="presParOf" srcId="{46E55003-8ACD-4777-AFF0-9E4D6DA3648A}" destId="{403E1613-D250-47EB-B8A8-EDBEB042A179}" srcOrd="0" destOrd="0" presId="urn:microsoft.com/office/officeart/2017/3/layout/DropPinTimeline"/>
    <dgm:cxn modelId="{9A14AB43-9049-46B0-9EBA-F6F97998E2BF}" type="presParOf" srcId="{46E55003-8ACD-4777-AFF0-9E4D6DA3648A}" destId="{4B2EEDF6-2A2B-4024-93B3-B93BE886687E}" srcOrd="1" destOrd="0" presId="urn:microsoft.com/office/officeart/2017/3/layout/DropPinTimeline"/>
    <dgm:cxn modelId="{0CD4DB3A-93A4-4014-8D45-82A08E4AAEC5}" type="presParOf" srcId="{4B2EEDF6-2A2B-4024-93B3-B93BE886687E}" destId="{DAB14DFB-5D68-456F-A4D5-384E698DE8E9}" srcOrd="0" destOrd="0" presId="urn:microsoft.com/office/officeart/2017/3/layout/DropPinTimeline"/>
    <dgm:cxn modelId="{6C4D2110-F3D0-43DA-9A49-6FE6A19207F8}" type="presParOf" srcId="{4B2EEDF6-2A2B-4024-93B3-B93BE886687E}" destId="{DE88D7BC-F4D4-4222-9595-F7D412A49E39}" srcOrd="1" destOrd="0" presId="urn:microsoft.com/office/officeart/2017/3/layout/DropPinTimeline"/>
    <dgm:cxn modelId="{FE27034D-2B96-4BC3-85D6-7E0802859CA7}" type="presParOf" srcId="{46E55003-8ACD-4777-AFF0-9E4D6DA3648A}" destId="{DFA80260-4463-4FA0-B7E3-A367781BEB01}" srcOrd="2" destOrd="0" presId="urn:microsoft.com/office/officeart/2017/3/layout/DropPinTimeline"/>
    <dgm:cxn modelId="{E4112143-1409-404E-BEC0-1A74FA853CCD}" type="presParOf" srcId="{46E55003-8ACD-4777-AFF0-9E4D6DA3648A}" destId="{76C54E83-936D-47A4-8D60-FAB0F399D74D}" srcOrd="3" destOrd="0" presId="urn:microsoft.com/office/officeart/2017/3/layout/DropPinTimeline"/>
    <dgm:cxn modelId="{47BEA391-579F-4B0A-8AD8-3EBD1FE8ABA5}" type="presParOf" srcId="{46E55003-8ACD-4777-AFF0-9E4D6DA3648A}" destId="{B345615A-3501-4BB4-A222-1F705A24A085}" srcOrd="4" destOrd="0" presId="urn:microsoft.com/office/officeart/2017/3/layout/DropPinTimeline"/>
    <dgm:cxn modelId="{36A5783D-D88D-4694-A46C-F6CC23E63E0F}" type="presParOf" srcId="{46E55003-8ACD-4777-AFF0-9E4D6DA3648A}" destId="{8A3DCEEE-CEBF-4BD4-88FA-5F63FA7F5F74}" srcOrd="5" destOrd="0" presId="urn:microsoft.com/office/officeart/2017/3/layout/DropPinTimeline"/>
    <dgm:cxn modelId="{40EE3490-DFE9-4373-9985-B43C5C77BAFE}" type="presParOf" srcId="{2603FDB9-5F03-4936-B9E9-9D984D4C8F0A}" destId="{87C2B832-96D0-496C-AC3E-5DF38A95D71B}" srcOrd="3" destOrd="0" presId="urn:microsoft.com/office/officeart/2017/3/layout/DropPinTimeline"/>
    <dgm:cxn modelId="{3FB79291-5EB3-4BBF-966D-573AB0143DE4}" type="presParOf" srcId="{2603FDB9-5F03-4936-B9E9-9D984D4C8F0A}" destId="{F08DE7C9-EBF3-49EA-AAEB-6EC239237F06}" srcOrd="4" destOrd="0" presId="urn:microsoft.com/office/officeart/2017/3/layout/DropPinTimeline"/>
    <dgm:cxn modelId="{D684AEDB-337B-4E21-B461-D186655512E4}" type="presParOf" srcId="{F08DE7C9-EBF3-49EA-AAEB-6EC239237F06}" destId="{907746E3-DD48-4B67-B529-61985F881C4D}" srcOrd="0" destOrd="0" presId="urn:microsoft.com/office/officeart/2017/3/layout/DropPinTimeline"/>
    <dgm:cxn modelId="{F1E59B2A-C9F8-495D-B0C5-AC90C3F0DCD4}" type="presParOf" srcId="{F08DE7C9-EBF3-49EA-AAEB-6EC239237F06}" destId="{CAE79BF4-AD56-4874-A9B5-98C9D8CE5FE7}" srcOrd="1" destOrd="0" presId="urn:microsoft.com/office/officeart/2017/3/layout/DropPinTimeline"/>
    <dgm:cxn modelId="{3FE6EEE0-1B8B-4298-9AE6-F6DC63EEAF82}" type="presParOf" srcId="{CAE79BF4-AD56-4874-A9B5-98C9D8CE5FE7}" destId="{2FF9F3F2-12A0-4898-A01A-9E4F27A055EB}" srcOrd="0" destOrd="0" presId="urn:microsoft.com/office/officeart/2017/3/layout/DropPinTimeline"/>
    <dgm:cxn modelId="{7879E874-81F3-4DB1-85E7-0E20964338CA}" type="presParOf" srcId="{CAE79BF4-AD56-4874-A9B5-98C9D8CE5FE7}" destId="{EF999F4C-F720-49CD-92F5-1AD991130C77}" srcOrd="1" destOrd="0" presId="urn:microsoft.com/office/officeart/2017/3/layout/DropPinTimeline"/>
    <dgm:cxn modelId="{135E7AEA-E640-450E-BEF9-50F92AE8332A}" type="presParOf" srcId="{F08DE7C9-EBF3-49EA-AAEB-6EC239237F06}" destId="{9D30B8F3-5091-4ED0-ACDE-A326C0DF0A5C}" srcOrd="2" destOrd="0" presId="urn:microsoft.com/office/officeart/2017/3/layout/DropPinTimeline"/>
    <dgm:cxn modelId="{30B53B8E-FA80-4918-A573-DF973A079C8E}" type="presParOf" srcId="{F08DE7C9-EBF3-49EA-AAEB-6EC239237F06}" destId="{D90404CB-56E0-4F99-B7A2-D4581FDDDA2D}" srcOrd="3" destOrd="0" presId="urn:microsoft.com/office/officeart/2017/3/layout/DropPinTimeline"/>
    <dgm:cxn modelId="{33A96F2C-34D7-4B16-B008-3811683DB5BF}" type="presParOf" srcId="{F08DE7C9-EBF3-49EA-AAEB-6EC239237F06}" destId="{E8E39984-8A91-418A-84FB-F0A66B1AC984}" srcOrd="4" destOrd="0" presId="urn:microsoft.com/office/officeart/2017/3/layout/DropPinTimeline"/>
    <dgm:cxn modelId="{D358F136-B085-45BB-A3D8-2092B50D8744}" type="presParOf" srcId="{F08DE7C9-EBF3-49EA-AAEB-6EC239237F06}" destId="{6C3D791C-5350-4801-B6AC-998913553F8F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1E850-C5CB-4BFA-B1D9-18F0AEBBABAB}">
      <dsp:nvSpPr>
        <dsp:cNvPr id="0" name=""/>
        <dsp:cNvSpPr/>
      </dsp:nvSpPr>
      <dsp:spPr>
        <a:xfrm>
          <a:off x="0" y="2784645"/>
          <a:ext cx="70104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92177"/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68838-A2FE-4C7D-8A8F-02C3699564DD}">
      <dsp:nvSpPr>
        <dsp:cNvPr id="0" name=""/>
        <dsp:cNvSpPr/>
      </dsp:nvSpPr>
      <dsp:spPr>
        <a:xfrm rot="8100000">
          <a:off x="89779" y="641751"/>
          <a:ext cx="409560" cy="409560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92CFC-C0FB-4F54-93B1-BB2545BB8414}">
      <dsp:nvSpPr>
        <dsp:cNvPr id="0" name=""/>
        <dsp:cNvSpPr/>
      </dsp:nvSpPr>
      <dsp:spPr>
        <a:xfrm>
          <a:off x="135277" y="687250"/>
          <a:ext cx="318563" cy="31856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D6FA9-A647-4ACE-98F2-1408D516D4C7}">
      <dsp:nvSpPr>
        <dsp:cNvPr id="0" name=""/>
        <dsp:cNvSpPr/>
      </dsp:nvSpPr>
      <dsp:spPr>
        <a:xfrm>
          <a:off x="584162" y="1136135"/>
          <a:ext cx="2916043" cy="164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Retrospective Study</a:t>
          </a:r>
        </a:p>
      </dsp:txBody>
      <dsp:txXfrm>
        <a:off x="584162" y="1136135"/>
        <a:ext cx="2916043" cy="1648510"/>
      </dsp:txXfrm>
    </dsp:sp>
    <dsp:sp modelId="{B0996C6C-2AF4-4DDC-804A-BE90959BD868}">
      <dsp:nvSpPr>
        <dsp:cNvPr id="0" name=""/>
        <dsp:cNvSpPr/>
      </dsp:nvSpPr>
      <dsp:spPr>
        <a:xfrm>
          <a:off x="584162" y="556929"/>
          <a:ext cx="2916043" cy="5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Month 1 – 12 </a:t>
          </a:r>
        </a:p>
      </dsp:txBody>
      <dsp:txXfrm>
        <a:off x="584162" y="556929"/>
        <a:ext cx="2916043" cy="579206"/>
      </dsp:txXfrm>
    </dsp:sp>
    <dsp:sp modelId="{03BC1015-86C7-4C74-BC66-F8F6AEEF8814}">
      <dsp:nvSpPr>
        <dsp:cNvPr id="0" name=""/>
        <dsp:cNvSpPr/>
      </dsp:nvSpPr>
      <dsp:spPr>
        <a:xfrm>
          <a:off x="294559" y="1136135"/>
          <a:ext cx="0" cy="164851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501B8-BEC6-443B-9B8A-048D84FD205C}">
      <dsp:nvSpPr>
        <dsp:cNvPr id="0" name=""/>
        <dsp:cNvSpPr/>
      </dsp:nvSpPr>
      <dsp:spPr>
        <a:xfrm>
          <a:off x="240293" y="2732516"/>
          <a:ext cx="104257" cy="1042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14DFB-5D68-456F-A4D5-384E698DE8E9}">
      <dsp:nvSpPr>
        <dsp:cNvPr id="0" name=""/>
        <dsp:cNvSpPr/>
      </dsp:nvSpPr>
      <dsp:spPr>
        <a:xfrm rot="18900000">
          <a:off x="1833369" y="4517978"/>
          <a:ext cx="409560" cy="409560"/>
        </a:xfrm>
        <a:prstGeom prst="teardrop">
          <a:avLst>
            <a:gd name="adj" fmla="val 115000"/>
          </a:avLst>
        </a:prstGeom>
        <a:solidFill>
          <a:srgbClr val="FF9966"/>
        </a:solidFill>
        <a:ln w="12700" cap="flat" cmpd="sng" algn="ctr">
          <a:solidFill>
            <a:srgbClr val="FF99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8D7BC-F4D4-4222-9595-F7D412A49E39}">
      <dsp:nvSpPr>
        <dsp:cNvPr id="0" name=""/>
        <dsp:cNvSpPr/>
      </dsp:nvSpPr>
      <dsp:spPr>
        <a:xfrm>
          <a:off x="1878868" y="4563477"/>
          <a:ext cx="318563" cy="318563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A80260-4463-4FA0-B7E3-A367781BEB01}">
      <dsp:nvSpPr>
        <dsp:cNvPr id="0" name=""/>
        <dsp:cNvSpPr/>
      </dsp:nvSpPr>
      <dsp:spPr>
        <a:xfrm>
          <a:off x="2327753" y="2784645"/>
          <a:ext cx="2916043" cy="164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54E83-936D-47A4-8D60-FAB0F399D74D}">
      <dsp:nvSpPr>
        <dsp:cNvPr id="0" name=""/>
        <dsp:cNvSpPr/>
      </dsp:nvSpPr>
      <dsp:spPr>
        <a:xfrm>
          <a:off x="2327753" y="4433155"/>
          <a:ext cx="2916043" cy="5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>
              <a:solidFill>
                <a:schemeClr val="tx1"/>
              </a:solidFill>
            </a:rPr>
            <a:t>Month 9 – 18 </a:t>
          </a:r>
        </a:p>
      </dsp:txBody>
      <dsp:txXfrm>
        <a:off x="2327753" y="4433155"/>
        <a:ext cx="2916043" cy="579206"/>
      </dsp:txXfrm>
    </dsp:sp>
    <dsp:sp modelId="{B345615A-3501-4BB4-A222-1F705A24A085}">
      <dsp:nvSpPr>
        <dsp:cNvPr id="0" name=""/>
        <dsp:cNvSpPr/>
      </dsp:nvSpPr>
      <dsp:spPr>
        <a:xfrm>
          <a:off x="2038150" y="2784645"/>
          <a:ext cx="0" cy="1648510"/>
        </a:xfrm>
        <a:prstGeom prst="line">
          <a:avLst/>
        </a:prstGeom>
        <a:noFill/>
        <a:ln w="12700" cap="flat" cmpd="sng" algn="ctr">
          <a:solidFill>
            <a:srgbClr val="FF9966">
              <a:alpha val="50000"/>
            </a:srgb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3E1613-D250-47EB-B8A8-EDBEB042A179}">
      <dsp:nvSpPr>
        <dsp:cNvPr id="0" name=""/>
        <dsp:cNvSpPr/>
      </dsp:nvSpPr>
      <dsp:spPr>
        <a:xfrm>
          <a:off x="1983884" y="2732516"/>
          <a:ext cx="104257" cy="104257"/>
        </a:xfrm>
        <a:prstGeom prst="ellipse">
          <a:avLst/>
        </a:prstGeom>
        <a:solidFill>
          <a:srgbClr val="FF9966"/>
        </a:solidFill>
        <a:ln w="6350" cap="flat" cmpd="sng" algn="ctr">
          <a:solidFill>
            <a:srgbClr val="FF99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F9F3F2-12A0-4898-A01A-9E4F27A055EB}">
      <dsp:nvSpPr>
        <dsp:cNvPr id="0" name=""/>
        <dsp:cNvSpPr/>
      </dsp:nvSpPr>
      <dsp:spPr>
        <a:xfrm rot="8100000">
          <a:off x="3576960" y="641751"/>
          <a:ext cx="409560" cy="409560"/>
        </a:xfrm>
        <a:prstGeom prst="teardrop">
          <a:avLst>
            <a:gd name="adj" fmla="val 115000"/>
          </a:avLst>
        </a:prstGeom>
        <a:solidFill>
          <a:schemeClr val="accent5">
            <a:hueOff val="-6758543"/>
            <a:satOff val="-17419"/>
            <a:lumOff val="-11765"/>
            <a:alpha val="50000"/>
          </a:schemeClr>
        </a:solidFill>
        <a:ln w="12700" cap="flat" cmpd="sng" algn="ctr">
          <a:solidFill>
            <a:schemeClr val="accent5">
              <a:hueOff val="0"/>
              <a:satOff val="0"/>
              <a:lumOff val="-70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99F4C-F720-49CD-92F5-1AD991130C77}">
      <dsp:nvSpPr>
        <dsp:cNvPr id="0" name=""/>
        <dsp:cNvSpPr/>
      </dsp:nvSpPr>
      <dsp:spPr>
        <a:xfrm>
          <a:off x="3622459" y="687250"/>
          <a:ext cx="318563" cy="31856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0B8F3-5091-4ED0-ACDE-A326C0DF0A5C}">
      <dsp:nvSpPr>
        <dsp:cNvPr id="0" name=""/>
        <dsp:cNvSpPr/>
      </dsp:nvSpPr>
      <dsp:spPr>
        <a:xfrm>
          <a:off x="4071343" y="1136135"/>
          <a:ext cx="2916043" cy="164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bg2">
                  <a:lumMod val="75000"/>
                </a:schemeClr>
              </a:solidFill>
            </a:rPr>
            <a:t>Stepping Biomechanical Study</a:t>
          </a:r>
        </a:p>
      </dsp:txBody>
      <dsp:txXfrm>
        <a:off x="4071343" y="1136135"/>
        <a:ext cx="2916043" cy="1648510"/>
      </dsp:txXfrm>
    </dsp:sp>
    <dsp:sp modelId="{D90404CB-56E0-4F99-B7A2-D4581FDDDA2D}">
      <dsp:nvSpPr>
        <dsp:cNvPr id="0" name=""/>
        <dsp:cNvSpPr/>
      </dsp:nvSpPr>
      <dsp:spPr>
        <a:xfrm>
          <a:off x="4071343" y="556929"/>
          <a:ext cx="2916043" cy="5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solidFill>
                <a:schemeClr val="bg2">
                  <a:lumMod val="75000"/>
                </a:schemeClr>
              </a:solidFill>
            </a:rPr>
            <a:t>Month 18 – 36 </a:t>
          </a:r>
        </a:p>
      </dsp:txBody>
      <dsp:txXfrm>
        <a:off x="4071343" y="556929"/>
        <a:ext cx="2916043" cy="579206"/>
      </dsp:txXfrm>
    </dsp:sp>
    <dsp:sp modelId="{E8E39984-8A91-418A-84FB-F0A66B1AC984}">
      <dsp:nvSpPr>
        <dsp:cNvPr id="0" name=""/>
        <dsp:cNvSpPr/>
      </dsp:nvSpPr>
      <dsp:spPr>
        <a:xfrm>
          <a:off x="3781740" y="1136135"/>
          <a:ext cx="0" cy="1648510"/>
        </a:xfrm>
        <a:prstGeom prst="line">
          <a:avLst/>
        </a:prstGeom>
        <a:noFill/>
        <a:ln w="12700" cap="flat" cmpd="sng" algn="ctr">
          <a:solidFill>
            <a:schemeClr val="accent5">
              <a:hueOff val="-6758543"/>
              <a:satOff val="-17419"/>
              <a:lumOff val="-11765"/>
              <a:alpha val="5000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746E3-DD48-4B67-B529-61985F881C4D}">
      <dsp:nvSpPr>
        <dsp:cNvPr id="0" name=""/>
        <dsp:cNvSpPr/>
      </dsp:nvSpPr>
      <dsp:spPr>
        <a:xfrm>
          <a:off x="3727474" y="2732516"/>
          <a:ext cx="104257" cy="104257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CAF0E-6A83-4E09-9787-AC36461F0C88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B5C6A-E3A5-4CCE-9497-95E151B7C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45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1D6F7-02F8-4FFB-A61B-35875F39723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614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1D6F7-02F8-4FFB-A61B-35875F39723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404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1D6F7-02F8-4FFB-A61B-35875F39723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40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1D6F7-02F8-4FFB-A61B-35875F39723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885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1D6F7-02F8-4FFB-A61B-35875F39723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59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395DD-4C6D-490A-9E3D-CB7E68E408D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50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20.emf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4" y="858109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46" b="23513"/>
          <a:stretch/>
        </p:blipFill>
        <p:spPr>
          <a:xfrm>
            <a:off x="0" y="4799507"/>
            <a:ext cx="1737360" cy="2058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239223" y="1795994"/>
            <a:ext cx="1579199" cy="118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22C64-CDB5-E34F-8C97-66C6D9D5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537D-7872-3E4B-A3AB-665CBC6EA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6194"/>
            <a:ext cx="9144000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0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173F14-E50B-9448-B526-F682F52000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6034" y="313200"/>
            <a:ext cx="3196167" cy="3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5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14A6A-D2CB-441B-B696-973B6E20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98810-8589-459F-91EA-16459B3AE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438B7-826E-44C7-81A5-A3C334064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50A0-0ED0-4C6A-A7E3-2598837F73B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3D3A5-78A2-4FDF-8A86-D56D816DE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09F71-590D-4782-B443-4715EA8F5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8CA5-60AC-4C92-9BD0-EE40E89BD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24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5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DD63F6-ADE9-5746-BDEA-40192755F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422" y="6316818"/>
            <a:ext cx="3196167" cy="368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1" y="6070928"/>
            <a:ext cx="11056823" cy="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4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D158A6-16D0-6D4E-9EF9-E79EBBCE0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5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D15111-C891-504A-AA43-3B56AC6196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9658" y="6295302"/>
            <a:ext cx="3196167" cy="368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" r="8043" b="-142998"/>
          <a:stretch/>
        </p:blipFill>
        <p:spPr>
          <a:xfrm>
            <a:off x="400051" y="6070928"/>
            <a:ext cx="11056823" cy="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2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2F2127-EBD7-8848-B8B4-DAD7CA931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08493-8149-6E45-81CC-EE362D4F2B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422" y="318527"/>
            <a:ext cx="3196167" cy="36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51" b="33145"/>
          <a:stretch/>
        </p:blipFill>
        <p:spPr>
          <a:xfrm>
            <a:off x="1" y="4480660"/>
            <a:ext cx="3091180" cy="2377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5CE05-CB7F-B34C-8754-EF71B55DB9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45751" y="1519647"/>
            <a:ext cx="1155700" cy="927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44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BF669-8E10-C845-A121-DB25AD10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4054" b="22345"/>
          <a:stretch/>
        </p:blipFill>
        <p:spPr>
          <a:xfrm>
            <a:off x="0" y="4812138"/>
            <a:ext cx="1737360" cy="2045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B6504F-0738-AD4E-B37A-159E120E90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129459" y="1714918"/>
            <a:ext cx="1579205" cy="1184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176EB0-C59A-D44C-9789-8AACE9AEFD6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2422" y="318527"/>
            <a:ext cx="3196167" cy="3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4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69119-1B1B-404C-BA90-94A99EE40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06AC6-9229-B641-B36F-4C5719D6B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6D999-A485-5C45-B8F6-106D8EF2E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422" y="318527"/>
            <a:ext cx="3196167" cy="368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D9402-3D88-6049-B554-357C36611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256" b="21461"/>
          <a:stretch/>
        </p:blipFill>
        <p:spPr>
          <a:xfrm>
            <a:off x="0" y="4015298"/>
            <a:ext cx="2780030" cy="28427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F6015D-0869-6549-8C39-D73FF76284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782855">
            <a:off x="10190480" y="1552292"/>
            <a:ext cx="1351280" cy="675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3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200FBBD-6CC4-A349-B70B-313BAD04B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9C07FA-383C-2346-AEDD-0EAEBB2C66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422" y="318527"/>
            <a:ext cx="3196167" cy="3687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3F5BD8-0C81-4A4E-A8A7-821DBE9095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927307">
            <a:off x="10464018" y="1601144"/>
            <a:ext cx="1081455" cy="5407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0507CF-0871-4D45-B2B1-43EE3CCCD7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141460"/>
            <a:ext cx="2582984" cy="17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7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FA3C1-F34D-4D4A-A999-6BD04B870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06AC6-9229-B641-B36F-4C5719D6B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6D999-A485-5C45-B8F6-106D8EF2E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422" y="318527"/>
            <a:ext cx="3196167" cy="368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303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D905AD-F873-2A44-82D4-3A8989E2B3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2288281">
            <a:off x="10164502" y="1227960"/>
            <a:ext cx="1342276" cy="12856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FD4E0F-C273-6D40-A933-CEE0CA6AA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151" b="33145"/>
          <a:stretch/>
        </p:blipFill>
        <p:spPr>
          <a:xfrm>
            <a:off x="1" y="4480660"/>
            <a:ext cx="3091180" cy="23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4" y="858109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46" b="23513"/>
          <a:stretch/>
        </p:blipFill>
        <p:spPr>
          <a:xfrm>
            <a:off x="0" y="4799507"/>
            <a:ext cx="1737360" cy="2058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239223" y="1795994"/>
            <a:ext cx="1579199" cy="11844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0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173F14-E50B-9448-B526-F682F52000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6034" y="313200"/>
            <a:ext cx="3196167" cy="3687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C69DFD5-858D-D642-ADE1-D548CB1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80373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F6C1B-6F37-CE43-80CB-13FD9EE0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E29E7-16A9-6340-9E9F-790043ED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1A5E-D10C-0845-A242-397F9C9F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D2F0-1F10-854B-834D-FF8C54AAA49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ACE8-7DC1-FF47-A286-E7FBD724D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C6CA-BF73-CC4A-BED8-DE34849C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1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1" r:id="rId3"/>
    <p:sldLayoutId id="2147483654" r:id="rId4"/>
    <p:sldLayoutId id="2147483660" r:id="rId5"/>
    <p:sldLayoutId id="2147483655" r:id="rId6"/>
    <p:sldLayoutId id="2147483658" r:id="rId7"/>
    <p:sldLayoutId id="2147483659" r:id="rId8"/>
    <p:sldLayoutId id="2147483657" r:id="rId9"/>
    <p:sldLayoutId id="2147483662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1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4" Type="http://schemas.openxmlformats.org/officeDocument/2006/relationships/diagramData" Target="../diagrams/data1.xml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video" Target="../media/media1.mp4"/><Relationship Id="rId7" Type="http://schemas.openxmlformats.org/officeDocument/2006/relationships/image" Target="../media/image37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0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24000" y="1499615"/>
            <a:ext cx="9144000" cy="2194561"/>
          </a:xfrm>
        </p:spPr>
        <p:txBody>
          <a:bodyPr>
            <a:noAutofit/>
          </a:bodyPr>
          <a:lstStyle/>
          <a:p>
            <a:r>
              <a:rPr lang="en-US" sz="4000" dirty="0"/>
              <a:t>The Role of Socio-Economic Status on Stair Fall Risk in Older Adults during the COVID-19 Pandemic</a:t>
            </a:r>
            <a:endParaRPr lang="en-GB" sz="40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Emily Wharton</a:t>
            </a:r>
          </a:p>
          <a:p>
            <a:r>
              <a:rPr lang="en-GB" dirty="0"/>
              <a:t> Supervisors: </a:t>
            </a:r>
            <a:r>
              <a:rPr lang="en-GB" dirty="0" err="1"/>
              <a:t>Costis</a:t>
            </a:r>
            <a:r>
              <a:rPr lang="en-GB" dirty="0"/>
              <a:t> Maganaris, Thomas O'Brien, Richard Foster, Clarissa Giebel, </a:t>
            </a:r>
          </a:p>
          <a:p>
            <a:r>
              <a:rPr lang="en-GB" dirty="0"/>
              <a:t>Public Health Advisors: Asan Akpan, Justine Shenton</a:t>
            </a:r>
          </a:p>
          <a:p>
            <a:r>
              <a:rPr lang="en-GB" dirty="0"/>
              <a:t>ARC Theme: Improving Population Health</a:t>
            </a:r>
          </a:p>
        </p:txBody>
      </p:sp>
      <p:pic>
        <p:nvPicPr>
          <p:cNvPr id="8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2319031-58D8-4EB2-BEFC-31A47DD40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1D3278"/>
              </a:clrFrom>
              <a:clrTo>
                <a:srgbClr val="1D3278">
                  <a:alpha val="0"/>
                </a:srgbClr>
              </a:clrTo>
            </a:clrChange>
          </a:blip>
          <a:srcRect t="3095"/>
          <a:stretch/>
        </p:blipFill>
        <p:spPr>
          <a:xfrm>
            <a:off x="9649968" y="215517"/>
            <a:ext cx="2036064" cy="56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5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5720407-D773-4860-B816-116EBD0BF6F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76" y="6183713"/>
            <a:ext cx="1993392" cy="618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E5C5A5-B9A6-4576-ABF4-DE37BE402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72" r="15099"/>
          <a:stretch/>
        </p:blipFill>
        <p:spPr>
          <a:xfrm>
            <a:off x="6096000" y="443535"/>
            <a:ext cx="2489313" cy="2490366"/>
          </a:xfrm>
          <a:prstGeom prst="rect">
            <a:avLst/>
          </a:prstGeom>
        </p:spPr>
      </p:pic>
      <p:pic>
        <p:nvPicPr>
          <p:cNvPr id="3" name="Graphic 2" descr="Cough with solid fill">
            <a:extLst>
              <a:ext uri="{FF2B5EF4-FFF2-40B4-BE49-F238E27FC236}">
                <a16:creationId xmlns:a16="http://schemas.microsoft.com/office/drawing/2014/main" id="{F439FD41-A136-4283-A95A-1D745F1E1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9191" y="583612"/>
            <a:ext cx="2690192" cy="26901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9FAC10-1CC3-47FB-AE08-0C357C60329D}"/>
              </a:ext>
            </a:extLst>
          </p:cNvPr>
          <p:cNvSpPr txBox="1"/>
          <p:nvPr/>
        </p:nvSpPr>
        <p:spPr>
          <a:xfrm>
            <a:off x="675291" y="1022184"/>
            <a:ext cx="18763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chemeClr val="bg1"/>
                </a:solidFill>
              </a:rPr>
              <a:t>COVID-19 Pandemic Lockdown Restrictions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F86E91-6B88-49C9-BDC6-20353A40C519}"/>
              </a:ext>
            </a:extLst>
          </p:cNvPr>
          <p:cNvSpPr txBox="1"/>
          <p:nvPr/>
        </p:nvSpPr>
        <p:spPr>
          <a:xfrm>
            <a:off x="3365483" y="1165877"/>
            <a:ext cx="27825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Physical decondition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More frequent use of stairs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326A946-C470-4C70-8BC3-F5EBE6580D3C}"/>
              </a:ext>
            </a:extLst>
          </p:cNvPr>
          <p:cNvSpPr/>
          <p:nvPr/>
        </p:nvSpPr>
        <p:spPr>
          <a:xfrm>
            <a:off x="3240053" y="481834"/>
            <a:ext cx="2832652" cy="2691524"/>
          </a:xfrm>
          <a:prstGeom prst="righ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2AF8E7-2519-4BC1-BB90-C9D649184D91}"/>
              </a:ext>
            </a:extLst>
          </p:cNvPr>
          <p:cNvGrpSpPr/>
          <p:nvPr/>
        </p:nvGrpSpPr>
        <p:grpSpPr>
          <a:xfrm>
            <a:off x="211816" y="2782019"/>
            <a:ext cx="3004942" cy="2771194"/>
            <a:chOff x="1046922" y="2176669"/>
            <a:chExt cx="1789044" cy="1789044"/>
          </a:xfrm>
          <a:solidFill>
            <a:srgbClr val="002060"/>
          </a:solidFill>
        </p:grpSpPr>
        <p:pic>
          <p:nvPicPr>
            <p:cNvPr id="20" name="Graphic 19" descr="Home with solid fill">
              <a:extLst>
                <a:ext uri="{FF2B5EF4-FFF2-40B4-BE49-F238E27FC236}">
                  <a16:creationId xmlns:a16="http://schemas.microsoft.com/office/drawing/2014/main" id="{64E06828-F524-4A56-892C-0054B5E23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6922" y="2176669"/>
              <a:ext cx="1789044" cy="178904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834244-16B1-420D-92A3-211E2F2909C7}"/>
                </a:ext>
              </a:extLst>
            </p:cNvPr>
            <p:cNvSpPr/>
            <p:nvPr/>
          </p:nvSpPr>
          <p:spPr>
            <a:xfrm>
              <a:off x="1373789" y="3220278"/>
              <a:ext cx="1116000" cy="526773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5848438-956E-420B-9ACB-CCB119499253}"/>
              </a:ext>
            </a:extLst>
          </p:cNvPr>
          <p:cNvSpPr/>
          <p:nvPr/>
        </p:nvSpPr>
        <p:spPr>
          <a:xfrm>
            <a:off x="3240053" y="3194292"/>
            <a:ext cx="2832652" cy="2691524"/>
          </a:xfrm>
          <a:prstGeom prst="righ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AB22B6-56B2-4554-9746-30DD0EA14690}"/>
              </a:ext>
            </a:extLst>
          </p:cNvPr>
          <p:cNvSpPr txBox="1"/>
          <p:nvPr/>
        </p:nvSpPr>
        <p:spPr>
          <a:xfrm>
            <a:off x="896750" y="4216887"/>
            <a:ext cx="163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chemeClr val="bg1"/>
                </a:solidFill>
              </a:rPr>
              <a:t>High</a:t>
            </a:r>
            <a:r>
              <a:rPr lang="en-GB" baseline="0" dirty="0">
                <a:solidFill>
                  <a:schemeClr val="bg1"/>
                </a:solidFill>
              </a:rPr>
              <a:t> Deprived areas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223F9A-8C51-4AA5-8E12-DF6C72F57047}"/>
              </a:ext>
            </a:extLst>
          </p:cNvPr>
          <p:cNvSpPr txBox="1"/>
          <p:nvPr/>
        </p:nvSpPr>
        <p:spPr>
          <a:xfrm>
            <a:off x="3240053" y="3878334"/>
            <a:ext cx="22484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Increase risk of chronic disease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Poorer housing stock quality</a:t>
            </a:r>
          </a:p>
        </p:txBody>
      </p:sp>
      <p:pic>
        <p:nvPicPr>
          <p:cNvPr id="25" name="Picture 24" descr="A picture containing step, stair&#10;&#10;Description automatically generated">
            <a:extLst>
              <a:ext uri="{FF2B5EF4-FFF2-40B4-BE49-F238E27FC236}">
                <a16:creationId xmlns:a16="http://schemas.microsoft.com/office/drawing/2014/main" id="{A775E3F7-AA17-4029-BE1B-E13EB4DABA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6" r="-4" b="10621"/>
          <a:stretch/>
        </p:blipFill>
        <p:spPr>
          <a:xfrm>
            <a:off x="6072704" y="3081039"/>
            <a:ext cx="2489313" cy="247472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5323B77-38E6-4A70-8232-597869BEBFE5}"/>
              </a:ext>
            </a:extLst>
          </p:cNvPr>
          <p:cNvGrpSpPr/>
          <p:nvPr/>
        </p:nvGrpSpPr>
        <p:grpSpPr>
          <a:xfrm>
            <a:off x="8625802" y="1413791"/>
            <a:ext cx="3226014" cy="3126262"/>
            <a:chOff x="0" y="521"/>
            <a:chExt cx="2366873" cy="2034244"/>
          </a:xfrm>
          <a:solidFill>
            <a:srgbClr val="002060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FB4F62-FEF3-47EA-85F4-7A643D33096F}"/>
                </a:ext>
              </a:extLst>
            </p:cNvPr>
            <p:cNvSpPr/>
            <p:nvPr/>
          </p:nvSpPr>
          <p:spPr>
            <a:xfrm>
              <a:off x="0" y="521"/>
              <a:ext cx="2366873" cy="2034244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428A8D75-7D6E-4128-94B3-C9DBB534327E}"/>
                </a:ext>
              </a:extLst>
            </p:cNvPr>
            <p:cNvSpPr txBox="1"/>
            <p:nvPr/>
          </p:nvSpPr>
          <p:spPr>
            <a:xfrm>
              <a:off x="99304" y="99825"/>
              <a:ext cx="2168265" cy="1835636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/>
                <a:t>MORE</a:t>
              </a:r>
              <a:r>
                <a:rPr lang="en-US" sz="2800" kern="1200" dirty="0"/>
                <a:t> stair falls due to COVID </a:t>
              </a:r>
            </a:p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/>
                <a:t>ESPECIALLY</a:t>
              </a:r>
              <a:r>
                <a:rPr lang="en-US" sz="2800" kern="1200" dirty="0"/>
                <a:t> in low socio-economic areas </a:t>
              </a:r>
              <a:endParaRPr lang="en-GB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72508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47888" y="1515416"/>
            <a:ext cx="3557016" cy="1571248"/>
          </a:xfrm>
        </p:spPr>
        <p:txBody>
          <a:bodyPr/>
          <a:lstStyle/>
          <a:p>
            <a:r>
              <a:rPr lang="en-GB" dirty="0"/>
              <a:t>Project Timeline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60E0272-B918-49D7-95C6-3E0D91EC3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808" y="212643"/>
            <a:ext cx="1993392" cy="6183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0A6CC1-A29F-44CA-BC3A-9B6FE6EADF78}"/>
              </a:ext>
            </a:extLst>
          </p:cNvPr>
          <p:cNvGrpSpPr/>
          <p:nvPr/>
        </p:nvGrpSpPr>
        <p:grpSpPr>
          <a:xfrm>
            <a:off x="838200" y="785838"/>
            <a:ext cx="7010400" cy="5701755"/>
            <a:chOff x="838200" y="621791"/>
            <a:chExt cx="7010400" cy="5701755"/>
          </a:xfrm>
        </p:grpSpPr>
        <p:graphicFrame>
          <p:nvGraphicFramePr>
            <p:cNvPr id="6" name="Content Placeholder 2">
              <a:extLst>
                <a:ext uri="{FF2B5EF4-FFF2-40B4-BE49-F238E27FC236}">
                  <a16:creationId xmlns:a16="http://schemas.microsoft.com/office/drawing/2014/main" id="{4A3288C8-5F8B-4EC4-8FBB-9E812967690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27276060"/>
                </p:ext>
              </p:extLst>
            </p:nvPr>
          </p:nvGraphicFramePr>
          <p:xfrm>
            <a:off x="838200" y="621791"/>
            <a:ext cx="7010400" cy="556929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7" name="Rectangle 6" descr="Check List">
              <a:extLst>
                <a:ext uri="{FF2B5EF4-FFF2-40B4-BE49-F238E27FC236}">
                  <a16:creationId xmlns:a16="http://schemas.microsoft.com/office/drawing/2014/main" id="{D4E117F5-DF3D-4D5C-9AC5-41F9F270E2C7}"/>
                </a:ext>
              </a:extLst>
            </p:cNvPr>
            <p:cNvSpPr/>
            <p:nvPr/>
          </p:nvSpPr>
          <p:spPr>
            <a:xfrm>
              <a:off x="1616170" y="2136993"/>
              <a:ext cx="1080000" cy="1080000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 descr="Footprints">
              <a:extLst>
                <a:ext uri="{FF2B5EF4-FFF2-40B4-BE49-F238E27FC236}">
                  <a16:creationId xmlns:a16="http://schemas.microsoft.com/office/drawing/2014/main" id="{23D224A3-D648-4E19-8020-DCCF8DFB34B7}"/>
                </a:ext>
              </a:extLst>
            </p:cNvPr>
            <p:cNvSpPr/>
            <p:nvPr/>
          </p:nvSpPr>
          <p:spPr>
            <a:xfrm>
              <a:off x="5554475" y="2136993"/>
              <a:ext cx="1080000" cy="1080000"/>
            </a:xfrm>
            <a:prstGeom prst="rect">
              <a:avLst/>
            </a:prstGeom>
            <a:blipFill dpi="0" rotWithShape="1">
              <a:blip r:embed="rId11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 descr="Suburban scene">
              <a:extLst>
                <a:ext uri="{FF2B5EF4-FFF2-40B4-BE49-F238E27FC236}">
                  <a16:creationId xmlns:a16="http://schemas.microsoft.com/office/drawing/2014/main" id="{8D54D5D1-8896-412A-9255-26638D5D18AE}"/>
                </a:ext>
              </a:extLst>
            </p:cNvPr>
            <p:cNvSpPr/>
            <p:nvPr/>
          </p:nvSpPr>
          <p:spPr>
            <a:xfrm>
              <a:off x="4922343" y="5081068"/>
              <a:ext cx="1264263" cy="1242478"/>
            </a:xfrm>
            <a:prstGeom prst="rect">
              <a:avLst/>
            </a:prstGeom>
            <a:blipFill dpi="0" rotWithShape="1">
              <a:blip r:embed="rId1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5F0449-5107-4943-8033-803E4B8E1929}"/>
              </a:ext>
            </a:extLst>
          </p:cNvPr>
          <p:cNvSpPr txBox="1">
            <a:spLocks/>
          </p:cNvSpPr>
          <p:nvPr/>
        </p:nvSpPr>
        <p:spPr>
          <a:xfrm>
            <a:off x="8183968" y="3315264"/>
            <a:ext cx="3684855" cy="2847792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93E72"/>
                </a:solidFill>
              </a:rPr>
              <a:t>Improved awareness in deprived areas and poor housing stock, could help the movement to affordable adaptations for community dwelling elderly people. </a:t>
            </a:r>
            <a:endParaRPr lang="en-GB" sz="2400" dirty="0">
              <a:solidFill>
                <a:srgbClr val="193E7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FE7C22-8734-4C20-8AEF-2C3A0E5998F5}"/>
              </a:ext>
            </a:extLst>
          </p:cNvPr>
          <p:cNvSpPr txBox="1"/>
          <p:nvPr/>
        </p:nvSpPr>
        <p:spPr>
          <a:xfrm>
            <a:off x="3089147" y="4896242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>
                <a:latin typeface="Calibri" panose="020F0502020204030204"/>
                <a:ea typeface="+mn-ea"/>
                <a:cs typeface="+mn-cs"/>
              </a:rPr>
              <a:t>Housing stock quality check and Semi-Structured Interviews</a:t>
            </a:r>
          </a:p>
          <a:p>
            <a:endParaRPr lang="en-GB" sz="1400" dirty="0"/>
          </a:p>
        </p:txBody>
      </p:sp>
      <p:pic>
        <p:nvPicPr>
          <p:cNvPr id="3" name="Graphic 2" descr="Walk with solid fill">
            <a:extLst>
              <a:ext uri="{FF2B5EF4-FFF2-40B4-BE49-F238E27FC236}">
                <a16:creationId xmlns:a16="http://schemas.microsoft.com/office/drawing/2014/main" id="{91CB4F09-34C7-4B38-8213-7B1D980227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14191" y="2681120"/>
            <a:ext cx="914400" cy="914400"/>
          </a:xfrm>
          <a:prstGeom prst="rect">
            <a:avLst/>
          </a:prstGeom>
        </p:spPr>
      </p:pic>
      <p:sp>
        <p:nvSpPr>
          <p:cNvPr id="13" name="Rectangle 12" descr="Suburban scene">
            <a:extLst>
              <a:ext uri="{FF2B5EF4-FFF2-40B4-BE49-F238E27FC236}">
                <a16:creationId xmlns:a16="http://schemas.microsoft.com/office/drawing/2014/main" id="{FF9E5620-9488-4AC4-B4CF-1D6DD7598B1E}"/>
              </a:ext>
            </a:extLst>
          </p:cNvPr>
          <p:cNvSpPr/>
          <p:nvPr/>
        </p:nvSpPr>
        <p:spPr>
          <a:xfrm>
            <a:off x="4922343" y="5245115"/>
            <a:ext cx="1264263" cy="1242478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4505695"/>
              <a:satOff val="-11613"/>
              <a:lumOff val="-784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56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767"/>
            <a:ext cx="10515600" cy="865467"/>
          </a:xfrm>
        </p:spPr>
        <p:txBody>
          <a:bodyPr>
            <a:normAutofit/>
          </a:bodyPr>
          <a:lstStyle/>
          <a:p>
            <a:r>
              <a:rPr lang="en-US" dirty="0"/>
              <a:t>Patient and Public Involvement and Engagement (PPIE)</a:t>
            </a:r>
            <a:endParaRPr lang="en-GB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5720407-D773-4860-B816-116EBD0BF6F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76" y="6183713"/>
            <a:ext cx="1993392" cy="6183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907A67-0257-46E9-BA9C-CAA888F8006E}"/>
              </a:ext>
            </a:extLst>
          </p:cNvPr>
          <p:cNvGrpSpPr/>
          <p:nvPr/>
        </p:nvGrpSpPr>
        <p:grpSpPr>
          <a:xfrm>
            <a:off x="9155888" y="3594255"/>
            <a:ext cx="2197912" cy="2523176"/>
            <a:chOff x="9155888" y="1086998"/>
            <a:chExt cx="2197912" cy="252317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D05C86E-795D-4E52-874A-0E99241B2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888" y="1086998"/>
              <a:ext cx="2197912" cy="219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0E2F52-226B-44B7-BF1E-9050156B2AF8}"/>
                </a:ext>
              </a:extLst>
            </p:cNvPr>
            <p:cNvSpPr txBox="1"/>
            <p:nvPr/>
          </p:nvSpPr>
          <p:spPr>
            <a:xfrm>
              <a:off x="9155888" y="3240842"/>
              <a:ext cx="2197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2060"/>
                  </a:solidFill>
                </a:rPr>
                <a:t>Asan Akpan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C0A1C4-C229-4F6C-9169-DF967C6FBBA7}"/>
              </a:ext>
            </a:extLst>
          </p:cNvPr>
          <p:cNvGrpSpPr/>
          <p:nvPr/>
        </p:nvGrpSpPr>
        <p:grpSpPr>
          <a:xfrm>
            <a:off x="9155888" y="1060062"/>
            <a:ext cx="2197912" cy="2534193"/>
            <a:chOff x="9155888" y="3573090"/>
            <a:chExt cx="2197912" cy="2534193"/>
          </a:xfrm>
        </p:grpSpPr>
        <p:pic>
          <p:nvPicPr>
            <p:cNvPr id="1028" name="Picture 4" descr="Meet Healthwatch Sefton - Healthwatch Sefton">
              <a:extLst>
                <a:ext uri="{FF2B5EF4-FFF2-40B4-BE49-F238E27FC236}">
                  <a16:creationId xmlns:a16="http://schemas.microsoft.com/office/drawing/2014/main" id="{7F16FA5A-94F2-4B46-AFA8-8128E3CBAC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1" t="27952" r="1664"/>
            <a:stretch/>
          </p:blipFill>
          <p:spPr bwMode="auto">
            <a:xfrm>
              <a:off x="9155888" y="3573090"/>
              <a:ext cx="2197912" cy="219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E8506C-6D15-40DC-BC63-2FE5C07DAD15}"/>
                </a:ext>
              </a:extLst>
            </p:cNvPr>
            <p:cNvSpPr txBox="1"/>
            <p:nvPr/>
          </p:nvSpPr>
          <p:spPr>
            <a:xfrm>
              <a:off x="9155888" y="5737951"/>
              <a:ext cx="2197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2060"/>
                  </a:solidFill>
                </a:rPr>
                <a:t>Justine Shenton</a:t>
              </a:r>
            </a:p>
          </p:txBody>
        </p:sp>
      </p:grp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ADC79299-8B3B-42E8-9685-9DBF394397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16060" y="880621"/>
            <a:ext cx="5739828" cy="4776740"/>
          </a:xfrm>
          <a:prstGeom prst="rect">
            <a:avLst/>
          </a:prstGeom>
        </p:spPr>
      </p:pic>
      <p:pic>
        <p:nvPicPr>
          <p:cNvPr id="1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F17F073B-55AA-4DF0-B0D7-6FF805745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427653" y="1823765"/>
            <a:ext cx="3965540" cy="280231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2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person&#10;&#10;Description automatically generated with medium confidence">
            <a:extLst>
              <a:ext uri="{FF2B5EF4-FFF2-40B4-BE49-F238E27FC236}">
                <a16:creationId xmlns:a16="http://schemas.microsoft.com/office/drawing/2014/main" id="{90A2C098-16D5-4D63-B37D-B6F60DFA9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67" t="3941" r="53474" b="6870"/>
          <a:stretch/>
        </p:blipFill>
        <p:spPr>
          <a:xfrm>
            <a:off x="4259794" y="3209318"/>
            <a:ext cx="4406687" cy="267269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5720407-D773-4860-B816-116EBD0BF6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76" y="6183713"/>
            <a:ext cx="1993392" cy="618320"/>
          </a:xfrm>
          <a:prstGeom prst="rect">
            <a:avLst/>
          </a:prstGeom>
        </p:spPr>
      </p:pic>
      <p:pic>
        <p:nvPicPr>
          <p:cNvPr id="1032" name="Picture 8" descr="Image">
            <a:extLst>
              <a:ext uri="{FF2B5EF4-FFF2-40B4-BE49-F238E27FC236}">
                <a16:creationId xmlns:a16="http://schemas.microsoft.com/office/drawing/2014/main" id="{1DF1BCBC-2F56-4091-A224-7C91B1B1F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65" y="195031"/>
            <a:ext cx="5360812" cy="280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">
            <a:extLst>
              <a:ext uri="{FF2B5EF4-FFF2-40B4-BE49-F238E27FC236}">
                <a16:creationId xmlns:a16="http://schemas.microsoft.com/office/drawing/2014/main" id="{E9931C98-2991-423B-B6DD-997793290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616" r="27966"/>
          <a:stretch/>
        </p:blipFill>
        <p:spPr bwMode="auto">
          <a:xfrm>
            <a:off x="430429" y="3209319"/>
            <a:ext cx="3504509" cy="267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0933215A-EA3F-42C4-A2A4-310CDA777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11024" r="16738"/>
          <a:stretch/>
        </p:blipFill>
        <p:spPr bwMode="auto">
          <a:xfrm>
            <a:off x="1078506" y="195031"/>
            <a:ext cx="4406687" cy="280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Image">
            <a:extLst>
              <a:ext uri="{FF2B5EF4-FFF2-40B4-BE49-F238E27FC236}">
                <a16:creationId xmlns:a16="http://schemas.microsoft.com/office/drawing/2014/main" id="{5E224628-5EBE-4043-89E8-6628B0CE4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 b="10532"/>
          <a:stretch/>
        </p:blipFill>
        <p:spPr bwMode="auto">
          <a:xfrm>
            <a:off x="8991338" y="3209318"/>
            <a:ext cx="2770233" cy="267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57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2834A7-FC28-4FD3-AA3D-CD515B014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5" b="660"/>
          <a:stretch/>
        </p:blipFill>
        <p:spPr>
          <a:xfrm>
            <a:off x="-1" y="11259"/>
            <a:ext cx="12192000" cy="6855958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C229726C-3EAE-4908-A588-DDA7FD77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3509"/>
            <a:ext cx="10515600" cy="95444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Thanks </a:t>
            </a:r>
            <a:r>
              <a:rPr lang="en-US" sz="4800" dirty="0">
                <a:solidFill>
                  <a:srgbClr val="002060"/>
                </a:solidFill>
              </a:rPr>
              <a:t>for listening</a:t>
            </a:r>
            <a:br>
              <a:rPr lang="en-US" sz="4800" dirty="0">
                <a:solidFill>
                  <a:srgbClr val="002060"/>
                </a:solidFill>
              </a:rPr>
            </a:br>
            <a:br>
              <a:rPr lang="en-US" sz="4800" dirty="0">
                <a:solidFill>
                  <a:srgbClr val="002060"/>
                </a:solidFill>
              </a:rPr>
            </a:br>
            <a:endParaRPr lang="en-US" sz="48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DF6802-DE24-41F5-BA4F-8E7D5E02B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1" r="17321"/>
          <a:stretch/>
        </p:blipFill>
        <p:spPr>
          <a:xfrm>
            <a:off x="7439378" y="1995804"/>
            <a:ext cx="4752622" cy="4862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BD10141-1C9D-43CF-ADD8-ED559D20E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99621" y="5542851"/>
            <a:ext cx="4424854" cy="1653293"/>
          </a:xfrm>
        </p:spPr>
        <p:txBody>
          <a:bodyPr>
            <a:norm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Emily Wharton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E.H.Wharton@2021.ljmu.ac.uk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@EmilyhmWharton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421571-1ED8-4CE0-BC4C-24FED0D0BDD8}"/>
              </a:ext>
            </a:extLst>
          </p:cNvPr>
          <p:cNvSpPr txBox="1">
            <a:spLocks/>
          </p:cNvSpPr>
          <p:nvPr/>
        </p:nvSpPr>
        <p:spPr>
          <a:xfrm>
            <a:off x="565855" y="1411738"/>
            <a:ext cx="6307667" cy="51364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193E72"/>
                </a:solidFill>
              </a:rPr>
              <a:t>References</a:t>
            </a:r>
          </a:p>
          <a:p>
            <a:r>
              <a:rPr lang="en-US" sz="1200" dirty="0">
                <a:solidFill>
                  <a:srgbClr val="193E72"/>
                </a:solidFill>
              </a:rPr>
              <a:t>1] DTI. 23rd Annual report of the Home and Leisure Accident Surveillance System - 1999 data. DTI/Pub 5349/3k/03/01/NP.2001. 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[2] The Office of National Statistics. Mortality Statistics - Injury and Poisonings. DH4 publications 1996/7/8.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[3]. Davidson et al. (2010). The real cost of poor housing (FB23). BRE 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[4]. </a:t>
            </a:r>
            <a:r>
              <a:rPr lang="en-US" sz="1200" dirty="0" err="1">
                <a:solidFill>
                  <a:srgbClr val="193E72"/>
                </a:solidFill>
              </a:rPr>
              <a:t>Narici</a:t>
            </a:r>
            <a:r>
              <a:rPr lang="en-US" sz="1200" dirty="0">
                <a:solidFill>
                  <a:srgbClr val="193E72"/>
                </a:solidFill>
              </a:rPr>
              <a:t> et al. (2020). Impact of sedentarism due to the COVID-19 home confinement on neuromuscular, cardiovascular and metabolic health: Physiological and pathophysiological implications and recommendations for physical and nutritional countermeasures. Eur J Sport Sci ;1-22. </a:t>
            </a:r>
            <a:r>
              <a:rPr lang="en-US" sz="1200" dirty="0" err="1">
                <a:solidFill>
                  <a:srgbClr val="193E72"/>
                </a:solidFill>
              </a:rPr>
              <a:t>doi</a:t>
            </a:r>
            <a:r>
              <a:rPr lang="en-US" sz="1200" dirty="0">
                <a:solidFill>
                  <a:srgbClr val="193E72"/>
                </a:solidFill>
              </a:rPr>
              <a:t>: 10.1080/17461391.2020.1761076.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[5]. https://www.who.int/news-room/fact-sheets/detail/noncommunicable-diseases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[6]. </a:t>
            </a:r>
            <a:r>
              <a:rPr lang="en-US" sz="1200" dirty="0" err="1">
                <a:solidFill>
                  <a:srgbClr val="193E72"/>
                </a:solidFill>
              </a:rPr>
              <a:t>Euijung</a:t>
            </a:r>
            <a:r>
              <a:rPr lang="en-US" sz="1200" dirty="0">
                <a:solidFill>
                  <a:srgbClr val="193E72"/>
                </a:solidFill>
              </a:rPr>
              <a:t> et al. (2017). Individual housing-based socioeconomic status predicts risk of accidents falls among adults. Annals </a:t>
            </a:r>
            <a:r>
              <a:rPr lang="en-US" sz="1200" dirty="0" err="1">
                <a:solidFill>
                  <a:srgbClr val="193E72"/>
                </a:solidFill>
              </a:rPr>
              <a:t>Epidem</a:t>
            </a:r>
            <a:r>
              <a:rPr lang="en-US" sz="1200" dirty="0">
                <a:solidFill>
                  <a:srgbClr val="193E72"/>
                </a:solidFill>
              </a:rPr>
              <a:t> 27, 415-420. http://dx.doi.org/10.1016/j.annepidem.2017.05.019. 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[7]. </a:t>
            </a:r>
            <a:r>
              <a:rPr lang="en-US" sz="1200" dirty="0" err="1">
                <a:solidFill>
                  <a:srgbClr val="193E72"/>
                </a:solidFill>
              </a:rPr>
              <a:t>Handsaker</a:t>
            </a:r>
            <a:r>
              <a:rPr lang="en-US" sz="1200" dirty="0">
                <a:solidFill>
                  <a:srgbClr val="193E72"/>
                </a:solidFill>
              </a:rPr>
              <a:t> et al. (2014). Contributory factors to unsteadiness during walking up and down stairs in patients with diabetic peripheral neuropathy. Diabetes Care 3, 3047-53. </a:t>
            </a:r>
            <a:r>
              <a:rPr lang="en-US" sz="1200" dirty="0" err="1">
                <a:solidFill>
                  <a:srgbClr val="193E72"/>
                </a:solidFill>
              </a:rPr>
              <a:t>doi</a:t>
            </a:r>
            <a:r>
              <a:rPr lang="en-US" sz="1200" dirty="0">
                <a:solidFill>
                  <a:srgbClr val="193E72"/>
                </a:solidFill>
              </a:rPr>
              <a:t>: 10.2337/dc14-0955.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[8]. King et al. (2017). Sagittal plane joint kinetics during stair ascent in patients with peripheral arterial disease and intermittent claudication. Gait Posture 55, 81-86. </a:t>
            </a:r>
            <a:r>
              <a:rPr lang="en-US" sz="1200" dirty="0" err="1">
                <a:solidFill>
                  <a:srgbClr val="193E72"/>
                </a:solidFill>
              </a:rPr>
              <a:t>doi</a:t>
            </a:r>
            <a:r>
              <a:rPr lang="en-US" sz="1200" dirty="0">
                <a:solidFill>
                  <a:srgbClr val="193E72"/>
                </a:solidFill>
              </a:rPr>
              <a:t>: 10.1016/j.gaitpost.2017.03.029.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[9].https://assets.publishing.service.gov.uk/government/uploads/system/uploads/</a:t>
            </a:r>
            <a:r>
              <a:rPr lang="en-US" sz="1200" dirty="0" err="1">
                <a:solidFill>
                  <a:srgbClr val="193E72"/>
                </a:solidFill>
              </a:rPr>
              <a:t>attachment_data</a:t>
            </a:r>
            <a:r>
              <a:rPr lang="en-US" sz="1200" dirty="0">
                <a:solidFill>
                  <a:srgbClr val="193E72"/>
                </a:solidFill>
              </a:rPr>
              <a:t>/file/817408/EHS_2017_Stock_Condition_Report.pdf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[10]. https://www.eurocare.org/cares.php?sp=alcohol-and-health&amp;ssp=alcohol-consumption-in-times-of-covid-19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[11]. HM Government (2013).  Building Regulations 2010. Approved Document K Protection from Falling, Collision and Impact.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[12]. BSI (2010). BS 5395-1: Stairs. Code of Practice for the Design of Stairs with Straight Flights and Winders.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[13]. </a:t>
            </a:r>
            <a:r>
              <a:rPr lang="en-US" sz="1200" dirty="0" err="1">
                <a:solidFill>
                  <a:srgbClr val="193E72"/>
                </a:solidFill>
              </a:rPr>
              <a:t>Ackermans</a:t>
            </a:r>
            <a:r>
              <a:rPr lang="en-US" sz="1200" dirty="0">
                <a:solidFill>
                  <a:srgbClr val="193E72"/>
                </a:solidFill>
              </a:rPr>
              <a:t> et al. (2020). Prediction of balance perturbations and falls on stairs in older people using a biomechanical profiling approach: A 12-month longitudinal study. J </a:t>
            </a:r>
            <a:r>
              <a:rPr lang="en-US" sz="1200" dirty="0" err="1">
                <a:solidFill>
                  <a:srgbClr val="193E72"/>
                </a:solidFill>
              </a:rPr>
              <a:t>Gerontol</a:t>
            </a:r>
            <a:r>
              <a:rPr lang="en-US" sz="1200" dirty="0">
                <a:solidFill>
                  <a:srgbClr val="193E72"/>
                </a:solidFill>
              </a:rPr>
              <a:t> A Biol Sci Med Sci :glaa130. </a:t>
            </a:r>
            <a:r>
              <a:rPr lang="en-US" sz="1200" dirty="0" err="1">
                <a:solidFill>
                  <a:srgbClr val="193E72"/>
                </a:solidFill>
              </a:rPr>
              <a:t>doi</a:t>
            </a:r>
            <a:r>
              <a:rPr lang="en-US" sz="1200" dirty="0">
                <a:solidFill>
                  <a:srgbClr val="193E72"/>
                </a:solidFill>
              </a:rPr>
              <a:t>: 10.1093/</a:t>
            </a:r>
            <a:r>
              <a:rPr lang="en-US" sz="1200" dirty="0" err="1">
                <a:solidFill>
                  <a:srgbClr val="193E72"/>
                </a:solidFill>
              </a:rPr>
              <a:t>gerona</a:t>
            </a:r>
            <a:r>
              <a:rPr lang="en-US" sz="1200" dirty="0">
                <a:solidFill>
                  <a:srgbClr val="193E72"/>
                </a:solidFill>
              </a:rPr>
              <a:t>/glaa130. 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[14]. American Geriatrics Society, British Geriatrics Society, and American Academy of </a:t>
            </a:r>
            <a:r>
              <a:rPr lang="en-US" sz="1200" dirty="0" err="1">
                <a:solidFill>
                  <a:srgbClr val="193E72"/>
                </a:solidFill>
              </a:rPr>
              <a:t>Orthopaedic</a:t>
            </a:r>
            <a:r>
              <a:rPr lang="en-US" sz="1200" dirty="0">
                <a:solidFill>
                  <a:srgbClr val="193E72"/>
                </a:solidFill>
              </a:rPr>
              <a:t> Surgeons Panel on Falls Prevention (2001). Guidelines for the prevention of falls in older persons. J. Am. </a:t>
            </a:r>
            <a:r>
              <a:rPr lang="en-US" sz="1200" dirty="0" err="1">
                <a:solidFill>
                  <a:srgbClr val="193E72"/>
                </a:solidFill>
              </a:rPr>
              <a:t>Geriatr</a:t>
            </a:r>
            <a:r>
              <a:rPr lang="en-US" sz="1200" dirty="0">
                <a:solidFill>
                  <a:srgbClr val="193E72"/>
                </a:solidFill>
              </a:rPr>
              <a:t>. Soc. 49, 664–672. </a:t>
            </a:r>
            <a:r>
              <a:rPr lang="en-US" sz="1200" dirty="0" err="1">
                <a:solidFill>
                  <a:srgbClr val="193E72"/>
                </a:solidFill>
              </a:rPr>
              <a:t>doi</a:t>
            </a:r>
            <a:r>
              <a:rPr lang="en-US" sz="1200" dirty="0">
                <a:solidFill>
                  <a:srgbClr val="193E72"/>
                </a:solidFill>
              </a:rPr>
              <a:t>: 10.1046/j.1532-5415.2001.49115.x</a:t>
            </a:r>
          </a:p>
          <a:p>
            <a:r>
              <a:rPr lang="en-US" sz="1200" dirty="0">
                <a:solidFill>
                  <a:srgbClr val="193E72"/>
                </a:solidFill>
              </a:rPr>
              <a:t>[15]. </a:t>
            </a:r>
            <a:r>
              <a:rPr lang="en-US" sz="1200" dirty="0" err="1">
                <a:solidFill>
                  <a:srgbClr val="193E72"/>
                </a:solidFill>
              </a:rPr>
              <a:t>Startzell</a:t>
            </a:r>
            <a:r>
              <a:rPr lang="en-US" sz="1200" dirty="0">
                <a:solidFill>
                  <a:srgbClr val="193E72"/>
                </a:solidFill>
              </a:rPr>
              <a:t> et al. (2000). Stair negotiation in older people: a review. Am </a:t>
            </a:r>
            <a:r>
              <a:rPr lang="en-US" sz="1200" dirty="0" err="1">
                <a:solidFill>
                  <a:srgbClr val="193E72"/>
                </a:solidFill>
              </a:rPr>
              <a:t>Geriatr</a:t>
            </a:r>
            <a:r>
              <a:rPr lang="en-US" sz="1200" dirty="0">
                <a:solidFill>
                  <a:srgbClr val="193E72"/>
                </a:solidFill>
              </a:rPr>
              <a:t> Soc, 48, 267-580</a:t>
            </a:r>
          </a:p>
        </p:txBody>
      </p:sp>
    </p:spTree>
    <p:extLst>
      <p:ext uri="{BB962C8B-B14F-4D97-AF65-F5344CB8AC3E}">
        <p14:creationId xmlns:p14="http://schemas.microsoft.com/office/powerpoint/2010/main" val="38727562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5"/>
</p:tagLst>
</file>

<file path=ppt/theme/theme1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681</Words>
  <Application>Microsoft Office PowerPoint</Application>
  <PresentationFormat>Widescreen</PresentationFormat>
  <Paragraphs>50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Custom Design</vt:lpstr>
      <vt:lpstr>The Role of Socio-Economic Status on Stair Fall Risk in Older Adults during the COVID-19 Pandemic</vt:lpstr>
      <vt:lpstr>PowerPoint Presentation</vt:lpstr>
      <vt:lpstr>Project Timeline</vt:lpstr>
      <vt:lpstr>Patient and Public Involvement and Engagement (PPIE)</vt:lpstr>
      <vt:lpstr>PowerPoint Presentation</vt:lpstr>
      <vt:lpstr>Thanks for listening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Master title</dc:title>
  <dc:creator>Microsoft Office User</dc:creator>
  <cp:lastModifiedBy>Wharton, Emily</cp:lastModifiedBy>
  <cp:revision>36</cp:revision>
  <dcterms:created xsi:type="dcterms:W3CDTF">2019-02-07T15:31:28Z</dcterms:created>
  <dcterms:modified xsi:type="dcterms:W3CDTF">2022-03-16T17:05:17Z</dcterms:modified>
</cp:coreProperties>
</file>