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3"/>
  </p:notesMasterIdLst>
  <p:sldIdLst>
    <p:sldId id="256" r:id="rId2"/>
    <p:sldId id="284" r:id="rId3"/>
    <p:sldId id="299" r:id="rId4"/>
    <p:sldId id="293" r:id="rId5"/>
    <p:sldId id="295" r:id="rId6"/>
    <p:sldId id="283" r:id="rId7"/>
    <p:sldId id="297" r:id="rId8"/>
    <p:sldId id="298" r:id="rId9"/>
    <p:sldId id="285" r:id="rId10"/>
    <p:sldId id="272"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B6FED178-9A1F-4627-BBEF-FE65ABF0480E}">
          <p14:sldIdLst>
            <p14:sldId id="256"/>
            <p14:sldId id="284"/>
            <p14:sldId id="299"/>
            <p14:sldId id="293"/>
            <p14:sldId id="295"/>
            <p14:sldId id="283"/>
            <p14:sldId id="297"/>
            <p14:sldId id="298"/>
            <p14:sldId id="285"/>
            <p14:sldId id="272"/>
            <p14:sldId id="2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E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D480F-C5D4-4875-B7F7-393441AE2FDA}" v="3" dt="2022-03-15T09:26:51.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1"/>
    <p:restoredTop sz="94643"/>
  </p:normalViewPr>
  <p:slideViewPr>
    <p:cSldViewPr snapToGrid="0" snapToObjects="1">
      <p:cViewPr varScale="1">
        <p:scale>
          <a:sx n="104" d="100"/>
          <a:sy n="104" d="100"/>
        </p:scale>
        <p:origin x="768"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AB8201-F9EB-4B8A-9C6D-5D0CC57101C1}"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GB"/>
        </a:p>
      </dgm:t>
    </dgm:pt>
    <dgm:pt modelId="{C779E338-9926-4349-8B1F-FE8B2D7984CE}">
      <dgm:prSet custT="1"/>
      <dgm:spPr/>
      <dgm:t>
        <a:bodyPr/>
        <a:lstStyle/>
        <a:p>
          <a:r>
            <a:rPr lang="en-GB" sz="1800" dirty="0">
              <a:solidFill>
                <a:srgbClr val="193E72"/>
              </a:solidFill>
            </a:rPr>
            <a:t>Supervisory team</a:t>
          </a:r>
          <a:endParaRPr lang="en-US" sz="1800" dirty="0">
            <a:solidFill>
              <a:srgbClr val="193E72"/>
            </a:solidFill>
          </a:endParaRPr>
        </a:p>
      </dgm:t>
    </dgm:pt>
    <dgm:pt modelId="{80BD3DFF-DA1E-4CA8-8B9D-59145E7CED90}" type="parTrans" cxnId="{EC510A86-B828-4CC6-8F5D-F84491295B75}">
      <dgm:prSet/>
      <dgm:spPr/>
      <dgm:t>
        <a:bodyPr/>
        <a:lstStyle/>
        <a:p>
          <a:endParaRPr lang="en-GB"/>
        </a:p>
      </dgm:t>
    </dgm:pt>
    <dgm:pt modelId="{BC02D142-DD28-495B-9E91-0CC2F3950437}" type="sibTrans" cxnId="{EC510A86-B828-4CC6-8F5D-F84491295B75}">
      <dgm:prSet/>
      <dgm:spPr/>
      <dgm:t>
        <a:bodyPr/>
        <a:lstStyle/>
        <a:p>
          <a:endParaRPr lang="en-GB"/>
        </a:p>
      </dgm:t>
    </dgm:pt>
    <dgm:pt modelId="{FA596926-64E7-481C-8A6C-1B238DF842B0}">
      <dgm:prSet custT="1"/>
      <dgm:spPr/>
      <dgm:t>
        <a:bodyPr/>
        <a:lstStyle/>
        <a:p>
          <a:r>
            <a:rPr lang="en-GB" sz="1400" dirty="0"/>
            <a:t>Dr Greg Irving (GP, Consultant in Primary Care and Director of Studies)</a:t>
          </a:r>
          <a:endParaRPr lang="en-US" sz="1400" dirty="0"/>
        </a:p>
      </dgm:t>
    </dgm:pt>
    <dgm:pt modelId="{B4A8C844-218D-467A-86FB-67CC96A2DF7D}" type="parTrans" cxnId="{1D347A41-0EA2-43E4-A512-642F07F2DE9C}">
      <dgm:prSet/>
      <dgm:spPr/>
      <dgm:t>
        <a:bodyPr/>
        <a:lstStyle/>
        <a:p>
          <a:endParaRPr lang="en-GB"/>
        </a:p>
      </dgm:t>
    </dgm:pt>
    <dgm:pt modelId="{671B4FC8-CE24-4DAE-8335-0CC02D8631BA}" type="sibTrans" cxnId="{1D347A41-0EA2-43E4-A512-642F07F2DE9C}">
      <dgm:prSet/>
      <dgm:spPr/>
      <dgm:t>
        <a:bodyPr/>
        <a:lstStyle/>
        <a:p>
          <a:endParaRPr lang="en-GB"/>
        </a:p>
      </dgm:t>
    </dgm:pt>
    <dgm:pt modelId="{9126A7B2-1ABE-4AF9-A90B-34116C2AEDD1}">
      <dgm:prSet custT="1"/>
      <dgm:spPr/>
      <dgm:t>
        <a:bodyPr/>
        <a:lstStyle/>
        <a:p>
          <a:r>
            <a:rPr lang="en-GB" sz="1400" dirty="0"/>
            <a:t>Professor Paola Dey (Professor of Public Health and Epidemiology)</a:t>
          </a:r>
          <a:endParaRPr lang="en-US" sz="1400" dirty="0"/>
        </a:p>
      </dgm:t>
    </dgm:pt>
    <dgm:pt modelId="{05255DFD-610A-4486-B9F1-14605E5E5783}" type="parTrans" cxnId="{DB9F93C4-C621-4B6E-B975-DB5F9BCD4A2F}">
      <dgm:prSet/>
      <dgm:spPr/>
      <dgm:t>
        <a:bodyPr/>
        <a:lstStyle/>
        <a:p>
          <a:endParaRPr lang="en-GB"/>
        </a:p>
      </dgm:t>
    </dgm:pt>
    <dgm:pt modelId="{77022CB3-79CC-4C2F-B58E-19DFC426D223}" type="sibTrans" cxnId="{DB9F93C4-C621-4B6E-B975-DB5F9BCD4A2F}">
      <dgm:prSet/>
      <dgm:spPr/>
      <dgm:t>
        <a:bodyPr/>
        <a:lstStyle/>
        <a:p>
          <a:endParaRPr lang="en-GB"/>
        </a:p>
      </dgm:t>
    </dgm:pt>
    <dgm:pt modelId="{26ACDDD0-F325-4BDA-BA14-A1EB580879C3}">
      <dgm:prSet custT="1"/>
      <dgm:spPr/>
      <dgm:t>
        <a:bodyPr/>
        <a:lstStyle/>
        <a:p>
          <a:r>
            <a:rPr lang="en-GB" sz="1400" dirty="0"/>
            <a:t>Professor Rowan Pritchard-Jones (Medical Director, St Helens and Knowsley NHS Trust )</a:t>
          </a:r>
          <a:endParaRPr lang="en-US" sz="1400" dirty="0"/>
        </a:p>
      </dgm:t>
    </dgm:pt>
    <dgm:pt modelId="{62766E6A-8051-498E-8970-4E24E48765A1}" type="parTrans" cxnId="{ECDAC6C6-3581-4A23-8457-0B680F5B15E9}">
      <dgm:prSet/>
      <dgm:spPr/>
      <dgm:t>
        <a:bodyPr/>
        <a:lstStyle/>
        <a:p>
          <a:endParaRPr lang="en-GB"/>
        </a:p>
      </dgm:t>
    </dgm:pt>
    <dgm:pt modelId="{8D639C4C-2FF9-461A-964F-651DEB816C28}" type="sibTrans" cxnId="{ECDAC6C6-3581-4A23-8457-0B680F5B15E9}">
      <dgm:prSet/>
      <dgm:spPr/>
      <dgm:t>
        <a:bodyPr/>
        <a:lstStyle/>
        <a:p>
          <a:endParaRPr lang="en-GB"/>
        </a:p>
      </dgm:t>
    </dgm:pt>
    <dgm:pt modelId="{314A2F33-091F-4742-9842-88999EF93A67}">
      <dgm:prSet custT="1"/>
      <dgm:spPr/>
      <dgm:t>
        <a:bodyPr/>
        <a:lstStyle/>
        <a:p>
          <a:r>
            <a:rPr lang="en-GB" sz="1400" dirty="0"/>
            <a:t>Dr Mohammed Moinuddin (Post Doc Medical Research Statistician)</a:t>
          </a:r>
          <a:endParaRPr lang="en-US" sz="1400" dirty="0"/>
        </a:p>
      </dgm:t>
    </dgm:pt>
    <dgm:pt modelId="{704E5240-82D9-485F-83E5-86110E2D8DDA}" type="parTrans" cxnId="{E1142C7A-27EF-4600-BD2C-B6CB51944536}">
      <dgm:prSet/>
      <dgm:spPr/>
      <dgm:t>
        <a:bodyPr/>
        <a:lstStyle/>
        <a:p>
          <a:endParaRPr lang="en-GB"/>
        </a:p>
      </dgm:t>
    </dgm:pt>
    <dgm:pt modelId="{B2D1A5F1-9704-4BBF-A6CE-9DBE57A4D79D}" type="sibTrans" cxnId="{E1142C7A-27EF-4600-BD2C-B6CB51944536}">
      <dgm:prSet/>
      <dgm:spPr/>
      <dgm:t>
        <a:bodyPr/>
        <a:lstStyle/>
        <a:p>
          <a:endParaRPr lang="en-GB"/>
        </a:p>
      </dgm:t>
    </dgm:pt>
    <dgm:pt modelId="{1CC3A3C1-A128-4345-BF31-CB846A048AF0}">
      <dgm:prSet custT="1"/>
      <dgm:spPr/>
      <dgm:t>
        <a:bodyPr/>
        <a:lstStyle/>
        <a:p>
          <a:r>
            <a:rPr lang="en-GB" sz="1800" dirty="0">
              <a:solidFill>
                <a:srgbClr val="193E72"/>
              </a:solidFill>
            </a:rPr>
            <a:t>ARC NWC Patient and Public Advisors</a:t>
          </a:r>
          <a:endParaRPr lang="en-US" sz="1800" dirty="0">
            <a:solidFill>
              <a:srgbClr val="193E72"/>
            </a:solidFill>
          </a:endParaRPr>
        </a:p>
      </dgm:t>
    </dgm:pt>
    <dgm:pt modelId="{9D1761E1-6EA1-4C3D-AC90-19EB2325589D}" type="parTrans" cxnId="{B1D032A6-B730-46FC-AC95-4861C2F060A6}">
      <dgm:prSet/>
      <dgm:spPr/>
      <dgm:t>
        <a:bodyPr/>
        <a:lstStyle/>
        <a:p>
          <a:endParaRPr lang="en-GB"/>
        </a:p>
      </dgm:t>
    </dgm:pt>
    <dgm:pt modelId="{20229B1B-B8C8-445B-8993-51191909BC8C}" type="sibTrans" cxnId="{B1D032A6-B730-46FC-AC95-4861C2F060A6}">
      <dgm:prSet/>
      <dgm:spPr/>
      <dgm:t>
        <a:bodyPr/>
        <a:lstStyle/>
        <a:p>
          <a:endParaRPr lang="en-GB"/>
        </a:p>
      </dgm:t>
    </dgm:pt>
    <dgm:pt modelId="{BEB67168-3337-4D55-A877-3273AF1835DA}">
      <dgm:prSet custT="1"/>
      <dgm:spPr/>
      <dgm:t>
        <a:bodyPr/>
        <a:lstStyle/>
        <a:p>
          <a:r>
            <a:rPr lang="en-GB" sz="1400" dirty="0"/>
            <a:t>Mrs Dorcas Akeju</a:t>
          </a:r>
          <a:endParaRPr lang="en-US" sz="1400" dirty="0"/>
        </a:p>
      </dgm:t>
    </dgm:pt>
    <dgm:pt modelId="{0BCF3C5A-2F97-4BBD-A96E-240BF589E11B}" type="parTrans" cxnId="{65258BDD-C79E-4954-803D-48E92461140B}">
      <dgm:prSet/>
      <dgm:spPr/>
      <dgm:t>
        <a:bodyPr/>
        <a:lstStyle/>
        <a:p>
          <a:endParaRPr lang="en-GB"/>
        </a:p>
      </dgm:t>
    </dgm:pt>
    <dgm:pt modelId="{E4AC8861-1AF3-422E-8FB4-85971FAD3893}" type="sibTrans" cxnId="{65258BDD-C79E-4954-803D-48E92461140B}">
      <dgm:prSet/>
      <dgm:spPr/>
      <dgm:t>
        <a:bodyPr/>
        <a:lstStyle/>
        <a:p>
          <a:endParaRPr lang="en-GB"/>
        </a:p>
      </dgm:t>
    </dgm:pt>
    <dgm:pt modelId="{7ADF1836-9D3D-43CD-9E77-ABCE97E6F75C}">
      <dgm:prSet custT="1"/>
      <dgm:spPr/>
      <dgm:t>
        <a:bodyPr/>
        <a:lstStyle/>
        <a:p>
          <a:r>
            <a:rPr lang="en-GB" sz="1400" dirty="0"/>
            <a:t>Mrs Saiqa Ahmed</a:t>
          </a:r>
          <a:endParaRPr lang="en-US" sz="1400" dirty="0"/>
        </a:p>
      </dgm:t>
    </dgm:pt>
    <dgm:pt modelId="{3F29174F-E69D-4938-AE9C-14E52AE14998}" type="parTrans" cxnId="{A60FD5E2-A24F-4A2F-980D-5A4FAA6EFAB2}">
      <dgm:prSet/>
      <dgm:spPr/>
      <dgm:t>
        <a:bodyPr/>
        <a:lstStyle/>
        <a:p>
          <a:endParaRPr lang="en-GB"/>
        </a:p>
      </dgm:t>
    </dgm:pt>
    <dgm:pt modelId="{291E9978-A40A-4A3F-9EB6-80E3FB5DA3BC}" type="sibTrans" cxnId="{A60FD5E2-A24F-4A2F-980D-5A4FAA6EFAB2}">
      <dgm:prSet/>
      <dgm:spPr/>
      <dgm:t>
        <a:bodyPr/>
        <a:lstStyle/>
        <a:p>
          <a:endParaRPr lang="en-GB"/>
        </a:p>
      </dgm:t>
    </dgm:pt>
    <dgm:pt modelId="{C605F8A1-173A-41CC-924E-0649F8EF8650}">
      <dgm:prSet custT="1"/>
      <dgm:spPr/>
      <dgm:t>
        <a:bodyPr/>
        <a:lstStyle/>
        <a:p>
          <a:r>
            <a:rPr lang="en-GB" sz="1800" dirty="0">
              <a:solidFill>
                <a:srgbClr val="193E72"/>
              </a:solidFill>
            </a:rPr>
            <a:t>Collaborating organisations</a:t>
          </a:r>
          <a:endParaRPr lang="en-US" sz="1800" dirty="0">
            <a:solidFill>
              <a:srgbClr val="193E72"/>
            </a:solidFill>
          </a:endParaRPr>
        </a:p>
      </dgm:t>
    </dgm:pt>
    <dgm:pt modelId="{82119279-75DA-40F0-B0F9-5A714C4ECE66}" type="parTrans" cxnId="{99E09E9C-3A8B-4C16-AB67-857903F1E38E}">
      <dgm:prSet/>
      <dgm:spPr/>
      <dgm:t>
        <a:bodyPr/>
        <a:lstStyle/>
        <a:p>
          <a:endParaRPr lang="en-GB"/>
        </a:p>
      </dgm:t>
    </dgm:pt>
    <dgm:pt modelId="{206EC087-8FFB-4EA3-B971-06337C28338E}" type="sibTrans" cxnId="{99E09E9C-3A8B-4C16-AB67-857903F1E38E}">
      <dgm:prSet/>
      <dgm:spPr/>
      <dgm:t>
        <a:bodyPr/>
        <a:lstStyle/>
        <a:p>
          <a:endParaRPr lang="en-GB"/>
        </a:p>
      </dgm:t>
    </dgm:pt>
    <dgm:pt modelId="{1F5B3C74-88C8-402A-8CA2-6DD5B4632189}">
      <dgm:prSet custT="1"/>
      <dgm:spPr/>
      <dgm:t>
        <a:bodyPr/>
        <a:lstStyle/>
        <a:p>
          <a:r>
            <a:rPr lang="en-GB" sz="1400" dirty="0"/>
            <a:t>St Helens and Knowsley Teaching Hospitals NHS Trust (STHK)</a:t>
          </a:r>
          <a:endParaRPr lang="en-US" sz="1400" dirty="0"/>
        </a:p>
      </dgm:t>
    </dgm:pt>
    <dgm:pt modelId="{18F8EC59-F9C2-4FB8-9734-3BE4516BF61F}" type="parTrans" cxnId="{41327A32-A6FE-4327-BD59-32B12E025685}">
      <dgm:prSet/>
      <dgm:spPr/>
      <dgm:t>
        <a:bodyPr/>
        <a:lstStyle/>
        <a:p>
          <a:endParaRPr lang="en-GB"/>
        </a:p>
      </dgm:t>
    </dgm:pt>
    <dgm:pt modelId="{58272CC2-073B-4025-BA99-94D90EA657A0}" type="sibTrans" cxnId="{41327A32-A6FE-4327-BD59-32B12E025685}">
      <dgm:prSet/>
      <dgm:spPr/>
      <dgm:t>
        <a:bodyPr/>
        <a:lstStyle/>
        <a:p>
          <a:endParaRPr lang="en-GB"/>
        </a:p>
      </dgm:t>
    </dgm:pt>
    <dgm:pt modelId="{9249B42C-0DDD-4306-926F-B795558D4886}">
      <dgm:prSet custT="1"/>
      <dgm:spPr/>
      <dgm:t>
        <a:bodyPr/>
        <a:lstStyle/>
        <a:p>
          <a:r>
            <a:rPr lang="en-GB" sz="1400" dirty="0"/>
            <a:t>St Helens Clinical Commissioning Group (CCG)</a:t>
          </a:r>
          <a:endParaRPr lang="en-US" sz="1400" dirty="0"/>
        </a:p>
      </dgm:t>
    </dgm:pt>
    <dgm:pt modelId="{6A35BA5B-63DD-4E68-BB7C-9AEDD206407C}" type="parTrans" cxnId="{2C53B782-1FDD-4836-BD32-DCDC1E578224}">
      <dgm:prSet/>
      <dgm:spPr/>
      <dgm:t>
        <a:bodyPr/>
        <a:lstStyle/>
        <a:p>
          <a:endParaRPr lang="en-GB"/>
        </a:p>
      </dgm:t>
    </dgm:pt>
    <dgm:pt modelId="{4D7A79B6-9C05-4435-874F-76AFE49F9A98}" type="sibTrans" cxnId="{2C53B782-1FDD-4836-BD32-DCDC1E578224}">
      <dgm:prSet/>
      <dgm:spPr/>
      <dgm:t>
        <a:bodyPr/>
        <a:lstStyle/>
        <a:p>
          <a:endParaRPr lang="en-GB"/>
        </a:p>
      </dgm:t>
    </dgm:pt>
    <dgm:pt modelId="{3707472D-F676-4759-95BC-2D4EEA8A53C1}">
      <dgm:prSet custT="1"/>
      <dgm:spPr/>
      <dgm:t>
        <a:bodyPr/>
        <a:lstStyle/>
        <a:p>
          <a:endParaRPr lang="en-US" sz="1400" dirty="0"/>
        </a:p>
      </dgm:t>
    </dgm:pt>
    <dgm:pt modelId="{5322F5EA-D96F-4EDB-84D9-DF947EAB569F}" type="parTrans" cxnId="{575AD613-6A81-4638-87D5-1D7080D8D5C4}">
      <dgm:prSet/>
      <dgm:spPr/>
      <dgm:t>
        <a:bodyPr/>
        <a:lstStyle/>
        <a:p>
          <a:endParaRPr lang="en-GB"/>
        </a:p>
      </dgm:t>
    </dgm:pt>
    <dgm:pt modelId="{2E0DA5F2-6BC6-4C93-9BC3-3E069636FA80}" type="sibTrans" cxnId="{575AD613-6A81-4638-87D5-1D7080D8D5C4}">
      <dgm:prSet/>
      <dgm:spPr/>
      <dgm:t>
        <a:bodyPr/>
        <a:lstStyle/>
        <a:p>
          <a:endParaRPr lang="en-GB"/>
        </a:p>
      </dgm:t>
    </dgm:pt>
    <dgm:pt modelId="{019C7DA6-52F8-40A5-A548-29470A315210}">
      <dgm:prSet custT="1"/>
      <dgm:spPr/>
      <dgm:t>
        <a:bodyPr/>
        <a:lstStyle/>
        <a:p>
          <a:r>
            <a:rPr lang="en-GB" sz="1400" b="0" i="0" baseline="0" dirty="0"/>
            <a:t>Graphnet Health Limited and the St Helens Shared Care record</a:t>
          </a:r>
          <a:endParaRPr lang="en-US" sz="1400" dirty="0"/>
        </a:p>
      </dgm:t>
    </dgm:pt>
    <dgm:pt modelId="{534CE353-AFF7-476A-959D-5594C995EA2C}" type="parTrans" cxnId="{A0FE87E3-E66B-4D18-8CA7-D34B82E4A748}">
      <dgm:prSet/>
      <dgm:spPr/>
      <dgm:t>
        <a:bodyPr/>
        <a:lstStyle/>
        <a:p>
          <a:endParaRPr lang="en-GB"/>
        </a:p>
      </dgm:t>
    </dgm:pt>
    <dgm:pt modelId="{4BA77AC7-5436-41BB-8DC8-5F2ABB090B9A}" type="sibTrans" cxnId="{A0FE87E3-E66B-4D18-8CA7-D34B82E4A748}">
      <dgm:prSet/>
      <dgm:spPr/>
      <dgm:t>
        <a:bodyPr/>
        <a:lstStyle/>
        <a:p>
          <a:endParaRPr lang="en-GB"/>
        </a:p>
      </dgm:t>
    </dgm:pt>
    <dgm:pt modelId="{5C3F5AEC-7A88-4C69-B269-DDEF85AA59BD}">
      <dgm:prSet custT="1"/>
      <dgm:spPr/>
      <dgm:t>
        <a:bodyPr/>
        <a:lstStyle/>
        <a:p>
          <a:endParaRPr lang="en-US" sz="1400" dirty="0"/>
        </a:p>
      </dgm:t>
    </dgm:pt>
    <dgm:pt modelId="{9ACC73D0-ED1F-4E44-A264-CF09F0064D9B}" type="parTrans" cxnId="{0448B194-862F-4CFF-9E8C-50C51F39B05B}">
      <dgm:prSet/>
      <dgm:spPr/>
      <dgm:t>
        <a:bodyPr/>
        <a:lstStyle/>
        <a:p>
          <a:endParaRPr lang="en-GB"/>
        </a:p>
      </dgm:t>
    </dgm:pt>
    <dgm:pt modelId="{61CFBB89-BFD3-4332-BEAE-E83B98C8ECEE}" type="sibTrans" cxnId="{0448B194-862F-4CFF-9E8C-50C51F39B05B}">
      <dgm:prSet/>
      <dgm:spPr/>
      <dgm:t>
        <a:bodyPr/>
        <a:lstStyle/>
        <a:p>
          <a:endParaRPr lang="en-GB"/>
        </a:p>
      </dgm:t>
    </dgm:pt>
    <dgm:pt modelId="{511B08AD-3041-459C-BAAE-954E8AB4D3F2}">
      <dgm:prSet custT="1"/>
      <dgm:spPr/>
      <dgm:t>
        <a:bodyPr/>
        <a:lstStyle/>
        <a:p>
          <a:endParaRPr lang="en-US" sz="1400" dirty="0"/>
        </a:p>
      </dgm:t>
    </dgm:pt>
    <dgm:pt modelId="{D31A5B77-FB22-48DE-9206-0CD6E96E6EFC}" type="parTrans" cxnId="{0085DA96-0A02-4788-9336-0BE32EA3B90A}">
      <dgm:prSet/>
      <dgm:spPr/>
      <dgm:t>
        <a:bodyPr/>
        <a:lstStyle/>
        <a:p>
          <a:endParaRPr lang="en-GB"/>
        </a:p>
      </dgm:t>
    </dgm:pt>
    <dgm:pt modelId="{8A3DA157-9F2E-4F4D-8580-838249D52F7F}" type="sibTrans" cxnId="{0085DA96-0A02-4788-9336-0BE32EA3B90A}">
      <dgm:prSet/>
      <dgm:spPr/>
      <dgm:t>
        <a:bodyPr/>
        <a:lstStyle/>
        <a:p>
          <a:endParaRPr lang="en-GB"/>
        </a:p>
      </dgm:t>
    </dgm:pt>
    <dgm:pt modelId="{EA70402D-5B51-4A2C-9ACE-24C9C6C36E7A}">
      <dgm:prSet custT="1"/>
      <dgm:spPr/>
      <dgm:t>
        <a:bodyPr/>
        <a:lstStyle/>
        <a:p>
          <a:endParaRPr lang="en-US" sz="1400" dirty="0"/>
        </a:p>
      </dgm:t>
    </dgm:pt>
    <dgm:pt modelId="{B385F3BD-7D46-4B94-B794-301E0871EB6B}" type="parTrans" cxnId="{97423957-1E43-41F7-98F0-DE8E000DE922}">
      <dgm:prSet/>
      <dgm:spPr/>
      <dgm:t>
        <a:bodyPr/>
        <a:lstStyle/>
        <a:p>
          <a:endParaRPr lang="en-GB"/>
        </a:p>
      </dgm:t>
    </dgm:pt>
    <dgm:pt modelId="{83D3C433-2776-4E2E-B721-ED24489D36AF}" type="sibTrans" cxnId="{97423957-1E43-41F7-98F0-DE8E000DE922}">
      <dgm:prSet/>
      <dgm:spPr/>
      <dgm:t>
        <a:bodyPr/>
        <a:lstStyle/>
        <a:p>
          <a:endParaRPr lang="en-GB"/>
        </a:p>
      </dgm:t>
    </dgm:pt>
    <dgm:pt modelId="{357D2F82-B2EB-4791-8D65-985B24BFF574}">
      <dgm:prSet custT="1"/>
      <dgm:spPr/>
      <dgm:t>
        <a:bodyPr/>
        <a:lstStyle/>
        <a:p>
          <a:endParaRPr lang="en-US" sz="1400" dirty="0"/>
        </a:p>
      </dgm:t>
    </dgm:pt>
    <dgm:pt modelId="{136A14E2-0FDF-4431-90A6-9F6F4EC2AE90}" type="parTrans" cxnId="{25B2DB03-8CF2-414A-8426-C90759A3397E}">
      <dgm:prSet/>
      <dgm:spPr/>
      <dgm:t>
        <a:bodyPr/>
        <a:lstStyle/>
        <a:p>
          <a:endParaRPr lang="en-GB"/>
        </a:p>
      </dgm:t>
    </dgm:pt>
    <dgm:pt modelId="{D8CC7560-426A-432C-8706-9EF579423A4E}" type="sibTrans" cxnId="{25B2DB03-8CF2-414A-8426-C90759A3397E}">
      <dgm:prSet/>
      <dgm:spPr/>
      <dgm:t>
        <a:bodyPr/>
        <a:lstStyle/>
        <a:p>
          <a:endParaRPr lang="en-GB"/>
        </a:p>
      </dgm:t>
    </dgm:pt>
    <dgm:pt modelId="{E6D7670B-B940-4E73-A1C3-3C4787F6B988}">
      <dgm:prSet custT="1"/>
      <dgm:spPr/>
      <dgm:t>
        <a:bodyPr/>
        <a:lstStyle/>
        <a:p>
          <a:endParaRPr lang="en-US" sz="1400" dirty="0"/>
        </a:p>
      </dgm:t>
    </dgm:pt>
    <dgm:pt modelId="{D4BCCC10-52DD-46FA-A96D-F3ADB55958A7}" type="parTrans" cxnId="{C2069A01-711B-4F62-B8DF-C962383BD19C}">
      <dgm:prSet/>
      <dgm:spPr/>
      <dgm:t>
        <a:bodyPr/>
        <a:lstStyle/>
        <a:p>
          <a:endParaRPr lang="en-GB"/>
        </a:p>
      </dgm:t>
    </dgm:pt>
    <dgm:pt modelId="{E3F24213-5587-4904-B79D-295D2C13F1DB}" type="sibTrans" cxnId="{C2069A01-711B-4F62-B8DF-C962383BD19C}">
      <dgm:prSet/>
      <dgm:spPr/>
      <dgm:t>
        <a:bodyPr/>
        <a:lstStyle/>
        <a:p>
          <a:endParaRPr lang="en-GB"/>
        </a:p>
      </dgm:t>
    </dgm:pt>
    <dgm:pt modelId="{660987AA-8D47-4E8E-A8AB-315F854F21F8}">
      <dgm:prSet custT="1"/>
      <dgm:spPr/>
      <dgm:t>
        <a:bodyPr/>
        <a:lstStyle/>
        <a:p>
          <a:r>
            <a:rPr lang="en-US" sz="1400" dirty="0"/>
            <a:t>ARC NWC</a:t>
          </a:r>
        </a:p>
      </dgm:t>
    </dgm:pt>
    <dgm:pt modelId="{2A83C083-B4D8-4161-AB84-5842AFFDE50B}" type="parTrans" cxnId="{3A5B3278-0D7E-42EC-9930-D637D801ED92}">
      <dgm:prSet/>
      <dgm:spPr/>
      <dgm:t>
        <a:bodyPr/>
        <a:lstStyle/>
        <a:p>
          <a:endParaRPr lang="en-GB"/>
        </a:p>
      </dgm:t>
    </dgm:pt>
    <dgm:pt modelId="{B4F8D2F6-0F6D-4EF3-9287-39B4A644914D}" type="sibTrans" cxnId="{3A5B3278-0D7E-42EC-9930-D637D801ED92}">
      <dgm:prSet/>
      <dgm:spPr/>
      <dgm:t>
        <a:bodyPr/>
        <a:lstStyle/>
        <a:p>
          <a:endParaRPr lang="en-GB"/>
        </a:p>
      </dgm:t>
    </dgm:pt>
    <dgm:pt modelId="{6C0F558D-C8C5-4819-B468-D2E84B5B04C4}">
      <dgm:prSet custT="1"/>
      <dgm:spPr/>
      <dgm:t>
        <a:bodyPr/>
        <a:lstStyle/>
        <a:p>
          <a:r>
            <a:rPr lang="en-US" sz="1400" dirty="0"/>
            <a:t>Edge Hill University</a:t>
          </a:r>
        </a:p>
      </dgm:t>
    </dgm:pt>
    <dgm:pt modelId="{22651202-BE71-42E5-BFD8-721180B68271}" type="parTrans" cxnId="{4C95191E-CA64-4393-8929-651D858EC676}">
      <dgm:prSet/>
      <dgm:spPr/>
      <dgm:t>
        <a:bodyPr/>
        <a:lstStyle/>
        <a:p>
          <a:endParaRPr lang="en-GB"/>
        </a:p>
      </dgm:t>
    </dgm:pt>
    <dgm:pt modelId="{EFDDFDFC-7A65-4635-8A55-6B6CB6D2462E}" type="sibTrans" cxnId="{4C95191E-CA64-4393-8929-651D858EC676}">
      <dgm:prSet/>
      <dgm:spPr/>
      <dgm:t>
        <a:bodyPr/>
        <a:lstStyle/>
        <a:p>
          <a:endParaRPr lang="en-GB"/>
        </a:p>
      </dgm:t>
    </dgm:pt>
    <dgm:pt modelId="{3741EC91-78E0-44AC-8B98-8EF5E4EE2336}">
      <dgm:prSet custT="1"/>
      <dgm:spPr/>
      <dgm:t>
        <a:bodyPr/>
        <a:lstStyle/>
        <a:p>
          <a:endParaRPr lang="en-US" sz="1400" dirty="0"/>
        </a:p>
      </dgm:t>
    </dgm:pt>
    <dgm:pt modelId="{D4F9FD1D-2A3F-4C2C-A7DD-48D9E2BB1028}" type="parTrans" cxnId="{A4BC9319-01F1-4EFA-AF6B-77349225851A}">
      <dgm:prSet/>
      <dgm:spPr/>
      <dgm:t>
        <a:bodyPr/>
        <a:lstStyle/>
        <a:p>
          <a:endParaRPr lang="en-GB"/>
        </a:p>
      </dgm:t>
    </dgm:pt>
    <dgm:pt modelId="{59F84E84-BA81-48BF-85F0-612FA560457B}" type="sibTrans" cxnId="{A4BC9319-01F1-4EFA-AF6B-77349225851A}">
      <dgm:prSet/>
      <dgm:spPr/>
      <dgm:t>
        <a:bodyPr/>
        <a:lstStyle/>
        <a:p>
          <a:endParaRPr lang="en-GB"/>
        </a:p>
      </dgm:t>
    </dgm:pt>
    <dgm:pt modelId="{AE0359E1-5FA3-47BB-92F9-105EA0DAE45F}">
      <dgm:prSet custT="1"/>
      <dgm:spPr/>
      <dgm:t>
        <a:bodyPr/>
        <a:lstStyle/>
        <a:p>
          <a:endParaRPr lang="en-US" sz="1400" dirty="0"/>
        </a:p>
      </dgm:t>
    </dgm:pt>
    <dgm:pt modelId="{B517F7DB-C604-4F5B-B984-26124CCA9C0F}" type="parTrans" cxnId="{230C7963-1B82-4CAE-8E10-85135F1D3992}">
      <dgm:prSet/>
      <dgm:spPr/>
      <dgm:t>
        <a:bodyPr/>
        <a:lstStyle/>
        <a:p>
          <a:endParaRPr lang="en-GB"/>
        </a:p>
      </dgm:t>
    </dgm:pt>
    <dgm:pt modelId="{054834C6-5B1F-4E05-BCB3-93F7EFD0E4F5}" type="sibTrans" cxnId="{230C7963-1B82-4CAE-8E10-85135F1D3992}">
      <dgm:prSet/>
      <dgm:spPr/>
      <dgm:t>
        <a:bodyPr/>
        <a:lstStyle/>
        <a:p>
          <a:endParaRPr lang="en-GB"/>
        </a:p>
      </dgm:t>
    </dgm:pt>
    <dgm:pt modelId="{4CE344C9-519A-438B-9EA7-549CBDC249F5}" type="pres">
      <dgm:prSet presAssocID="{12AB8201-F9EB-4B8A-9C6D-5D0CC57101C1}" presName="Name0" presStyleCnt="0">
        <dgm:presLayoutVars>
          <dgm:dir/>
          <dgm:animLvl val="lvl"/>
          <dgm:resizeHandles val="exact"/>
        </dgm:presLayoutVars>
      </dgm:prSet>
      <dgm:spPr/>
    </dgm:pt>
    <dgm:pt modelId="{2223E848-C4A5-4D16-AE97-54EA9ACFFEA3}" type="pres">
      <dgm:prSet presAssocID="{C779E338-9926-4349-8B1F-FE8B2D7984CE}" presName="composite" presStyleCnt="0"/>
      <dgm:spPr/>
    </dgm:pt>
    <dgm:pt modelId="{7AC16023-779A-4D16-BDFF-0D105D9E1477}" type="pres">
      <dgm:prSet presAssocID="{C779E338-9926-4349-8B1F-FE8B2D7984CE}" presName="parTx" presStyleLbl="alignNode1" presStyleIdx="0" presStyleCnt="3">
        <dgm:presLayoutVars>
          <dgm:chMax val="0"/>
          <dgm:chPref val="0"/>
          <dgm:bulletEnabled val="1"/>
        </dgm:presLayoutVars>
      </dgm:prSet>
      <dgm:spPr/>
    </dgm:pt>
    <dgm:pt modelId="{56E6CAD1-4141-4BFA-8C12-CC6E751BB2DD}" type="pres">
      <dgm:prSet presAssocID="{C779E338-9926-4349-8B1F-FE8B2D7984CE}" presName="desTx" presStyleLbl="alignAccFollowNode1" presStyleIdx="0" presStyleCnt="3">
        <dgm:presLayoutVars>
          <dgm:bulletEnabled val="1"/>
        </dgm:presLayoutVars>
      </dgm:prSet>
      <dgm:spPr/>
    </dgm:pt>
    <dgm:pt modelId="{979BBDC8-A630-402A-8196-955086294DA8}" type="pres">
      <dgm:prSet presAssocID="{BC02D142-DD28-495B-9E91-0CC2F3950437}" presName="space" presStyleCnt="0"/>
      <dgm:spPr/>
    </dgm:pt>
    <dgm:pt modelId="{1596ACB7-EBC3-4952-B9D9-DC7F4F734729}" type="pres">
      <dgm:prSet presAssocID="{1CC3A3C1-A128-4345-BF31-CB846A048AF0}" presName="composite" presStyleCnt="0"/>
      <dgm:spPr/>
    </dgm:pt>
    <dgm:pt modelId="{61A97662-CEEF-4E7F-AAA5-006A162BCC94}" type="pres">
      <dgm:prSet presAssocID="{1CC3A3C1-A128-4345-BF31-CB846A048AF0}" presName="parTx" presStyleLbl="alignNode1" presStyleIdx="1" presStyleCnt="3">
        <dgm:presLayoutVars>
          <dgm:chMax val="0"/>
          <dgm:chPref val="0"/>
          <dgm:bulletEnabled val="1"/>
        </dgm:presLayoutVars>
      </dgm:prSet>
      <dgm:spPr/>
    </dgm:pt>
    <dgm:pt modelId="{B3E05CD1-13DD-490A-BE8C-B6BC90022388}" type="pres">
      <dgm:prSet presAssocID="{1CC3A3C1-A128-4345-BF31-CB846A048AF0}" presName="desTx" presStyleLbl="alignAccFollowNode1" presStyleIdx="1" presStyleCnt="3" custLinFactNeighborX="-1081">
        <dgm:presLayoutVars>
          <dgm:bulletEnabled val="1"/>
        </dgm:presLayoutVars>
      </dgm:prSet>
      <dgm:spPr/>
    </dgm:pt>
    <dgm:pt modelId="{36852B83-2C43-4EF9-894A-8BA3535D4FE4}" type="pres">
      <dgm:prSet presAssocID="{20229B1B-B8C8-445B-8993-51191909BC8C}" presName="space" presStyleCnt="0"/>
      <dgm:spPr/>
    </dgm:pt>
    <dgm:pt modelId="{33DD5D1E-EFCD-4174-962D-48CAC7953896}" type="pres">
      <dgm:prSet presAssocID="{C605F8A1-173A-41CC-924E-0649F8EF8650}" presName="composite" presStyleCnt="0"/>
      <dgm:spPr/>
    </dgm:pt>
    <dgm:pt modelId="{CF3B906C-6655-4E65-AD54-AABF8631A7D8}" type="pres">
      <dgm:prSet presAssocID="{C605F8A1-173A-41CC-924E-0649F8EF8650}" presName="parTx" presStyleLbl="alignNode1" presStyleIdx="2" presStyleCnt="3">
        <dgm:presLayoutVars>
          <dgm:chMax val="0"/>
          <dgm:chPref val="0"/>
          <dgm:bulletEnabled val="1"/>
        </dgm:presLayoutVars>
      </dgm:prSet>
      <dgm:spPr/>
    </dgm:pt>
    <dgm:pt modelId="{140C8C50-184D-4166-8747-6F9B8CD751F1}" type="pres">
      <dgm:prSet presAssocID="{C605F8A1-173A-41CC-924E-0649F8EF8650}" presName="desTx" presStyleLbl="alignAccFollowNode1" presStyleIdx="2" presStyleCnt="3">
        <dgm:presLayoutVars>
          <dgm:bulletEnabled val="1"/>
        </dgm:presLayoutVars>
      </dgm:prSet>
      <dgm:spPr/>
    </dgm:pt>
  </dgm:ptLst>
  <dgm:cxnLst>
    <dgm:cxn modelId="{C2069A01-711B-4F62-B8DF-C962383BD19C}" srcId="{C779E338-9926-4349-8B1F-FE8B2D7984CE}" destId="{E6D7670B-B940-4E73-A1C3-3C4787F6B988}" srcOrd="5" destOrd="0" parTransId="{D4BCCC10-52DD-46FA-A96D-F3ADB55958A7}" sibTransId="{E3F24213-5587-4904-B79D-295D2C13F1DB}"/>
    <dgm:cxn modelId="{25B2DB03-8CF2-414A-8426-C90759A3397E}" srcId="{C779E338-9926-4349-8B1F-FE8B2D7984CE}" destId="{357D2F82-B2EB-4791-8D65-985B24BFF574}" srcOrd="3" destOrd="0" parTransId="{136A14E2-0FDF-4431-90A6-9F6F4EC2AE90}" sibTransId="{D8CC7560-426A-432C-8706-9EF579423A4E}"/>
    <dgm:cxn modelId="{57572004-F6D8-468C-8996-EF3A8CFAB22E}" type="presOf" srcId="{660987AA-8D47-4E8E-A8AB-315F854F21F8}" destId="{140C8C50-184D-4166-8747-6F9B8CD751F1}" srcOrd="0" destOrd="8" presId="urn:microsoft.com/office/officeart/2005/8/layout/hList1"/>
    <dgm:cxn modelId="{FBD5B80F-9570-4E81-8D93-D58A9B9134DE}" type="presOf" srcId="{E6D7670B-B940-4E73-A1C3-3C4787F6B988}" destId="{56E6CAD1-4141-4BFA-8C12-CC6E751BB2DD}" srcOrd="0" destOrd="5" presId="urn:microsoft.com/office/officeart/2005/8/layout/hList1"/>
    <dgm:cxn modelId="{575AD613-6A81-4638-87D5-1D7080D8D5C4}" srcId="{C605F8A1-173A-41CC-924E-0649F8EF8650}" destId="{3707472D-F676-4759-95BC-2D4EEA8A53C1}" srcOrd="1" destOrd="0" parTransId="{5322F5EA-D96F-4EDB-84D9-DF947EAB569F}" sibTransId="{2E0DA5F2-6BC6-4C93-9BC3-3E069636FA80}"/>
    <dgm:cxn modelId="{89A3F618-4A5B-4E8A-A55F-3C7AE30C0AB4}" type="presOf" srcId="{6C0F558D-C8C5-4819-B468-D2E84B5B04C4}" destId="{140C8C50-184D-4166-8747-6F9B8CD751F1}" srcOrd="0" destOrd="6" presId="urn:microsoft.com/office/officeart/2005/8/layout/hList1"/>
    <dgm:cxn modelId="{A4BC9319-01F1-4EFA-AF6B-77349225851A}" srcId="{C605F8A1-173A-41CC-924E-0649F8EF8650}" destId="{3741EC91-78E0-44AC-8B98-8EF5E4EE2336}" srcOrd="5" destOrd="0" parTransId="{D4F9FD1D-2A3F-4C2C-A7DD-48D9E2BB1028}" sibTransId="{59F84E84-BA81-48BF-85F0-612FA560457B}"/>
    <dgm:cxn modelId="{85DCB71C-FFDD-41DD-8AC6-A3EA4529CFAA}" type="presOf" srcId="{C605F8A1-173A-41CC-924E-0649F8EF8650}" destId="{CF3B906C-6655-4E65-AD54-AABF8631A7D8}" srcOrd="0" destOrd="0" presId="urn:microsoft.com/office/officeart/2005/8/layout/hList1"/>
    <dgm:cxn modelId="{4C95191E-CA64-4393-8929-651D858EC676}" srcId="{C605F8A1-173A-41CC-924E-0649F8EF8650}" destId="{6C0F558D-C8C5-4819-B468-D2E84B5B04C4}" srcOrd="6" destOrd="0" parTransId="{22651202-BE71-42E5-BFD8-721180B68271}" sibTransId="{EFDDFDFC-7A65-4635-8A55-6B6CB6D2462E}"/>
    <dgm:cxn modelId="{350FA824-0C98-4387-8E6F-1666662DB5BC}" type="presOf" srcId="{3741EC91-78E0-44AC-8B98-8EF5E4EE2336}" destId="{140C8C50-184D-4166-8747-6F9B8CD751F1}" srcOrd="0" destOrd="5" presId="urn:microsoft.com/office/officeart/2005/8/layout/hList1"/>
    <dgm:cxn modelId="{00A6F930-E9EC-4E13-81F9-0213D8E8429B}" type="presOf" srcId="{BEB67168-3337-4D55-A877-3273AF1835DA}" destId="{B3E05CD1-13DD-490A-BE8C-B6BC90022388}" srcOrd="0" destOrd="0" presId="urn:microsoft.com/office/officeart/2005/8/layout/hList1"/>
    <dgm:cxn modelId="{41327A32-A6FE-4327-BD59-32B12E025685}" srcId="{C605F8A1-173A-41CC-924E-0649F8EF8650}" destId="{1F5B3C74-88C8-402A-8CA2-6DD5B4632189}" srcOrd="0" destOrd="0" parTransId="{18F8EC59-F9C2-4FB8-9734-3BE4516BF61F}" sibTransId="{58272CC2-073B-4025-BA99-94D90EA657A0}"/>
    <dgm:cxn modelId="{976FFF38-CA3A-405C-AE20-BE290ACD8D1F}" type="presOf" srcId="{12AB8201-F9EB-4B8A-9C6D-5D0CC57101C1}" destId="{4CE344C9-519A-438B-9EA7-549CBDC249F5}" srcOrd="0" destOrd="0" presId="urn:microsoft.com/office/officeart/2005/8/layout/hList1"/>
    <dgm:cxn modelId="{6CA1833A-F709-40F1-AA2B-3ADCAC7A5A2F}" type="presOf" srcId="{5C3F5AEC-7A88-4C69-B269-DDEF85AA59BD}" destId="{140C8C50-184D-4166-8747-6F9B8CD751F1}" srcOrd="0" destOrd="3" presId="urn:microsoft.com/office/officeart/2005/8/layout/hList1"/>
    <dgm:cxn modelId="{51291A40-DF94-4C0E-A9C8-A775E12BEF92}" type="presOf" srcId="{1CC3A3C1-A128-4345-BF31-CB846A048AF0}" destId="{61A97662-CEEF-4E7F-AAA5-006A162BCC94}" srcOrd="0" destOrd="0" presId="urn:microsoft.com/office/officeart/2005/8/layout/hList1"/>
    <dgm:cxn modelId="{1D347A41-0EA2-43E4-A512-642F07F2DE9C}" srcId="{C779E338-9926-4349-8B1F-FE8B2D7984CE}" destId="{FA596926-64E7-481C-8A6C-1B238DF842B0}" srcOrd="0" destOrd="0" parTransId="{B4A8C844-218D-467A-86FB-67CC96A2DF7D}" sibTransId="{671B4FC8-CE24-4DAE-8335-0CC02D8631BA}"/>
    <dgm:cxn modelId="{3037B341-AF65-4CCB-9F11-4CA0D538EFBD}" type="presOf" srcId="{EA70402D-5B51-4A2C-9ACE-24C9C6C36E7A}" destId="{56E6CAD1-4141-4BFA-8C12-CC6E751BB2DD}" srcOrd="0" destOrd="1" presId="urn:microsoft.com/office/officeart/2005/8/layout/hList1"/>
    <dgm:cxn modelId="{230C7963-1B82-4CAE-8E10-85135F1D3992}" srcId="{C605F8A1-173A-41CC-924E-0649F8EF8650}" destId="{AE0359E1-5FA3-47BB-92F9-105EA0DAE45F}" srcOrd="7" destOrd="0" parTransId="{B517F7DB-C604-4F5B-B984-26124CCA9C0F}" sibTransId="{054834C6-5B1F-4E05-BCB3-93F7EFD0E4F5}"/>
    <dgm:cxn modelId="{850B0871-4A43-47B6-89B2-5F9D7CF1C976}" type="presOf" srcId="{AE0359E1-5FA3-47BB-92F9-105EA0DAE45F}" destId="{140C8C50-184D-4166-8747-6F9B8CD751F1}" srcOrd="0" destOrd="7" presId="urn:microsoft.com/office/officeart/2005/8/layout/hList1"/>
    <dgm:cxn modelId="{9482ED54-64D4-4BF3-BCB6-0D1BD3BA6090}" type="presOf" srcId="{511B08AD-3041-459C-BAAE-954E8AB4D3F2}" destId="{B3E05CD1-13DD-490A-BE8C-B6BC90022388}" srcOrd="0" destOrd="1" presId="urn:microsoft.com/office/officeart/2005/8/layout/hList1"/>
    <dgm:cxn modelId="{97423957-1E43-41F7-98F0-DE8E000DE922}" srcId="{C779E338-9926-4349-8B1F-FE8B2D7984CE}" destId="{EA70402D-5B51-4A2C-9ACE-24C9C6C36E7A}" srcOrd="1" destOrd="0" parTransId="{B385F3BD-7D46-4B94-B794-301E0871EB6B}" sibTransId="{83D3C433-2776-4E2E-B721-ED24489D36AF}"/>
    <dgm:cxn modelId="{3A5B3278-0D7E-42EC-9930-D637D801ED92}" srcId="{C605F8A1-173A-41CC-924E-0649F8EF8650}" destId="{660987AA-8D47-4E8E-A8AB-315F854F21F8}" srcOrd="8" destOrd="0" parTransId="{2A83C083-B4D8-4161-AB84-5842AFFDE50B}" sibTransId="{B4F8D2F6-0F6D-4EF3-9287-39B4A644914D}"/>
    <dgm:cxn modelId="{E1142C7A-27EF-4600-BD2C-B6CB51944536}" srcId="{C779E338-9926-4349-8B1F-FE8B2D7984CE}" destId="{314A2F33-091F-4742-9842-88999EF93A67}" srcOrd="6" destOrd="0" parTransId="{704E5240-82D9-485F-83E5-86110E2D8DDA}" sibTransId="{B2D1A5F1-9704-4BBF-A6CE-9DBE57A4D79D}"/>
    <dgm:cxn modelId="{2C53B782-1FDD-4836-BD32-DCDC1E578224}" srcId="{C605F8A1-173A-41CC-924E-0649F8EF8650}" destId="{9249B42C-0DDD-4306-926F-B795558D4886}" srcOrd="4" destOrd="0" parTransId="{6A35BA5B-63DD-4E68-BB7C-9AEDD206407C}" sibTransId="{4D7A79B6-9C05-4435-874F-76AFE49F9A98}"/>
    <dgm:cxn modelId="{EC510A86-B828-4CC6-8F5D-F84491295B75}" srcId="{12AB8201-F9EB-4B8A-9C6D-5D0CC57101C1}" destId="{C779E338-9926-4349-8B1F-FE8B2D7984CE}" srcOrd="0" destOrd="0" parTransId="{80BD3DFF-DA1E-4CA8-8B9D-59145E7CED90}" sibTransId="{BC02D142-DD28-495B-9E91-0CC2F3950437}"/>
    <dgm:cxn modelId="{BFD4F78D-57CD-4D57-B447-870BF1AF3FF3}" type="presOf" srcId="{1F5B3C74-88C8-402A-8CA2-6DD5B4632189}" destId="{140C8C50-184D-4166-8747-6F9B8CD751F1}" srcOrd="0" destOrd="0" presId="urn:microsoft.com/office/officeart/2005/8/layout/hList1"/>
    <dgm:cxn modelId="{0448B194-862F-4CFF-9E8C-50C51F39B05B}" srcId="{C605F8A1-173A-41CC-924E-0649F8EF8650}" destId="{5C3F5AEC-7A88-4C69-B269-DDEF85AA59BD}" srcOrd="3" destOrd="0" parTransId="{9ACC73D0-ED1F-4E44-A264-CF09F0064D9B}" sibTransId="{61CFBB89-BFD3-4332-BEAE-E83B98C8ECEE}"/>
    <dgm:cxn modelId="{0085DA96-0A02-4788-9336-0BE32EA3B90A}" srcId="{1CC3A3C1-A128-4345-BF31-CB846A048AF0}" destId="{511B08AD-3041-459C-BAAE-954E8AB4D3F2}" srcOrd="1" destOrd="0" parTransId="{D31A5B77-FB22-48DE-9206-0CD6E96E6EFC}" sibTransId="{8A3DA157-9F2E-4F4D-8580-838249D52F7F}"/>
    <dgm:cxn modelId="{4D2A989B-3382-4AE5-90B1-200C07199575}" type="presOf" srcId="{9126A7B2-1ABE-4AF9-A90B-34116C2AEDD1}" destId="{56E6CAD1-4141-4BFA-8C12-CC6E751BB2DD}" srcOrd="0" destOrd="2" presId="urn:microsoft.com/office/officeart/2005/8/layout/hList1"/>
    <dgm:cxn modelId="{99E09E9C-3A8B-4C16-AB67-857903F1E38E}" srcId="{12AB8201-F9EB-4B8A-9C6D-5D0CC57101C1}" destId="{C605F8A1-173A-41CC-924E-0649F8EF8650}" srcOrd="2" destOrd="0" parTransId="{82119279-75DA-40F0-B0F9-5A714C4ECE66}" sibTransId="{206EC087-8FFB-4EA3-B971-06337C28338E}"/>
    <dgm:cxn modelId="{982DFCA4-289C-48BF-9E67-FC0795DF1D37}" type="presOf" srcId="{9249B42C-0DDD-4306-926F-B795558D4886}" destId="{140C8C50-184D-4166-8747-6F9B8CD751F1}" srcOrd="0" destOrd="4" presId="urn:microsoft.com/office/officeart/2005/8/layout/hList1"/>
    <dgm:cxn modelId="{D1643DA5-397C-49F0-8084-574B921E5A03}" type="presOf" srcId="{019C7DA6-52F8-40A5-A548-29470A315210}" destId="{140C8C50-184D-4166-8747-6F9B8CD751F1}" srcOrd="0" destOrd="2" presId="urn:microsoft.com/office/officeart/2005/8/layout/hList1"/>
    <dgm:cxn modelId="{B1D032A6-B730-46FC-AC95-4861C2F060A6}" srcId="{12AB8201-F9EB-4B8A-9C6D-5D0CC57101C1}" destId="{1CC3A3C1-A128-4345-BF31-CB846A048AF0}" srcOrd="1" destOrd="0" parTransId="{9D1761E1-6EA1-4C3D-AC90-19EB2325589D}" sibTransId="{20229B1B-B8C8-445B-8993-51191909BC8C}"/>
    <dgm:cxn modelId="{5DD365B7-3B52-4E82-A69A-1BB129878AC3}" type="presOf" srcId="{26ACDDD0-F325-4BDA-BA14-A1EB580879C3}" destId="{56E6CAD1-4141-4BFA-8C12-CC6E751BB2DD}" srcOrd="0" destOrd="4" presId="urn:microsoft.com/office/officeart/2005/8/layout/hList1"/>
    <dgm:cxn modelId="{DB9F93C4-C621-4B6E-B975-DB5F9BCD4A2F}" srcId="{C779E338-9926-4349-8B1F-FE8B2D7984CE}" destId="{9126A7B2-1ABE-4AF9-A90B-34116C2AEDD1}" srcOrd="2" destOrd="0" parTransId="{05255DFD-610A-4486-B9F1-14605E5E5783}" sibTransId="{77022CB3-79CC-4C2F-B58E-19DFC426D223}"/>
    <dgm:cxn modelId="{ECDAC6C6-3581-4A23-8457-0B680F5B15E9}" srcId="{C779E338-9926-4349-8B1F-FE8B2D7984CE}" destId="{26ACDDD0-F325-4BDA-BA14-A1EB580879C3}" srcOrd="4" destOrd="0" parTransId="{62766E6A-8051-498E-8970-4E24E48765A1}" sibTransId="{8D639C4C-2FF9-461A-964F-651DEB816C28}"/>
    <dgm:cxn modelId="{1ABEA4D6-74AA-4606-A386-A730CD78DC05}" type="presOf" srcId="{314A2F33-091F-4742-9842-88999EF93A67}" destId="{56E6CAD1-4141-4BFA-8C12-CC6E751BB2DD}" srcOrd="0" destOrd="6" presId="urn:microsoft.com/office/officeart/2005/8/layout/hList1"/>
    <dgm:cxn modelId="{CD264BD7-55A7-4052-87B0-982C979268C5}" type="presOf" srcId="{C779E338-9926-4349-8B1F-FE8B2D7984CE}" destId="{7AC16023-779A-4D16-BDFF-0D105D9E1477}" srcOrd="0" destOrd="0" presId="urn:microsoft.com/office/officeart/2005/8/layout/hList1"/>
    <dgm:cxn modelId="{65258BDD-C79E-4954-803D-48E92461140B}" srcId="{1CC3A3C1-A128-4345-BF31-CB846A048AF0}" destId="{BEB67168-3337-4D55-A877-3273AF1835DA}" srcOrd="0" destOrd="0" parTransId="{0BCF3C5A-2F97-4BBD-A96E-240BF589E11B}" sibTransId="{E4AC8861-1AF3-422E-8FB4-85971FAD3893}"/>
    <dgm:cxn modelId="{B0C637DF-AA33-437A-895A-FFB1C92D2046}" type="presOf" srcId="{FA596926-64E7-481C-8A6C-1B238DF842B0}" destId="{56E6CAD1-4141-4BFA-8C12-CC6E751BB2DD}" srcOrd="0" destOrd="0" presId="urn:microsoft.com/office/officeart/2005/8/layout/hList1"/>
    <dgm:cxn modelId="{A60FD5E2-A24F-4A2F-980D-5A4FAA6EFAB2}" srcId="{1CC3A3C1-A128-4345-BF31-CB846A048AF0}" destId="{7ADF1836-9D3D-43CD-9E77-ABCE97E6F75C}" srcOrd="2" destOrd="0" parTransId="{3F29174F-E69D-4938-AE9C-14E52AE14998}" sibTransId="{291E9978-A40A-4A3F-9EB6-80E3FB5DA3BC}"/>
    <dgm:cxn modelId="{A0FE87E3-E66B-4D18-8CA7-D34B82E4A748}" srcId="{C605F8A1-173A-41CC-924E-0649F8EF8650}" destId="{019C7DA6-52F8-40A5-A548-29470A315210}" srcOrd="2" destOrd="0" parTransId="{534CE353-AFF7-476A-959D-5594C995EA2C}" sibTransId="{4BA77AC7-5436-41BB-8DC8-5F2ABB090B9A}"/>
    <dgm:cxn modelId="{BE2C5DE8-CA19-4B98-9C0F-51456EFB8B05}" type="presOf" srcId="{357D2F82-B2EB-4791-8D65-985B24BFF574}" destId="{56E6CAD1-4141-4BFA-8C12-CC6E751BB2DD}" srcOrd="0" destOrd="3" presId="urn:microsoft.com/office/officeart/2005/8/layout/hList1"/>
    <dgm:cxn modelId="{E38B82EE-5BD0-43CF-90BC-C453DF93D345}" type="presOf" srcId="{7ADF1836-9D3D-43CD-9E77-ABCE97E6F75C}" destId="{B3E05CD1-13DD-490A-BE8C-B6BC90022388}" srcOrd="0" destOrd="2" presId="urn:microsoft.com/office/officeart/2005/8/layout/hList1"/>
    <dgm:cxn modelId="{EDB458F3-F09B-41EE-A4CB-794E0C45195C}" type="presOf" srcId="{3707472D-F676-4759-95BC-2D4EEA8A53C1}" destId="{140C8C50-184D-4166-8747-6F9B8CD751F1}" srcOrd="0" destOrd="1" presId="urn:microsoft.com/office/officeart/2005/8/layout/hList1"/>
    <dgm:cxn modelId="{2E2A8918-109C-42EA-AE8F-918612E52BE0}" type="presParOf" srcId="{4CE344C9-519A-438B-9EA7-549CBDC249F5}" destId="{2223E848-C4A5-4D16-AE97-54EA9ACFFEA3}" srcOrd="0" destOrd="0" presId="urn:microsoft.com/office/officeart/2005/8/layout/hList1"/>
    <dgm:cxn modelId="{D1C7B690-CD1E-40EE-A0D3-579AEBCD1AE7}" type="presParOf" srcId="{2223E848-C4A5-4D16-AE97-54EA9ACFFEA3}" destId="{7AC16023-779A-4D16-BDFF-0D105D9E1477}" srcOrd="0" destOrd="0" presId="urn:microsoft.com/office/officeart/2005/8/layout/hList1"/>
    <dgm:cxn modelId="{4A117E39-0529-4B9D-9AFB-F0FB9FD7771B}" type="presParOf" srcId="{2223E848-C4A5-4D16-AE97-54EA9ACFFEA3}" destId="{56E6CAD1-4141-4BFA-8C12-CC6E751BB2DD}" srcOrd="1" destOrd="0" presId="urn:microsoft.com/office/officeart/2005/8/layout/hList1"/>
    <dgm:cxn modelId="{CA531B7C-C48E-4966-AF1D-74867C7F0934}" type="presParOf" srcId="{4CE344C9-519A-438B-9EA7-549CBDC249F5}" destId="{979BBDC8-A630-402A-8196-955086294DA8}" srcOrd="1" destOrd="0" presId="urn:microsoft.com/office/officeart/2005/8/layout/hList1"/>
    <dgm:cxn modelId="{D317D067-5E45-4AA4-BF21-C3879D9925BF}" type="presParOf" srcId="{4CE344C9-519A-438B-9EA7-549CBDC249F5}" destId="{1596ACB7-EBC3-4952-B9D9-DC7F4F734729}" srcOrd="2" destOrd="0" presId="urn:microsoft.com/office/officeart/2005/8/layout/hList1"/>
    <dgm:cxn modelId="{76A4F39A-E2C7-457E-B4EB-ADEA2DC2B8D7}" type="presParOf" srcId="{1596ACB7-EBC3-4952-B9D9-DC7F4F734729}" destId="{61A97662-CEEF-4E7F-AAA5-006A162BCC94}" srcOrd="0" destOrd="0" presId="urn:microsoft.com/office/officeart/2005/8/layout/hList1"/>
    <dgm:cxn modelId="{D96361AA-6BD5-4F1B-A535-BE4BEA083641}" type="presParOf" srcId="{1596ACB7-EBC3-4952-B9D9-DC7F4F734729}" destId="{B3E05CD1-13DD-490A-BE8C-B6BC90022388}" srcOrd="1" destOrd="0" presId="urn:microsoft.com/office/officeart/2005/8/layout/hList1"/>
    <dgm:cxn modelId="{97955138-0F93-4B50-A61C-B39FCBD7AD9A}" type="presParOf" srcId="{4CE344C9-519A-438B-9EA7-549CBDC249F5}" destId="{36852B83-2C43-4EF9-894A-8BA3535D4FE4}" srcOrd="3" destOrd="0" presId="urn:microsoft.com/office/officeart/2005/8/layout/hList1"/>
    <dgm:cxn modelId="{F632AF6C-32DA-4F64-B655-46B7E6E6957C}" type="presParOf" srcId="{4CE344C9-519A-438B-9EA7-549CBDC249F5}" destId="{33DD5D1E-EFCD-4174-962D-48CAC7953896}" srcOrd="4" destOrd="0" presId="urn:microsoft.com/office/officeart/2005/8/layout/hList1"/>
    <dgm:cxn modelId="{09061420-B7EA-4F98-957F-815BEF8475CD}" type="presParOf" srcId="{33DD5D1E-EFCD-4174-962D-48CAC7953896}" destId="{CF3B906C-6655-4E65-AD54-AABF8631A7D8}" srcOrd="0" destOrd="0" presId="urn:microsoft.com/office/officeart/2005/8/layout/hList1"/>
    <dgm:cxn modelId="{D4B47E05-80FD-433A-9343-4D42E4B819BB}" type="presParOf" srcId="{33DD5D1E-EFCD-4174-962D-48CAC7953896}" destId="{140C8C50-184D-4166-8747-6F9B8CD751F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2FD77-68CC-4FEC-8104-4203158682C8}" type="doc">
      <dgm:prSet loTypeId="urn:microsoft.com/office/officeart/2005/8/layout/hProcess11" loCatId="process" qsTypeId="urn:microsoft.com/office/officeart/2005/8/quickstyle/simple1" qsCatId="simple" csTypeId="urn:microsoft.com/office/officeart/2005/8/colors/colorful1" csCatId="colorful" phldr="1"/>
      <dgm:spPr/>
      <dgm:t>
        <a:bodyPr/>
        <a:lstStyle/>
        <a:p>
          <a:endParaRPr lang="en-GB"/>
        </a:p>
      </dgm:t>
    </dgm:pt>
    <dgm:pt modelId="{962A4BDA-D3CD-40CE-A1C3-8083E3FC5687}">
      <dgm:prSet custT="1"/>
      <dgm:spPr/>
      <dgm:t>
        <a:bodyPr/>
        <a:lstStyle/>
        <a:p>
          <a:r>
            <a:rPr lang="en-GB" sz="1400" i="1" dirty="0"/>
            <a:t>Literature Review</a:t>
          </a:r>
        </a:p>
        <a:p>
          <a:r>
            <a:rPr lang="en-GB" sz="1200" i="0" dirty="0"/>
            <a:t>Identification of gaps in literature</a:t>
          </a:r>
        </a:p>
        <a:p>
          <a:r>
            <a:rPr lang="en-GB" sz="1200" i="0" dirty="0"/>
            <a:t>Formulation of study objectives and research questions</a:t>
          </a:r>
          <a:endParaRPr lang="en-GB" sz="1200" i="1" dirty="0"/>
        </a:p>
      </dgm:t>
    </dgm:pt>
    <dgm:pt modelId="{05EC76E9-48E4-4D99-8527-FCD4858C7E2A}" type="parTrans" cxnId="{AFFC3213-E45C-4A75-BD08-F8C5764D5B8B}">
      <dgm:prSet/>
      <dgm:spPr/>
      <dgm:t>
        <a:bodyPr/>
        <a:lstStyle/>
        <a:p>
          <a:endParaRPr lang="en-GB"/>
        </a:p>
      </dgm:t>
    </dgm:pt>
    <dgm:pt modelId="{63FD7C14-4210-4013-A425-FD12DDEADB27}" type="sibTrans" cxnId="{AFFC3213-E45C-4A75-BD08-F8C5764D5B8B}">
      <dgm:prSet/>
      <dgm:spPr/>
      <dgm:t>
        <a:bodyPr/>
        <a:lstStyle/>
        <a:p>
          <a:endParaRPr lang="en-GB"/>
        </a:p>
      </dgm:t>
    </dgm:pt>
    <dgm:pt modelId="{F40A2383-D021-450D-A331-EDE88C771899}">
      <dgm:prSet/>
      <dgm:spPr/>
      <dgm:t>
        <a:bodyPr/>
        <a:lstStyle/>
        <a:p>
          <a:r>
            <a:rPr lang="en-GB" sz="1400" b="0" i="1" baseline="0"/>
            <a:t>Study 1: Retrospective cross-sectional analysis of the St Helens Shared Care record</a:t>
          </a:r>
          <a:endParaRPr lang="en-US" sz="1400" i="1"/>
        </a:p>
      </dgm:t>
    </dgm:pt>
    <dgm:pt modelId="{B099F0FD-D99B-4D3B-AFD7-3D72E926B1BA}" type="parTrans" cxnId="{C46731AE-0CA1-4615-9C04-5549233870CB}">
      <dgm:prSet/>
      <dgm:spPr/>
      <dgm:t>
        <a:bodyPr/>
        <a:lstStyle/>
        <a:p>
          <a:endParaRPr lang="en-GB"/>
        </a:p>
      </dgm:t>
    </dgm:pt>
    <dgm:pt modelId="{5E27BA30-161D-40C6-9C1D-00168F6833E7}" type="sibTrans" cxnId="{C46731AE-0CA1-4615-9C04-5549233870CB}">
      <dgm:prSet/>
      <dgm:spPr/>
      <dgm:t>
        <a:bodyPr/>
        <a:lstStyle/>
        <a:p>
          <a:endParaRPr lang="en-GB"/>
        </a:p>
      </dgm:t>
    </dgm:pt>
    <dgm:pt modelId="{44B9FD85-E4FD-48AF-A2DD-C0AE9700D1B1}">
      <dgm:prSet custT="1"/>
      <dgm:spPr/>
      <dgm:t>
        <a:bodyPr/>
        <a:lstStyle/>
        <a:p>
          <a:r>
            <a:rPr lang="en-GB" sz="1200" b="0" i="0" baseline="0" dirty="0"/>
            <a:t>Trustworthy Research Environment TRA using CIPHA</a:t>
          </a:r>
          <a:endParaRPr lang="en-US" sz="1200" dirty="0"/>
        </a:p>
      </dgm:t>
    </dgm:pt>
    <dgm:pt modelId="{0A2FF48C-03BD-4E51-BC93-FFDDF1EFCA71}" type="parTrans" cxnId="{1532CF0B-DCBF-4589-98FC-93B7D4BA2349}">
      <dgm:prSet/>
      <dgm:spPr/>
      <dgm:t>
        <a:bodyPr/>
        <a:lstStyle/>
        <a:p>
          <a:endParaRPr lang="en-GB"/>
        </a:p>
      </dgm:t>
    </dgm:pt>
    <dgm:pt modelId="{3F26CD0D-72C4-4A5D-993A-9806E1167546}" type="sibTrans" cxnId="{1532CF0B-DCBF-4589-98FC-93B7D4BA2349}">
      <dgm:prSet/>
      <dgm:spPr/>
      <dgm:t>
        <a:bodyPr/>
        <a:lstStyle/>
        <a:p>
          <a:endParaRPr lang="en-GB"/>
        </a:p>
      </dgm:t>
    </dgm:pt>
    <dgm:pt modelId="{1088893B-70F6-4531-90EC-C9C4B0D8884A}">
      <dgm:prSet custT="1"/>
      <dgm:spPr/>
      <dgm:t>
        <a:bodyPr/>
        <a:lstStyle/>
        <a:p>
          <a:r>
            <a:rPr lang="en-GB" sz="1200" dirty="0"/>
            <a:t>Order of acquisition of chronic conditions, cluster identification and analysis</a:t>
          </a:r>
          <a:endParaRPr lang="en-US" sz="1200" dirty="0"/>
        </a:p>
      </dgm:t>
    </dgm:pt>
    <dgm:pt modelId="{D699C80F-3EAE-4E43-919A-4E8D2282627D}" type="parTrans" cxnId="{F9FE0BE9-B1B8-42CF-AA4C-5914E160EC1B}">
      <dgm:prSet/>
      <dgm:spPr/>
      <dgm:t>
        <a:bodyPr/>
        <a:lstStyle/>
        <a:p>
          <a:endParaRPr lang="en-GB"/>
        </a:p>
      </dgm:t>
    </dgm:pt>
    <dgm:pt modelId="{2ED07A9A-CC3D-4E76-BF87-83A0A837F02A}" type="sibTrans" cxnId="{F9FE0BE9-B1B8-42CF-AA4C-5914E160EC1B}">
      <dgm:prSet/>
      <dgm:spPr/>
      <dgm:t>
        <a:bodyPr/>
        <a:lstStyle/>
        <a:p>
          <a:endParaRPr lang="en-GB"/>
        </a:p>
      </dgm:t>
    </dgm:pt>
    <dgm:pt modelId="{44EF31E7-B3FF-4940-8A32-452EE00852B1}">
      <dgm:prSet/>
      <dgm:spPr/>
      <dgm:t>
        <a:bodyPr/>
        <a:lstStyle/>
        <a:p>
          <a:r>
            <a:rPr lang="en-GB" sz="1700" b="0" i="1" baseline="0"/>
            <a:t>Study 2: Qualitative study</a:t>
          </a:r>
          <a:endParaRPr lang="en-US" sz="1700" i="1"/>
        </a:p>
      </dgm:t>
    </dgm:pt>
    <dgm:pt modelId="{26A8A92E-2167-4F0F-B5EC-08D2D7DB4447}" type="parTrans" cxnId="{EF630591-47BE-4207-9D02-241F1B82B252}">
      <dgm:prSet/>
      <dgm:spPr/>
      <dgm:t>
        <a:bodyPr/>
        <a:lstStyle/>
        <a:p>
          <a:endParaRPr lang="en-GB"/>
        </a:p>
      </dgm:t>
    </dgm:pt>
    <dgm:pt modelId="{D9EE6708-CB8C-49BF-B176-551AD026F96B}" type="sibTrans" cxnId="{EF630591-47BE-4207-9D02-241F1B82B252}">
      <dgm:prSet/>
      <dgm:spPr/>
      <dgm:t>
        <a:bodyPr/>
        <a:lstStyle/>
        <a:p>
          <a:endParaRPr lang="en-GB"/>
        </a:p>
      </dgm:t>
    </dgm:pt>
    <dgm:pt modelId="{A929F110-A0D1-4394-8983-24CE5A9DCC35}">
      <dgm:prSet custT="1"/>
      <dgm:spPr/>
      <dgm:t>
        <a:bodyPr/>
        <a:lstStyle/>
        <a:p>
          <a:r>
            <a:rPr lang="en-GB" sz="1200" b="0" i="0" baseline="0" dirty="0"/>
            <a:t>Semi-structured interviews of multimorbidity patients from high impact multimorbidity clusters regarding treatment burden</a:t>
          </a:r>
          <a:endParaRPr lang="en-US" sz="1200" dirty="0"/>
        </a:p>
      </dgm:t>
    </dgm:pt>
    <dgm:pt modelId="{D2A2C098-E722-4DE4-866F-B07ACED85C1C}" type="parTrans" cxnId="{D14E33F8-9141-48C9-B01D-9E9D5150BE98}">
      <dgm:prSet/>
      <dgm:spPr/>
      <dgm:t>
        <a:bodyPr/>
        <a:lstStyle/>
        <a:p>
          <a:endParaRPr lang="en-GB"/>
        </a:p>
      </dgm:t>
    </dgm:pt>
    <dgm:pt modelId="{915305AF-0994-4015-A41C-717C284AE9C8}" type="sibTrans" cxnId="{D14E33F8-9141-48C9-B01D-9E9D5150BE98}">
      <dgm:prSet/>
      <dgm:spPr/>
      <dgm:t>
        <a:bodyPr/>
        <a:lstStyle/>
        <a:p>
          <a:endParaRPr lang="en-GB"/>
        </a:p>
      </dgm:t>
    </dgm:pt>
    <dgm:pt modelId="{3D5A1161-4722-413C-9C1F-202337F8E394}">
      <dgm:prSet custT="1"/>
      <dgm:spPr/>
      <dgm:t>
        <a:bodyPr/>
        <a:lstStyle/>
        <a:p>
          <a:r>
            <a:rPr lang="en-GB" sz="1200" b="0" i="0" baseline="0" dirty="0"/>
            <a:t>Use of de-identified health and social care data</a:t>
          </a:r>
          <a:endParaRPr lang="en-US" sz="1200" dirty="0"/>
        </a:p>
      </dgm:t>
    </dgm:pt>
    <dgm:pt modelId="{93E00C72-BEB1-4898-B9EC-10E62655832A}" type="parTrans" cxnId="{AEA45FEE-43F0-4E3E-80E3-AB5DB1E5E294}">
      <dgm:prSet/>
      <dgm:spPr/>
      <dgm:t>
        <a:bodyPr/>
        <a:lstStyle/>
        <a:p>
          <a:endParaRPr lang="en-GB"/>
        </a:p>
      </dgm:t>
    </dgm:pt>
    <dgm:pt modelId="{DE6E01F6-0BF6-4FA6-98D0-41B25CBD5CCE}" type="sibTrans" cxnId="{AEA45FEE-43F0-4E3E-80E3-AB5DB1E5E294}">
      <dgm:prSet/>
      <dgm:spPr/>
      <dgm:t>
        <a:bodyPr/>
        <a:lstStyle/>
        <a:p>
          <a:endParaRPr lang="en-GB"/>
        </a:p>
      </dgm:t>
    </dgm:pt>
    <dgm:pt modelId="{08EE752E-6D27-4156-8C67-4DFE995347F6}" type="pres">
      <dgm:prSet presAssocID="{BED2FD77-68CC-4FEC-8104-4203158682C8}" presName="Name0" presStyleCnt="0">
        <dgm:presLayoutVars>
          <dgm:dir/>
          <dgm:resizeHandles val="exact"/>
        </dgm:presLayoutVars>
      </dgm:prSet>
      <dgm:spPr/>
    </dgm:pt>
    <dgm:pt modelId="{D12F0744-214A-4449-8119-B12E2531EC63}" type="pres">
      <dgm:prSet presAssocID="{BED2FD77-68CC-4FEC-8104-4203158682C8}" presName="arrow" presStyleLbl="bgShp" presStyleIdx="0" presStyleCnt="1"/>
      <dgm:spPr>
        <a:solidFill>
          <a:srgbClr val="0070C0"/>
        </a:solidFill>
      </dgm:spPr>
    </dgm:pt>
    <dgm:pt modelId="{CA18F5EB-A3FF-462E-AA67-FA17D9AC213E}" type="pres">
      <dgm:prSet presAssocID="{BED2FD77-68CC-4FEC-8104-4203158682C8}" presName="points" presStyleCnt="0"/>
      <dgm:spPr/>
    </dgm:pt>
    <dgm:pt modelId="{E6F96FDE-A5AB-41B2-80D7-4C62A5B2347C}" type="pres">
      <dgm:prSet presAssocID="{962A4BDA-D3CD-40CE-A1C3-8083E3FC5687}" presName="compositeA" presStyleCnt="0"/>
      <dgm:spPr/>
    </dgm:pt>
    <dgm:pt modelId="{8E12DB2F-3A47-4370-8C76-3C8EFF8D51B9}" type="pres">
      <dgm:prSet presAssocID="{962A4BDA-D3CD-40CE-A1C3-8083E3FC5687}" presName="textA" presStyleLbl="revTx" presStyleIdx="0" presStyleCnt="3" custScaleX="125588">
        <dgm:presLayoutVars>
          <dgm:bulletEnabled val="1"/>
        </dgm:presLayoutVars>
      </dgm:prSet>
      <dgm:spPr/>
    </dgm:pt>
    <dgm:pt modelId="{19725FC4-00B2-487D-916D-360877422F8E}" type="pres">
      <dgm:prSet presAssocID="{962A4BDA-D3CD-40CE-A1C3-8083E3FC5687}" presName="circleA" presStyleLbl="node1" presStyleIdx="0" presStyleCnt="3"/>
      <dgm:spPr>
        <a:solidFill>
          <a:schemeClr val="bg1"/>
        </a:solidFill>
      </dgm:spPr>
    </dgm:pt>
    <dgm:pt modelId="{55713B9F-D146-4D2A-8DCC-9AB6625660EB}" type="pres">
      <dgm:prSet presAssocID="{962A4BDA-D3CD-40CE-A1C3-8083E3FC5687}" presName="spaceA" presStyleCnt="0"/>
      <dgm:spPr/>
    </dgm:pt>
    <dgm:pt modelId="{767F0138-E373-4FD0-84F1-38E16865079C}" type="pres">
      <dgm:prSet presAssocID="{63FD7C14-4210-4013-A425-FD12DDEADB27}" presName="space" presStyleCnt="0"/>
      <dgm:spPr/>
    </dgm:pt>
    <dgm:pt modelId="{0B6B6A16-93D9-4AD4-8C3C-296EEE799DB3}" type="pres">
      <dgm:prSet presAssocID="{F40A2383-D021-450D-A331-EDE88C771899}" presName="compositeB" presStyleCnt="0"/>
      <dgm:spPr/>
    </dgm:pt>
    <dgm:pt modelId="{4FF63104-29D2-4109-96EB-E1F31B6E5D01}" type="pres">
      <dgm:prSet presAssocID="{F40A2383-D021-450D-A331-EDE88C771899}" presName="textB" presStyleLbl="revTx" presStyleIdx="1" presStyleCnt="3" custScaleX="161549">
        <dgm:presLayoutVars>
          <dgm:bulletEnabled val="1"/>
        </dgm:presLayoutVars>
      </dgm:prSet>
      <dgm:spPr/>
    </dgm:pt>
    <dgm:pt modelId="{30D33967-33D9-445B-B7CE-23C676B98CA3}" type="pres">
      <dgm:prSet presAssocID="{F40A2383-D021-450D-A331-EDE88C771899}" presName="circleB" presStyleLbl="node1" presStyleIdx="1" presStyleCnt="3"/>
      <dgm:spPr>
        <a:solidFill>
          <a:schemeClr val="bg1"/>
        </a:solidFill>
      </dgm:spPr>
    </dgm:pt>
    <dgm:pt modelId="{59C1BB56-4595-4738-9F5F-2AFE8703E066}" type="pres">
      <dgm:prSet presAssocID="{F40A2383-D021-450D-A331-EDE88C771899}" presName="spaceB" presStyleCnt="0"/>
      <dgm:spPr/>
    </dgm:pt>
    <dgm:pt modelId="{A9C893CB-24BD-48A0-82B8-3F4E506F4002}" type="pres">
      <dgm:prSet presAssocID="{5E27BA30-161D-40C6-9C1D-00168F6833E7}" presName="space" presStyleCnt="0"/>
      <dgm:spPr/>
    </dgm:pt>
    <dgm:pt modelId="{196A4A96-7E5A-4CFE-B19A-7FCE37CB6DB2}" type="pres">
      <dgm:prSet presAssocID="{44EF31E7-B3FF-4940-8A32-452EE00852B1}" presName="compositeA" presStyleCnt="0"/>
      <dgm:spPr/>
    </dgm:pt>
    <dgm:pt modelId="{0E7CD066-4E5F-4EA2-8B03-8F491D3071BB}" type="pres">
      <dgm:prSet presAssocID="{44EF31E7-B3FF-4940-8A32-452EE00852B1}" presName="textA" presStyleLbl="revTx" presStyleIdx="2" presStyleCnt="3" custScaleX="178871">
        <dgm:presLayoutVars>
          <dgm:bulletEnabled val="1"/>
        </dgm:presLayoutVars>
      </dgm:prSet>
      <dgm:spPr/>
    </dgm:pt>
    <dgm:pt modelId="{8229740A-58FE-4888-9982-E4126615738A}" type="pres">
      <dgm:prSet presAssocID="{44EF31E7-B3FF-4940-8A32-452EE00852B1}" presName="circleA" presStyleLbl="node1" presStyleIdx="2" presStyleCnt="3"/>
      <dgm:spPr>
        <a:solidFill>
          <a:schemeClr val="bg1"/>
        </a:solidFill>
      </dgm:spPr>
    </dgm:pt>
    <dgm:pt modelId="{653854D1-7557-460E-BFA7-88C28810C612}" type="pres">
      <dgm:prSet presAssocID="{44EF31E7-B3FF-4940-8A32-452EE00852B1}" presName="spaceA" presStyleCnt="0"/>
      <dgm:spPr/>
    </dgm:pt>
  </dgm:ptLst>
  <dgm:cxnLst>
    <dgm:cxn modelId="{009B7501-9C15-4901-9C7D-89B8B35E0BBC}" type="presOf" srcId="{1088893B-70F6-4531-90EC-C9C4B0D8884A}" destId="{4FF63104-29D2-4109-96EB-E1F31B6E5D01}" srcOrd="0" destOrd="3" presId="urn:microsoft.com/office/officeart/2005/8/layout/hProcess11"/>
    <dgm:cxn modelId="{1532CF0B-DCBF-4589-98FC-93B7D4BA2349}" srcId="{F40A2383-D021-450D-A331-EDE88C771899}" destId="{44B9FD85-E4FD-48AF-A2DD-C0AE9700D1B1}" srcOrd="0" destOrd="0" parTransId="{0A2FF48C-03BD-4E51-BC93-FFDDF1EFCA71}" sibTransId="{3F26CD0D-72C4-4A5D-993A-9806E1167546}"/>
    <dgm:cxn modelId="{AFFC3213-E45C-4A75-BD08-F8C5764D5B8B}" srcId="{BED2FD77-68CC-4FEC-8104-4203158682C8}" destId="{962A4BDA-D3CD-40CE-A1C3-8083E3FC5687}" srcOrd="0" destOrd="0" parTransId="{05EC76E9-48E4-4D99-8527-FCD4858C7E2A}" sibTransId="{63FD7C14-4210-4013-A425-FD12DDEADB27}"/>
    <dgm:cxn modelId="{BDA4B628-4442-414D-B581-679A7EFF7F69}" type="presOf" srcId="{3D5A1161-4722-413C-9C1F-202337F8E394}" destId="{4FF63104-29D2-4109-96EB-E1F31B6E5D01}" srcOrd="0" destOrd="2" presId="urn:microsoft.com/office/officeart/2005/8/layout/hProcess11"/>
    <dgm:cxn modelId="{19B5245D-1144-4ABA-B79E-F1AE53FAC8B3}" type="presOf" srcId="{F40A2383-D021-450D-A331-EDE88C771899}" destId="{4FF63104-29D2-4109-96EB-E1F31B6E5D01}" srcOrd="0" destOrd="0" presId="urn:microsoft.com/office/officeart/2005/8/layout/hProcess11"/>
    <dgm:cxn modelId="{DD4EFE47-1571-47D7-A3F1-592739AE87D6}" type="presOf" srcId="{A929F110-A0D1-4394-8983-24CE5A9DCC35}" destId="{0E7CD066-4E5F-4EA2-8B03-8F491D3071BB}" srcOrd="0" destOrd="1" presId="urn:microsoft.com/office/officeart/2005/8/layout/hProcess11"/>
    <dgm:cxn modelId="{F1F5F96B-9936-4600-8E65-9803853DBA32}" type="presOf" srcId="{44EF31E7-B3FF-4940-8A32-452EE00852B1}" destId="{0E7CD066-4E5F-4EA2-8B03-8F491D3071BB}" srcOrd="0" destOrd="0" presId="urn:microsoft.com/office/officeart/2005/8/layout/hProcess11"/>
    <dgm:cxn modelId="{EF630591-47BE-4207-9D02-241F1B82B252}" srcId="{BED2FD77-68CC-4FEC-8104-4203158682C8}" destId="{44EF31E7-B3FF-4940-8A32-452EE00852B1}" srcOrd="2" destOrd="0" parTransId="{26A8A92E-2167-4F0F-B5EC-08D2D7DB4447}" sibTransId="{D9EE6708-CB8C-49BF-B176-551AD026F96B}"/>
    <dgm:cxn modelId="{F65AB2A2-1350-4E87-95FE-64E530AC1857}" type="presOf" srcId="{BED2FD77-68CC-4FEC-8104-4203158682C8}" destId="{08EE752E-6D27-4156-8C67-4DFE995347F6}" srcOrd="0" destOrd="0" presId="urn:microsoft.com/office/officeart/2005/8/layout/hProcess11"/>
    <dgm:cxn modelId="{C46731AE-0CA1-4615-9C04-5549233870CB}" srcId="{BED2FD77-68CC-4FEC-8104-4203158682C8}" destId="{F40A2383-D021-450D-A331-EDE88C771899}" srcOrd="1" destOrd="0" parTransId="{B099F0FD-D99B-4D3B-AFD7-3D72E926B1BA}" sibTransId="{5E27BA30-161D-40C6-9C1D-00168F6833E7}"/>
    <dgm:cxn modelId="{837C5ADE-A809-4A6A-AB0D-F022F57D4275}" type="presOf" srcId="{962A4BDA-D3CD-40CE-A1C3-8083E3FC5687}" destId="{8E12DB2F-3A47-4370-8C76-3C8EFF8D51B9}" srcOrd="0" destOrd="0" presId="urn:microsoft.com/office/officeart/2005/8/layout/hProcess11"/>
    <dgm:cxn modelId="{C5FCC1E4-A027-4EE2-BA5D-6D7C248F188C}" type="presOf" srcId="{44B9FD85-E4FD-48AF-A2DD-C0AE9700D1B1}" destId="{4FF63104-29D2-4109-96EB-E1F31B6E5D01}" srcOrd="0" destOrd="1" presId="urn:microsoft.com/office/officeart/2005/8/layout/hProcess11"/>
    <dgm:cxn modelId="{F9FE0BE9-B1B8-42CF-AA4C-5914E160EC1B}" srcId="{F40A2383-D021-450D-A331-EDE88C771899}" destId="{1088893B-70F6-4531-90EC-C9C4B0D8884A}" srcOrd="2" destOrd="0" parTransId="{D699C80F-3EAE-4E43-919A-4E8D2282627D}" sibTransId="{2ED07A9A-CC3D-4E76-BF87-83A0A837F02A}"/>
    <dgm:cxn modelId="{AEA45FEE-43F0-4E3E-80E3-AB5DB1E5E294}" srcId="{F40A2383-D021-450D-A331-EDE88C771899}" destId="{3D5A1161-4722-413C-9C1F-202337F8E394}" srcOrd="1" destOrd="0" parTransId="{93E00C72-BEB1-4898-B9EC-10E62655832A}" sibTransId="{DE6E01F6-0BF6-4FA6-98D0-41B25CBD5CCE}"/>
    <dgm:cxn modelId="{D14E33F8-9141-48C9-B01D-9E9D5150BE98}" srcId="{44EF31E7-B3FF-4940-8A32-452EE00852B1}" destId="{A929F110-A0D1-4394-8983-24CE5A9DCC35}" srcOrd="0" destOrd="0" parTransId="{D2A2C098-E722-4DE4-866F-B07ACED85C1C}" sibTransId="{915305AF-0994-4015-A41C-717C284AE9C8}"/>
    <dgm:cxn modelId="{D0F5A97E-1F4F-4E34-9705-8E1EF3BB0ED5}" type="presParOf" srcId="{08EE752E-6D27-4156-8C67-4DFE995347F6}" destId="{D12F0744-214A-4449-8119-B12E2531EC63}" srcOrd="0" destOrd="0" presId="urn:microsoft.com/office/officeart/2005/8/layout/hProcess11"/>
    <dgm:cxn modelId="{86564DD4-D385-4F64-BE23-402A8B329C57}" type="presParOf" srcId="{08EE752E-6D27-4156-8C67-4DFE995347F6}" destId="{CA18F5EB-A3FF-462E-AA67-FA17D9AC213E}" srcOrd="1" destOrd="0" presId="urn:microsoft.com/office/officeart/2005/8/layout/hProcess11"/>
    <dgm:cxn modelId="{31EE2B93-FF42-44D1-A014-CF9DB4A3A19C}" type="presParOf" srcId="{CA18F5EB-A3FF-462E-AA67-FA17D9AC213E}" destId="{E6F96FDE-A5AB-41B2-80D7-4C62A5B2347C}" srcOrd="0" destOrd="0" presId="urn:microsoft.com/office/officeart/2005/8/layout/hProcess11"/>
    <dgm:cxn modelId="{8F78C689-DE3E-46F3-BE53-C96B90BE3C82}" type="presParOf" srcId="{E6F96FDE-A5AB-41B2-80D7-4C62A5B2347C}" destId="{8E12DB2F-3A47-4370-8C76-3C8EFF8D51B9}" srcOrd="0" destOrd="0" presId="urn:microsoft.com/office/officeart/2005/8/layout/hProcess11"/>
    <dgm:cxn modelId="{1671882B-FBE6-4E9E-A8BD-292535047DFB}" type="presParOf" srcId="{E6F96FDE-A5AB-41B2-80D7-4C62A5B2347C}" destId="{19725FC4-00B2-487D-916D-360877422F8E}" srcOrd="1" destOrd="0" presId="urn:microsoft.com/office/officeart/2005/8/layout/hProcess11"/>
    <dgm:cxn modelId="{D35F6B3D-C5E8-49B1-A5BB-05D6855AC8D3}" type="presParOf" srcId="{E6F96FDE-A5AB-41B2-80D7-4C62A5B2347C}" destId="{55713B9F-D146-4D2A-8DCC-9AB6625660EB}" srcOrd="2" destOrd="0" presId="urn:microsoft.com/office/officeart/2005/8/layout/hProcess11"/>
    <dgm:cxn modelId="{ECCEA168-DA9A-4FB2-B25A-C0F17C29652A}" type="presParOf" srcId="{CA18F5EB-A3FF-462E-AA67-FA17D9AC213E}" destId="{767F0138-E373-4FD0-84F1-38E16865079C}" srcOrd="1" destOrd="0" presId="urn:microsoft.com/office/officeart/2005/8/layout/hProcess11"/>
    <dgm:cxn modelId="{B6D53DD9-3F6F-48D0-8873-A904FBBF2558}" type="presParOf" srcId="{CA18F5EB-A3FF-462E-AA67-FA17D9AC213E}" destId="{0B6B6A16-93D9-4AD4-8C3C-296EEE799DB3}" srcOrd="2" destOrd="0" presId="urn:microsoft.com/office/officeart/2005/8/layout/hProcess11"/>
    <dgm:cxn modelId="{44C34145-8253-460B-8D55-49F08109DCE8}" type="presParOf" srcId="{0B6B6A16-93D9-4AD4-8C3C-296EEE799DB3}" destId="{4FF63104-29D2-4109-96EB-E1F31B6E5D01}" srcOrd="0" destOrd="0" presId="urn:microsoft.com/office/officeart/2005/8/layout/hProcess11"/>
    <dgm:cxn modelId="{3AA895DE-2FC7-428E-9131-7B165F5FA381}" type="presParOf" srcId="{0B6B6A16-93D9-4AD4-8C3C-296EEE799DB3}" destId="{30D33967-33D9-445B-B7CE-23C676B98CA3}" srcOrd="1" destOrd="0" presId="urn:microsoft.com/office/officeart/2005/8/layout/hProcess11"/>
    <dgm:cxn modelId="{073AF47E-A4AD-43D3-9EA0-277FE6ED0B70}" type="presParOf" srcId="{0B6B6A16-93D9-4AD4-8C3C-296EEE799DB3}" destId="{59C1BB56-4595-4738-9F5F-2AFE8703E066}" srcOrd="2" destOrd="0" presId="urn:microsoft.com/office/officeart/2005/8/layout/hProcess11"/>
    <dgm:cxn modelId="{8D8C74D1-581C-48BF-92E6-A51BF02D8A08}" type="presParOf" srcId="{CA18F5EB-A3FF-462E-AA67-FA17D9AC213E}" destId="{A9C893CB-24BD-48A0-82B8-3F4E506F4002}" srcOrd="3" destOrd="0" presId="urn:microsoft.com/office/officeart/2005/8/layout/hProcess11"/>
    <dgm:cxn modelId="{85F02F09-0A32-454F-9DCC-D4002E80A8D8}" type="presParOf" srcId="{CA18F5EB-A3FF-462E-AA67-FA17D9AC213E}" destId="{196A4A96-7E5A-4CFE-B19A-7FCE37CB6DB2}" srcOrd="4" destOrd="0" presId="urn:microsoft.com/office/officeart/2005/8/layout/hProcess11"/>
    <dgm:cxn modelId="{FFC49DC1-22FF-4ED8-86E2-AD02E6C114F2}" type="presParOf" srcId="{196A4A96-7E5A-4CFE-B19A-7FCE37CB6DB2}" destId="{0E7CD066-4E5F-4EA2-8B03-8F491D3071BB}" srcOrd="0" destOrd="0" presId="urn:microsoft.com/office/officeart/2005/8/layout/hProcess11"/>
    <dgm:cxn modelId="{3E3167C3-73CA-4E08-8F80-688C5592627E}" type="presParOf" srcId="{196A4A96-7E5A-4CFE-B19A-7FCE37CB6DB2}" destId="{8229740A-58FE-4888-9982-E4126615738A}" srcOrd="1" destOrd="0" presId="urn:microsoft.com/office/officeart/2005/8/layout/hProcess11"/>
    <dgm:cxn modelId="{806AACF3-881A-45F7-9992-C4D84598667C}" type="presParOf" srcId="{196A4A96-7E5A-4CFE-B19A-7FCE37CB6DB2}" destId="{653854D1-7557-460E-BFA7-88C28810C61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3BD029-8D5F-456D-BF28-2D112D4B7F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AB0F0455-06D2-4687-BD4C-25EE45061629}">
      <dgm:prSet/>
      <dgm:spPr/>
      <dgm:t>
        <a:bodyPr/>
        <a:lstStyle/>
        <a:p>
          <a:r>
            <a:rPr lang="en-US" b="1" i="0" baseline="0" dirty="0">
              <a:solidFill>
                <a:srgbClr val="193E72"/>
              </a:solidFill>
            </a:rPr>
            <a:t>What are the health inequalities that influenced or created this problem?</a:t>
          </a:r>
          <a:endParaRPr lang="en-US" b="1" dirty="0">
            <a:solidFill>
              <a:srgbClr val="193E72"/>
            </a:solidFill>
          </a:endParaRPr>
        </a:p>
      </dgm:t>
    </dgm:pt>
    <dgm:pt modelId="{BA6A0F48-E3AF-412A-92A4-EDD6EF10C25B}" type="parTrans" cxnId="{BC471694-5B78-4ED6-ABBB-BAE4483B2A1E}">
      <dgm:prSet/>
      <dgm:spPr/>
      <dgm:t>
        <a:bodyPr/>
        <a:lstStyle/>
        <a:p>
          <a:endParaRPr lang="en-GB"/>
        </a:p>
      </dgm:t>
    </dgm:pt>
    <dgm:pt modelId="{D43D29B3-C75E-44E3-B1BF-310956567FB5}" type="sibTrans" cxnId="{BC471694-5B78-4ED6-ABBB-BAE4483B2A1E}">
      <dgm:prSet/>
      <dgm:spPr/>
      <dgm:t>
        <a:bodyPr/>
        <a:lstStyle/>
        <a:p>
          <a:endParaRPr lang="en-GB"/>
        </a:p>
      </dgm:t>
    </dgm:pt>
    <dgm:pt modelId="{A27632F7-6A38-4BB2-9F16-3B5B8D3A5E64}">
      <dgm:prSet/>
      <dgm:spPr/>
      <dgm:t>
        <a:bodyPr/>
        <a:lstStyle/>
        <a:p>
          <a:r>
            <a:rPr lang="en-US" b="1" dirty="0">
              <a:solidFill>
                <a:srgbClr val="193E72"/>
              </a:solidFill>
            </a:rPr>
            <a:t>How will your proposed work tackle the socio-economic causes of the inequalities in health you identified in section 1?</a:t>
          </a:r>
        </a:p>
      </dgm:t>
    </dgm:pt>
    <dgm:pt modelId="{F337EF16-51BE-4A40-8933-AEC5F3806DAF}" type="parTrans" cxnId="{2FFA3EB7-29E6-48D5-91AE-237728048B40}">
      <dgm:prSet/>
      <dgm:spPr/>
      <dgm:t>
        <a:bodyPr/>
        <a:lstStyle/>
        <a:p>
          <a:endParaRPr lang="en-GB"/>
        </a:p>
      </dgm:t>
    </dgm:pt>
    <dgm:pt modelId="{01DAC9AC-514C-4CA9-B57B-97F9012E3356}" type="sibTrans" cxnId="{2FFA3EB7-29E6-48D5-91AE-237728048B40}">
      <dgm:prSet/>
      <dgm:spPr/>
      <dgm:t>
        <a:bodyPr/>
        <a:lstStyle/>
        <a:p>
          <a:endParaRPr lang="en-GB"/>
        </a:p>
      </dgm:t>
    </dgm:pt>
    <dgm:pt modelId="{68611305-F107-4D1D-A232-1F84BE0BDE01}">
      <dgm:prSet/>
      <dgm:spPr/>
      <dgm:t>
        <a:bodyPr/>
        <a:lstStyle/>
        <a:p>
          <a:r>
            <a:rPr lang="en-US" b="1" i="0" baseline="0" dirty="0">
              <a:solidFill>
                <a:srgbClr val="193E72"/>
              </a:solidFill>
            </a:rPr>
            <a:t>What wider effect might your activity have on health inequalities and their causes and how can this be delivered?</a:t>
          </a:r>
          <a:endParaRPr lang="en-US" b="1" dirty="0">
            <a:solidFill>
              <a:srgbClr val="193E72"/>
            </a:solidFill>
          </a:endParaRPr>
        </a:p>
      </dgm:t>
    </dgm:pt>
    <dgm:pt modelId="{435FACEB-0905-4674-A890-770B71C5C3C6}" type="parTrans" cxnId="{75C15195-8A14-4E2D-A81C-F976F554D8BF}">
      <dgm:prSet/>
      <dgm:spPr/>
      <dgm:t>
        <a:bodyPr/>
        <a:lstStyle/>
        <a:p>
          <a:endParaRPr lang="en-GB"/>
        </a:p>
      </dgm:t>
    </dgm:pt>
    <dgm:pt modelId="{1985ABD4-CD6A-4947-986B-19281B555B7F}" type="sibTrans" cxnId="{75C15195-8A14-4E2D-A81C-F976F554D8BF}">
      <dgm:prSet/>
      <dgm:spPr/>
      <dgm:t>
        <a:bodyPr/>
        <a:lstStyle/>
        <a:p>
          <a:endParaRPr lang="en-GB"/>
        </a:p>
      </dgm:t>
    </dgm:pt>
    <dgm:pt modelId="{F40F0435-BDE3-467B-8A13-3C25E3E723B6}">
      <dgm:prSet/>
      <dgm:spPr/>
      <dgm:t>
        <a:bodyPr/>
        <a:lstStyle/>
        <a:p>
          <a:r>
            <a:rPr lang="en-US" b="1" i="0" baseline="0" dirty="0">
              <a:solidFill>
                <a:srgbClr val="193E72"/>
              </a:solidFill>
            </a:rPr>
            <a:t>How will you make sure that your evaluation and monitoring shows the effect of your activity on health inequalities and their causes?</a:t>
          </a:r>
          <a:endParaRPr lang="en-US" b="1" dirty="0">
            <a:solidFill>
              <a:srgbClr val="193E72"/>
            </a:solidFill>
          </a:endParaRPr>
        </a:p>
      </dgm:t>
    </dgm:pt>
    <dgm:pt modelId="{355B6611-7672-43AC-8214-72AA24AED5D6}" type="parTrans" cxnId="{54A0ACDA-1EA2-48AD-8B9A-CD5445C01DEE}">
      <dgm:prSet/>
      <dgm:spPr/>
      <dgm:t>
        <a:bodyPr/>
        <a:lstStyle/>
        <a:p>
          <a:endParaRPr lang="en-GB"/>
        </a:p>
      </dgm:t>
    </dgm:pt>
    <dgm:pt modelId="{D1C9EE3E-BD42-4107-BE83-69FF3ED4762B}" type="sibTrans" cxnId="{54A0ACDA-1EA2-48AD-8B9A-CD5445C01DEE}">
      <dgm:prSet/>
      <dgm:spPr/>
      <dgm:t>
        <a:bodyPr/>
        <a:lstStyle/>
        <a:p>
          <a:endParaRPr lang="en-GB"/>
        </a:p>
      </dgm:t>
    </dgm:pt>
    <dgm:pt modelId="{5C52D596-44B4-4DE5-871D-4EA23424D9B3}">
      <dgm:prSet custT="1"/>
      <dgm:spPr/>
      <dgm:t>
        <a:bodyPr/>
        <a:lstStyle/>
        <a:p>
          <a:pPr>
            <a:buClrTx/>
            <a:buSzTx/>
            <a:buFont typeface="Arial" panose="020B0604020202020204" pitchFamily="34" charset="0"/>
            <a:buChar char="•"/>
          </a:pPr>
          <a:r>
            <a:rPr lang="en-US" sz="1100" dirty="0"/>
            <a:t> </a:t>
          </a:r>
          <a:r>
            <a:rPr lang="en-US" sz="1000" dirty="0"/>
            <a:t>Poorer health outcomes and health inequalities in the North compared to the South.</a:t>
          </a:r>
          <a:endParaRPr lang="en-GB" sz="1000" dirty="0"/>
        </a:p>
      </dgm:t>
    </dgm:pt>
    <dgm:pt modelId="{C162C206-0B55-4D4A-8C1C-8E4B60E6F106}" type="parTrans" cxnId="{EE83D2EE-C7B9-46F8-93B1-6DA53279CD87}">
      <dgm:prSet/>
      <dgm:spPr/>
      <dgm:t>
        <a:bodyPr/>
        <a:lstStyle/>
        <a:p>
          <a:endParaRPr lang="en-GB"/>
        </a:p>
      </dgm:t>
    </dgm:pt>
    <dgm:pt modelId="{1D45C014-ECD5-41A9-98DE-7A6293CB3162}" type="sibTrans" cxnId="{EE83D2EE-C7B9-46F8-93B1-6DA53279CD87}">
      <dgm:prSet/>
      <dgm:spPr/>
      <dgm:t>
        <a:bodyPr/>
        <a:lstStyle/>
        <a:p>
          <a:endParaRPr lang="en-GB"/>
        </a:p>
      </dgm:t>
    </dgm:pt>
    <dgm:pt modelId="{3FA7F0EF-37BF-46DF-BE4E-67E7E49D14A9}">
      <dgm:prSet custT="1"/>
      <dgm:spPr/>
      <dgm:t>
        <a:bodyPr/>
        <a:lstStyle/>
        <a:p>
          <a:r>
            <a:rPr lang="en-US" sz="1000" dirty="0"/>
            <a:t>The evaluation and monitoring processes will be guided by the HIAT assessment.</a:t>
          </a:r>
          <a:endParaRPr lang="en-GB" sz="1000" dirty="0"/>
        </a:p>
      </dgm:t>
    </dgm:pt>
    <dgm:pt modelId="{24D23758-263C-4DB0-A82B-0B126D02531D}" type="parTrans" cxnId="{90C28222-1BB7-4A37-BAB0-289C43FAACD3}">
      <dgm:prSet/>
      <dgm:spPr/>
      <dgm:t>
        <a:bodyPr/>
        <a:lstStyle/>
        <a:p>
          <a:endParaRPr lang="en-GB"/>
        </a:p>
      </dgm:t>
    </dgm:pt>
    <dgm:pt modelId="{5FF14119-4758-42A6-B20F-A6D5607C766C}" type="sibTrans" cxnId="{90C28222-1BB7-4A37-BAB0-289C43FAACD3}">
      <dgm:prSet/>
      <dgm:spPr/>
      <dgm:t>
        <a:bodyPr/>
        <a:lstStyle/>
        <a:p>
          <a:endParaRPr lang="en-GB"/>
        </a:p>
      </dgm:t>
    </dgm:pt>
    <dgm:pt modelId="{A231E921-D55D-4731-8DEF-BC56EF037796}">
      <dgm:prSet custT="1"/>
      <dgm:spPr/>
      <dgm:t>
        <a:bodyPr/>
        <a:lstStyle/>
        <a:p>
          <a:r>
            <a:rPr lang="en-US" sz="1000" dirty="0"/>
            <a:t>Active engagement with service users and PPI involvement.</a:t>
          </a:r>
        </a:p>
      </dgm:t>
    </dgm:pt>
    <dgm:pt modelId="{080C90B6-344A-4559-ACB2-B36094DAA4AC}" type="parTrans" cxnId="{A39EAA90-F122-43ED-8A9E-9DC0B2460560}">
      <dgm:prSet/>
      <dgm:spPr/>
      <dgm:t>
        <a:bodyPr/>
        <a:lstStyle/>
        <a:p>
          <a:endParaRPr lang="en-GB"/>
        </a:p>
      </dgm:t>
    </dgm:pt>
    <dgm:pt modelId="{B509F527-EB06-4731-8DDB-E91E656E172B}" type="sibTrans" cxnId="{A39EAA90-F122-43ED-8A9E-9DC0B2460560}">
      <dgm:prSet/>
      <dgm:spPr/>
      <dgm:t>
        <a:bodyPr/>
        <a:lstStyle/>
        <a:p>
          <a:endParaRPr lang="en-GB"/>
        </a:p>
      </dgm:t>
    </dgm:pt>
    <dgm:pt modelId="{1353057E-CCFA-4E75-A7E3-25B2021544FE}">
      <dgm:prSet custT="1"/>
      <dgm:spPr/>
      <dgm:t>
        <a:bodyPr/>
        <a:lstStyle/>
        <a:p>
          <a:r>
            <a:rPr lang="en-US" sz="1000" dirty="0"/>
            <a:t>Multi-stakeholder collaborative project with NHS Trust, CCG group, local borough.</a:t>
          </a:r>
        </a:p>
      </dgm:t>
    </dgm:pt>
    <dgm:pt modelId="{9D9C4855-D59D-408F-9522-76E265474459}" type="parTrans" cxnId="{DCE66202-22DD-4D07-BD70-80E196796048}">
      <dgm:prSet/>
      <dgm:spPr/>
      <dgm:t>
        <a:bodyPr/>
        <a:lstStyle/>
        <a:p>
          <a:endParaRPr lang="en-GB"/>
        </a:p>
      </dgm:t>
    </dgm:pt>
    <dgm:pt modelId="{559AA9DD-73C9-4266-86C2-B2391DBFFC3E}" type="sibTrans" cxnId="{DCE66202-22DD-4D07-BD70-80E196796048}">
      <dgm:prSet/>
      <dgm:spPr/>
      <dgm:t>
        <a:bodyPr/>
        <a:lstStyle/>
        <a:p>
          <a:endParaRPr lang="en-GB"/>
        </a:p>
      </dgm:t>
    </dgm:pt>
    <dgm:pt modelId="{674FA228-0D78-4EBE-8E0E-409EF72B8B01}">
      <dgm:prSet custT="1"/>
      <dgm:spPr/>
      <dgm:t>
        <a:bodyPr/>
        <a:lstStyle/>
        <a:p>
          <a:r>
            <a:rPr lang="en-US" sz="1000" dirty="0"/>
            <a:t>Translation of research into practice via knowledge mobilization workshops, dissemination to both academic and non-academic audiences.</a:t>
          </a:r>
          <a:endParaRPr lang="en-GB" sz="1000" dirty="0"/>
        </a:p>
      </dgm:t>
    </dgm:pt>
    <dgm:pt modelId="{CB09E2AD-8EE2-4388-BEDC-990BEC71ECCB}" type="parTrans" cxnId="{F9CBF38D-F1E5-4DA3-A1EB-74134CF0EF7C}">
      <dgm:prSet/>
      <dgm:spPr/>
      <dgm:t>
        <a:bodyPr/>
        <a:lstStyle/>
        <a:p>
          <a:endParaRPr lang="en-GB"/>
        </a:p>
      </dgm:t>
    </dgm:pt>
    <dgm:pt modelId="{13018446-CC83-47F6-A6DA-B68CFC9A5321}" type="sibTrans" cxnId="{F9CBF38D-F1E5-4DA3-A1EB-74134CF0EF7C}">
      <dgm:prSet/>
      <dgm:spPr/>
      <dgm:t>
        <a:bodyPr/>
        <a:lstStyle/>
        <a:p>
          <a:endParaRPr lang="en-GB"/>
        </a:p>
      </dgm:t>
    </dgm:pt>
    <dgm:pt modelId="{6BD98AF3-7757-4484-80A1-101B5C98D802}">
      <dgm:prSet custT="1"/>
      <dgm:spPr/>
      <dgm:t>
        <a:bodyPr/>
        <a:lstStyle/>
        <a:p>
          <a:pPr>
            <a:buClrTx/>
            <a:buSzTx/>
            <a:buFont typeface="Wingdings" panose="05000000000000000000" pitchFamily="2" charset="2"/>
            <a:buNone/>
          </a:pPr>
          <a:r>
            <a:rPr lang="en-US" sz="1100" dirty="0"/>
            <a:t>  </a:t>
          </a:r>
        </a:p>
      </dgm:t>
    </dgm:pt>
    <dgm:pt modelId="{74018C7B-E003-4120-A123-C429958D2201}" type="parTrans" cxnId="{228BBD04-6662-44F5-BAFE-0588E2D1C37B}">
      <dgm:prSet/>
      <dgm:spPr/>
      <dgm:t>
        <a:bodyPr/>
        <a:lstStyle/>
        <a:p>
          <a:endParaRPr lang="en-GB"/>
        </a:p>
      </dgm:t>
    </dgm:pt>
    <dgm:pt modelId="{8A628456-E903-499F-B76C-2ADA1117CE7E}" type="sibTrans" cxnId="{228BBD04-6662-44F5-BAFE-0588E2D1C37B}">
      <dgm:prSet/>
      <dgm:spPr/>
      <dgm:t>
        <a:bodyPr/>
        <a:lstStyle/>
        <a:p>
          <a:endParaRPr lang="en-GB"/>
        </a:p>
      </dgm:t>
    </dgm:pt>
    <dgm:pt modelId="{CB3EAF3F-555E-4368-B804-3480195D5DC0}">
      <dgm:prSet custT="1"/>
      <dgm:spPr/>
      <dgm:t>
        <a:bodyPr/>
        <a:lstStyle/>
        <a:p>
          <a:pPr>
            <a:buClrTx/>
            <a:buSzTx/>
            <a:buFont typeface="Wingdings" panose="05000000000000000000" pitchFamily="2" charset="2"/>
            <a:buNone/>
          </a:pPr>
          <a:endParaRPr lang="en-US" sz="1100" dirty="0"/>
        </a:p>
      </dgm:t>
    </dgm:pt>
    <dgm:pt modelId="{1F93AC8F-A292-455B-9BC0-25BD0EC3A7DA}" type="parTrans" cxnId="{8A799C5D-5170-4E28-AD43-5E68FE2BC0F9}">
      <dgm:prSet/>
      <dgm:spPr/>
      <dgm:t>
        <a:bodyPr/>
        <a:lstStyle/>
        <a:p>
          <a:endParaRPr lang="en-GB"/>
        </a:p>
      </dgm:t>
    </dgm:pt>
    <dgm:pt modelId="{F41B3692-3981-4578-BE2D-5C7B87D8F981}" type="sibTrans" cxnId="{8A799C5D-5170-4E28-AD43-5E68FE2BC0F9}">
      <dgm:prSet/>
      <dgm:spPr/>
      <dgm:t>
        <a:bodyPr/>
        <a:lstStyle/>
        <a:p>
          <a:endParaRPr lang="en-GB"/>
        </a:p>
      </dgm:t>
    </dgm:pt>
    <dgm:pt modelId="{A3CD0BBB-0FF3-4A69-A637-0E3BC7424DAA}">
      <dgm:prSet custT="1"/>
      <dgm:spPr/>
      <dgm:t>
        <a:bodyPr/>
        <a:lstStyle/>
        <a:p>
          <a:pPr>
            <a:buClrTx/>
            <a:buSzTx/>
            <a:buFont typeface="Arial" panose="020B0604020202020204" pitchFamily="34" charset="0"/>
            <a:buChar char="•"/>
          </a:pPr>
          <a:r>
            <a:rPr lang="en-GB" sz="1000" dirty="0"/>
            <a:t> Study setting is St Helens area, a deprived region in the North.</a:t>
          </a:r>
        </a:p>
      </dgm:t>
    </dgm:pt>
    <dgm:pt modelId="{89FECA26-1D81-40FF-80C2-FE54A7898C81}" type="parTrans" cxnId="{0604D15E-66AD-4E4C-A6E3-8DEBBE3F4D43}">
      <dgm:prSet/>
      <dgm:spPr/>
      <dgm:t>
        <a:bodyPr/>
        <a:lstStyle/>
        <a:p>
          <a:endParaRPr lang="en-GB"/>
        </a:p>
      </dgm:t>
    </dgm:pt>
    <dgm:pt modelId="{889E863E-ED40-421D-AD38-3BCDF974BA47}" type="sibTrans" cxnId="{0604D15E-66AD-4E4C-A6E3-8DEBBE3F4D43}">
      <dgm:prSet/>
      <dgm:spPr/>
      <dgm:t>
        <a:bodyPr/>
        <a:lstStyle/>
        <a:p>
          <a:endParaRPr lang="en-GB"/>
        </a:p>
      </dgm:t>
    </dgm:pt>
    <dgm:pt modelId="{0DBB24E1-8AAC-4488-92AF-7D232E78C806}">
      <dgm:prSet custT="1"/>
      <dgm:spPr/>
      <dgm:t>
        <a:bodyPr/>
        <a:lstStyle/>
        <a:p>
          <a:pPr>
            <a:buClrTx/>
            <a:buSzTx/>
            <a:buFont typeface="Arial" panose="020B0604020202020204" pitchFamily="34" charset="0"/>
            <a:buChar char="•"/>
          </a:pPr>
          <a:r>
            <a:rPr lang="en-US" sz="1000" dirty="0"/>
            <a:t> Highest among the least educated, those earning the lowest income, living in deprived area, the unemployed/those in informal employment.</a:t>
          </a:r>
          <a:endParaRPr lang="en-GB" sz="1000" dirty="0"/>
        </a:p>
      </dgm:t>
    </dgm:pt>
    <dgm:pt modelId="{2EDB07AE-01C3-4DCF-A474-E0CA62DA7037}" type="parTrans" cxnId="{F5068D27-D502-4871-860E-B88E36798169}">
      <dgm:prSet/>
      <dgm:spPr/>
      <dgm:t>
        <a:bodyPr/>
        <a:lstStyle/>
        <a:p>
          <a:endParaRPr lang="en-GB"/>
        </a:p>
      </dgm:t>
    </dgm:pt>
    <dgm:pt modelId="{E624DCAD-1843-4280-9180-F39D6B11A18F}" type="sibTrans" cxnId="{F5068D27-D502-4871-860E-B88E36798169}">
      <dgm:prSet/>
      <dgm:spPr/>
      <dgm:t>
        <a:bodyPr/>
        <a:lstStyle/>
        <a:p>
          <a:endParaRPr lang="en-GB"/>
        </a:p>
      </dgm:t>
    </dgm:pt>
    <dgm:pt modelId="{19348BF1-AB6F-4D32-A30D-EBF0FCC5320F}">
      <dgm:prSet custT="1"/>
      <dgm:spPr/>
      <dgm:t>
        <a:bodyPr/>
        <a:lstStyle/>
        <a:p>
          <a:r>
            <a:rPr lang="en-US" sz="1000" dirty="0"/>
            <a:t>Use of local health and social care dataset from one of the most deprived areas in the Nort West.</a:t>
          </a:r>
          <a:endParaRPr lang="en-GB" sz="1000" dirty="0"/>
        </a:p>
      </dgm:t>
    </dgm:pt>
    <dgm:pt modelId="{93D35B9D-48EB-4D45-B931-752E4F7CE4E4}" type="parTrans" cxnId="{DF64DC68-40D8-4765-8FFF-F97E7D0E2062}">
      <dgm:prSet/>
      <dgm:spPr/>
      <dgm:t>
        <a:bodyPr/>
        <a:lstStyle/>
        <a:p>
          <a:endParaRPr lang="en-GB"/>
        </a:p>
      </dgm:t>
    </dgm:pt>
    <dgm:pt modelId="{D77E402E-1E31-4FCA-8D25-A4ADBB6E1A2E}" type="sibTrans" cxnId="{DF64DC68-40D8-4765-8FFF-F97E7D0E2062}">
      <dgm:prSet/>
      <dgm:spPr/>
      <dgm:t>
        <a:bodyPr/>
        <a:lstStyle/>
        <a:p>
          <a:endParaRPr lang="en-GB"/>
        </a:p>
      </dgm:t>
    </dgm:pt>
    <dgm:pt modelId="{6DC5F5A7-F204-443B-814B-AC678904FDF7}">
      <dgm:prSet custT="1"/>
      <dgm:spPr/>
      <dgm:t>
        <a:bodyPr/>
        <a:lstStyle/>
        <a:p>
          <a:r>
            <a:rPr lang="en-US" sz="1000" dirty="0"/>
            <a:t>Co-production with PPI involvement and multiple stakeholders.</a:t>
          </a:r>
        </a:p>
      </dgm:t>
    </dgm:pt>
    <dgm:pt modelId="{9C3C14D0-6E3F-4DBF-9F52-294EED5D5704}" type="parTrans" cxnId="{E70FEFF9-7347-4E21-9D9F-9EB66210E559}">
      <dgm:prSet/>
      <dgm:spPr/>
      <dgm:t>
        <a:bodyPr/>
        <a:lstStyle/>
        <a:p>
          <a:endParaRPr lang="en-GB"/>
        </a:p>
      </dgm:t>
    </dgm:pt>
    <dgm:pt modelId="{064ACE60-3FA2-4CDC-9138-CD89AE7E1327}" type="sibTrans" cxnId="{E70FEFF9-7347-4E21-9D9F-9EB66210E559}">
      <dgm:prSet/>
      <dgm:spPr/>
      <dgm:t>
        <a:bodyPr/>
        <a:lstStyle/>
        <a:p>
          <a:endParaRPr lang="en-GB"/>
        </a:p>
      </dgm:t>
    </dgm:pt>
    <dgm:pt modelId="{0FADB70A-92F7-4278-8DFC-88FA299FBE78}">
      <dgm:prSet custT="1"/>
      <dgm:spPr/>
      <dgm:t>
        <a:bodyPr/>
        <a:lstStyle/>
        <a:p>
          <a:r>
            <a:rPr lang="en-US" sz="1000" dirty="0"/>
            <a:t>Multimorbidity is a key area of interest for the NIHR and the NHS.</a:t>
          </a:r>
          <a:endParaRPr lang="en-GB" sz="1000" dirty="0"/>
        </a:p>
      </dgm:t>
    </dgm:pt>
    <dgm:pt modelId="{89870A91-5B4B-49DA-BBB5-F85D00F8291F}" type="parTrans" cxnId="{6D517688-33EF-4B53-A94D-D1AC6CB54A26}">
      <dgm:prSet/>
      <dgm:spPr/>
      <dgm:t>
        <a:bodyPr/>
        <a:lstStyle/>
        <a:p>
          <a:endParaRPr lang="en-GB"/>
        </a:p>
      </dgm:t>
    </dgm:pt>
    <dgm:pt modelId="{03D176DF-C98F-4877-88C1-544D50017454}" type="sibTrans" cxnId="{6D517688-33EF-4B53-A94D-D1AC6CB54A26}">
      <dgm:prSet/>
      <dgm:spPr/>
      <dgm:t>
        <a:bodyPr/>
        <a:lstStyle/>
        <a:p>
          <a:endParaRPr lang="en-GB"/>
        </a:p>
      </dgm:t>
    </dgm:pt>
    <dgm:pt modelId="{2930BD2B-D625-47C4-BB0B-FF1975EFF827}">
      <dgm:prSet custT="1"/>
      <dgm:spPr/>
      <dgm:t>
        <a:bodyPr/>
        <a:lstStyle/>
        <a:p>
          <a:r>
            <a:rPr lang="en-US" sz="900" dirty="0"/>
            <a:t>Study findings will:</a:t>
          </a:r>
        </a:p>
      </dgm:t>
    </dgm:pt>
    <dgm:pt modelId="{58D2EC4D-13EF-4ED5-ACB7-E023D0DEE24F}" type="parTrans" cxnId="{46B59755-88DD-44EC-9B3A-DF5491D84925}">
      <dgm:prSet/>
      <dgm:spPr/>
      <dgm:t>
        <a:bodyPr/>
        <a:lstStyle/>
        <a:p>
          <a:endParaRPr lang="en-GB"/>
        </a:p>
      </dgm:t>
    </dgm:pt>
    <dgm:pt modelId="{4FDE06EC-DA0D-4731-B5B5-2DE9487B5A3C}" type="sibTrans" cxnId="{46B59755-88DD-44EC-9B3A-DF5491D84925}">
      <dgm:prSet/>
      <dgm:spPr/>
      <dgm:t>
        <a:bodyPr/>
        <a:lstStyle/>
        <a:p>
          <a:endParaRPr lang="en-GB"/>
        </a:p>
      </dgm:t>
    </dgm:pt>
    <dgm:pt modelId="{BEA414F1-4257-4164-87F5-A089E70A8EFD}">
      <dgm:prSet custT="1"/>
      <dgm:spPr/>
      <dgm:t>
        <a:bodyPr/>
        <a:lstStyle/>
        <a:p>
          <a:endParaRPr lang="en-GB" sz="900" dirty="0"/>
        </a:p>
      </dgm:t>
    </dgm:pt>
    <dgm:pt modelId="{911C3727-359F-4D28-8B99-6D2035DA5D19}" type="parTrans" cxnId="{C4BB1533-2F7C-4799-9511-89B08FECF031}">
      <dgm:prSet/>
      <dgm:spPr/>
      <dgm:t>
        <a:bodyPr/>
        <a:lstStyle/>
        <a:p>
          <a:endParaRPr lang="en-GB"/>
        </a:p>
      </dgm:t>
    </dgm:pt>
    <dgm:pt modelId="{89E4C60B-38CA-4478-9E8A-C3ADA5C2E4D8}" type="sibTrans" cxnId="{C4BB1533-2F7C-4799-9511-89B08FECF031}">
      <dgm:prSet/>
      <dgm:spPr/>
      <dgm:t>
        <a:bodyPr/>
        <a:lstStyle/>
        <a:p>
          <a:endParaRPr lang="en-GB"/>
        </a:p>
      </dgm:t>
    </dgm:pt>
    <dgm:pt modelId="{6823B993-CE28-4D1E-BA3A-B488A32EE35B}">
      <dgm:prSet custT="1"/>
      <dgm:spPr/>
      <dgm:t>
        <a:bodyPr/>
        <a:lstStyle/>
        <a:p>
          <a:endParaRPr lang="en-US" sz="900" dirty="0"/>
        </a:p>
      </dgm:t>
    </dgm:pt>
    <dgm:pt modelId="{E606DCB8-2F48-4DEE-8F1B-17BEC18D161F}" type="parTrans" cxnId="{019D104E-C2C3-417C-9827-89D5602FA025}">
      <dgm:prSet/>
      <dgm:spPr/>
      <dgm:t>
        <a:bodyPr/>
        <a:lstStyle/>
        <a:p>
          <a:endParaRPr lang="en-GB"/>
        </a:p>
      </dgm:t>
    </dgm:pt>
    <dgm:pt modelId="{C26C9ECB-01B6-45B2-87C9-B6AD5DB9A621}" type="sibTrans" cxnId="{019D104E-C2C3-417C-9827-89D5602FA025}">
      <dgm:prSet/>
      <dgm:spPr/>
      <dgm:t>
        <a:bodyPr/>
        <a:lstStyle/>
        <a:p>
          <a:endParaRPr lang="en-GB"/>
        </a:p>
      </dgm:t>
    </dgm:pt>
    <dgm:pt modelId="{2E0B3ACA-930F-4DE1-AF48-7BCD1550D35B}">
      <dgm:prSet custT="1"/>
      <dgm:spPr/>
      <dgm:t>
        <a:bodyPr/>
        <a:lstStyle/>
        <a:p>
          <a:pPr>
            <a:buClrTx/>
            <a:buSzTx/>
            <a:buFont typeface="Arial" panose="020B0604020202020204" pitchFamily="34" charset="0"/>
            <a:buChar char="•"/>
          </a:pPr>
          <a:endParaRPr lang="en-GB" sz="1000" dirty="0"/>
        </a:p>
      </dgm:t>
    </dgm:pt>
    <dgm:pt modelId="{D3349755-4641-464B-AE8F-42A3DA6CE2E9}" type="parTrans" cxnId="{A10F4AC6-7E4E-4887-8E87-7AC8EB68E7B8}">
      <dgm:prSet/>
      <dgm:spPr/>
      <dgm:t>
        <a:bodyPr/>
        <a:lstStyle/>
        <a:p>
          <a:endParaRPr lang="en-GB"/>
        </a:p>
      </dgm:t>
    </dgm:pt>
    <dgm:pt modelId="{01DF6A53-A1DC-4401-8DBF-5917D2CFE638}" type="sibTrans" cxnId="{A10F4AC6-7E4E-4887-8E87-7AC8EB68E7B8}">
      <dgm:prSet/>
      <dgm:spPr/>
      <dgm:t>
        <a:bodyPr/>
        <a:lstStyle/>
        <a:p>
          <a:endParaRPr lang="en-GB"/>
        </a:p>
      </dgm:t>
    </dgm:pt>
    <dgm:pt modelId="{D57A432A-D079-4130-AE17-1F1411C39D9D}">
      <dgm:prSet custT="1"/>
      <dgm:spPr/>
      <dgm:t>
        <a:bodyPr/>
        <a:lstStyle/>
        <a:p>
          <a:pPr>
            <a:buClrTx/>
            <a:buSzTx/>
            <a:buFont typeface="Arial" panose="020B0604020202020204" pitchFamily="34" charset="0"/>
            <a:buNone/>
          </a:pPr>
          <a:endParaRPr lang="en-GB" sz="1000" dirty="0"/>
        </a:p>
      </dgm:t>
    </dgm:pt>
    <dgm:pt modelId="{70F77F81-DF04-4C18-B123-736E54F35940}" type="parTrans" cxnId="{62448179-8102-4B78-92FF-1064902AF8EA}">
      <dgm:prSet/>
      <dgm:spPr/>
      <dgm:t>
        <a:bodyPr/>
        <a:lstStyle/>
        <a:p>
          <a:endParaRPr lang="en-GB"/>
        </a:p>
      </dgm:t>
    </dgm:pt>
    <dgm:pt modelId="{1F329018-0E37-4065-85A2-03868B6E8A86}" type="sibTrans" cxnId="{62448179-8102-4B78-92FF-1064902AF8EA}">
      <dgm:prSet/>
      <dgm:spPr/>
      <dgm:t>
        <a:bodyPr/>
        <a:lstStyle/>
        <a:p>
          <a:endParaRPr lang="en-GB"/>
        </a:p>
      </dgm:t>
    </dgm:pt>
    <dgm:pt modelId="{7352647B-12AC-4CB0-B57E-2F7F2FEA79D1}">
      <dgm:prSet custT="1"/>
      <dgm:spPr/>
      <dgm:t>
        <a:bodyPr/>
        <a:lstStyle/>
        <a:p>
          <a:endParaRPr lang="en-GB" sz="1000" dirty="0"/>
        </a:p>
      </dgm:t>
    </dgm:pt>
    <dgm:pt modelId="{52CCAA5E-9C68-4A3E-96D2-675C40F4D4E8}" type="parTrans" cxnId="{9F348D14-31F6-4596-A82C-6CD2CD4A2B0E}">
      <dgm:prSet/>
      <dgm:spPr/>
      <dgm:t>
        <a:bodyPr/>
        <a:lstStyle/>
        <a:p>
          <a:endParaRPr lang="en-GB"/>
        </a:p>
      </dgm:t>
    </dgm:pt>
    <dgm:pt modelId="{32AC977E-F80D-49BF-BE3B-99FB8EEB120C}" type="sibTrans" cxnId="{9F348D14-31F6-4596-A82C-6CD2CD4A2B0E}">
      <dgm:prSet/>
      <dgm:spPr/>
      <dgm:t>
        <a:bodyPr/>
        <a:lstStyle/>
        <a:p>
          <a:endParaRPr lang="en-GB"/>
        </a:p>
      </dgm:t>
    </dgm:pt>
    <dgm:pt modelId="{63341761-91D9-43F2-8C12-4CC88CFF6984}">
      <dgm:prSet custT="1"/>
      <dgm:spPr/>
      <dgm:t>
        <a:bodyPr/>
        <a:lstStyle/>
        <a:p>
          <a:endParaRPr lang="en-US" sz="1000" dirty="0"/>
        </a:p>
      </dgm:t>
    </dgm:pt>
    <dgm:pt modelId="{B3FF0E76-FB16-4B24-9587-791E79B1F2E6}" type="parTrans" cxnId="{575B4BEA-78A2-4D66-BA49-C88745F83A88}">
      <dgm:prSet/>
      <dgm:spPr/>
      <dgm:t>
        <a:bodyPr/>
        <a:lstStyle/>
        <a:p>
          <a:endParaRPr lang="en-GB"/>
        </a:p>
      </dgm:t>
    </dgm:pt>
    <dgm:pt modelId="{EF71AB7D-B4C6-40A1-9499-6E09D2BC6C19}" type="sibTrans" cxnId="{575B4BEA-78A2-4D66-BA49-C88745F83A88}">
      <dgm:prSet/>
      <dgm:spPr/>
      <dgm:t>
        <a:bodyPr/>
        <a:lstStyle/>
        <a:p>
          <a:endParaRPr lang="en-GB"/>
        </a:p>
      </dgm:t>
    </dgm:pt>
    <dgm:pt modelId="{7FECD905-F38B-4725-9781-8CD580C20EC8}">
      <dgm:prSet custT="1"/>
      <dgm:spPr/>
      <dgm:t>
        <a:bodyPr/>
        <a:lstStyle/>
        <a:p>
          <a:endParaRPr lang="en-US" sz="1000" dirty="0"/>
        </a:p>
      </dgm:t>
    </dgm:pt>
    <dgm:pt modelId="{40775B95-30D0-4675-8C19-65EA49E013E7}" type="parTrans" cxnId="{A0FC0120-BF2B-4885-B48F-C3BFC4A05CD8}">
      <dgm:prSet/>
      <dgm:spPr/>
      <dgm:t>
        <a:bodyPr/>
        <a:lstStyle/>
        <a:p>
          <a:endParaRPr lang="en-GB"/>
        </a:p>
      </dgm:t>
    </dgm:pt>
    <dgm:pt modelId="{47F153CD-1306-49E1-B703-95E5793139F5}" type="sibTrans" cxnId="{A0FC0120-BF2B-4885-B48F-C3BFC4A05CD8}">
      <dgm:prSet/>
      <dgm:spPr/>
      <dgm:t>
        <a:bodyPr/>
        <a:lstStyle/>
        <a:p>
          <a:endParaRPr lang="en-GB"/>
        </a:p>
      </dgm:t>
    </dgm:pt>
    <dgm:pt modelId="{5F07C8E2-4BAE-4C27-BD1C-093A3411B442}">
      <dgm:prSet custT="1"/>
      <dgm:spPr/>
      <dgm:t>
        <a:bodyPr/>
        <a:lstStyle/>
        <a:p>
          <a:r>
            <a:rPr lang="en-US" sz="1000" dirty="0"/>
            <a:t>Social care utilisation within multimorbidity management.</a:t>
          </a:r>
        </a:p>
      </dgm:t>
    </dgm:pt>
    <dgm:pt modelId="{76294646-7868-46FA-9099-FF204F788436}" type="parTrans" cxnId="{1FD7A613-60A1-4A84-BB97-BCB51A7F7A6C}">
      <dgm:prSet/>
      <dgm:spPr/>
      <dgm:t>
        <a:bodyPr/>
        <a:lstStyle/>
        <a:p>
          <a:endParaRPr lang="en-GB"/>
        </a:p>
      </dgm:t>
    </dgm:pt>
    <dgm:pt modelId="{8676C57D-DCFA-4894-93FE-96F35F9AAAC7}" type="sibTrans" cxnId="{1FD7A613-60A1-4A84-BB97-BCB51A7F7A6C}">
      <dgm:prSet/>
      <dgm:spPr/>
      <dgm:t>
        <a:bodyPr/>
        <a:lstStyle/>
        <a:p>
          <a:endParaRPr lang="en-GB"/>
        </a:p>
      </dgm:t>
    </dgm:pt>
    <dgm:pt modelId="{7C2A2A76-2FDE-40B5-B361-68562C93BC68}">
      <dgm:prSet custT="1"/>
      <dgm:spPr/>
      <dgm:t>
        <a:bodyPr/>
        <a:lstStyle/>
        <a:p>
          <a:r>
            <a:rPr lang="en-US" sz="1000" dirty="0"/>
            <a:t>Contribute to changes within existing multimorbidity programs.</a:t>
          </a:r>
        </a:p>
      </dgm:t>
    </dgm:pt>
    <dgm:pt modelId="{6BC06A0F-74F3-4BBD-AC98-F7EE4B2D0AD3}" type="parTrans" cxnId="{52B2B406-47C3-4818-A32A-E2C8D36ADA8B}">
      <dgm:prSet/>
      <dgm:spPr/>
      <dgm:t>
        <a:bodyPr/>
        <a:lstStyle/>
        <a:p>
          <a:endParaRPr lang="en-GB"/>
        </a:p>
      </dgm:t>
    </dgm:pt>
    <dgm:pt modelId="{ECECDEF6-9D09-4A19-BF62-3E1E3FB8CA4F}" type="sibTrans" cxnId="{52B2B406-47C3-4818-A32A-E2C8D36ADA8B}">
      <dgm:prSet/>
      <dgm:spPr/>
      <dgm:t>
        <a:bodyPr/>
        <a:lstStyle/>
        <a:p>
          <a:endParaRPr lang="en-GB"/>
        </a:p>
      </dgm:t>
    </dgm:pt>
    <dgm:pt modelId="{99DB55AE-D788-4D07-BC86-03AFD8F7B49B}">
      <dgm:prSet custT="1"/>
      <dgm:spPr/>
      <dgm:t>
        <a:bodyPr/>
        <a:lstStyle/>
        <a:p>
          <a:r>
            <a:rPr lang="en-US" sz="1000" dirty="0"/>
            <a:t>Advice policy changes or open a dialogue into future research ideas.</a:t>
          </a:r>
        </a:p>
      </dgm:t>
    </dgm:pt>
    <dgm:pt modelId="{C3432BBE-3E64-48E2-AD22-06FEFC93A1A3}" type="parTrans" cxnId="{C39FE9C7-3032-4691-90DE-FA2388C8F2AC}">
      <dgm:prSet/>
      <dgm:spPr/>
      <dgm:t>
        <a:bodyPr/>
        <a:lstStyle/>
        <a:p>
          <a:endParaRPr lang="en-GB"/>
        </a:p>
      </dgm:t>
    </dgm:pt>
    <dgm:pt modelId="{1321B426-E38F-4506-8427-D0D2A83372FE}" type="sibTrans" cxnId="{C39FE9C7-3032-4691-90DE-FA2388C8F2AC}">
      <dgm:prSet/>
      <dgm:spPr/>
      <dgm:t>
        <a:bodyPr/>
        <a:lstStyle/>
        <a:p>
          <a:endParaRPr lang="en-GB"/>
        </a:p>
      </dgm:t>
    </dgm:pt>
    <dgm:pt modelId="{94E66890-EC23-45F7-BACB-3E3F8BC71F66}">
      <dgm:prSet custT="1"/>
      <dgm:spPr/>
      <dgm:t>
        <a:bodyPr/>
        <a:lstStyle/>
        <a:p>
          <a:r>
            <a:rPr lang="en-US" sz="1000" dirty="0"/>
            <a:t>The identified key stakeholders have a high interest in local health and social care service utilisation and policy</a:t>
          </a:r>
          <a:r>
            <a:rPr lang="en-US" sz="900" dirty="0"/>
            <a:t>.</a:t>
          </a:r>
          <a:endParaRPr lang="en-GB" sz="900" dirty="0"/>
        </a:p>
      </dgm:t>
    </dgm:pt>
    <dgm:pt modelId="{28689415-B190-4CA1-87E4-FC2F3DD2AB1B}" type="parTrans" cxnId="{0C6C58B9-A9CF-4227-9A96-278E82A76AE1}">
      <dgm:prSet/>
      <dgm:spPr/>
      <dgm:t>
        <a:bodyPr/>
        <a:lstStyle/>
        <a:p>
          <a:endParaRPr lang="en-GB"/>
        </a:p>
      </dgm:t>
    </dgm:pt>
    <dgm:pt modelId="{492397EA-E084-4A7C-9419-F73F3A4F51A4}" type="sibTrans" cxnId="{0C6C58B9-A9CF-4227-9A96-278E82A76AE1}">
      <dgm:prSet/>
      <dgm:spPr/>
      <dgm:t>
        <a:bodyPr/>
        <a:lstStyle/>
        <a:p>
          <a:endParaRPr lang="en-GB"/>
        </a:p>
      </dgm:t>
    </dgm:pt>
    <dgm:pt modelId="{4185FA02-453F-423E-A571-07BC650C8329}">
      <dgm:prSet custT="1"/>
      <dgm:spPr/>
      <dgm:t>
        <a:bodyPr/>
        <a:lstStyle/>
        <a:p>
          <a:endParaRPr lang="en-GB" sz="900" dirty="0"/>
        </a:p>
      </dgm:t>
    </dgm:pt>
    <dgm:pt modelId="{33BD8B67-D591-4B93-B526-49AF700B188C}" type="parTrans" cxnId="{9D664B74-DAE8-401D-9CD9-10A04FF46A4F}">
      <dgm:prSet/>
      <dgm:spPr/>
      <dgm:t>
        <a:bodyPr/>
        <a:lstStyle/>
        <a:p>
          <a:endParaRPr lang="en-GB"/>
        </a:p>
      </dgm:t>
    </dgm:pt>
    <dgm:pt modelId="{FFAAEFC4-B939-4B98-A11D-61B87675834E}" type="sibTrans" cxnId="{9D664B74-DAE8-401D-9CD9-10A04FF46A4F}">
      <dgm:prSet/>
      <dgm:spPr/>
      <dgm:t>
        <a:bodyPr/>
        <a:lstStyle/>
        <a:p>
          <a:endParaRPr lang="en-GB"/>
        </a:p>
      </dgm:t>
    </dgm:pt>
    <dgm:pt modelId="{FD15B493-95B2-47A2-9CDE-73D98E95D113}">
      <dgm:prSet custT="1"/>
      <dgm:spPr/>
      <dgm:t>
        <a:bodyPr/>
        <a:lstStyle/>
        <a:p>
          <a:endParaRPr lang="en-US" sz="1000" dirty="0"/>
        </a:p>
      </dgm:t>
    </dgm:pt>
    <dgm:pt modelId="{20239E5D-3E66-4712-B90E-E881BC60717E}" type="parTrans" cxnId="{7BFCF69C-5FD9-4E22-9EFC-94E24C31BAB7}">
      <dgm:prSet/>
      <dgm:spPr/>
      <dgm:t>
        <a:bodyPr/>
        <a:lstStyle/>
        <a:p>
          <a:endParaRPr lang="en-GB"/>
        </a:p>
      </dgm:t>
    </dgm:pt>
    <dgm:pt modelId="{714ED594-628E-4440-B6D7-6A6CA15F2A7E}" type="sibTrans" cxnId="{7BFCF69C-5FD9-4E22-9EFC-94E24C31BAB7}">
      <dgm:prSet/>
      <dgm:spPr/>
      <dgm:t>
        <a:bodyPr/>
        <a:lstStyle/>
        <a:p>
          <a:endParaRPr lang="en-GB"/>
        </a:p>
      </dgm:t>
    </dgm:pt>
    <dgm:pt modelId="{EC8D832A-9F16-4CA6-9650-8FE0C598AC08}">
      <dgm:prSet custT="1"/>
      <dgm:spPr/>
      <dgm:t>
        <a:bodyPr/>
        <a:lstStyle/>
        <a:p>
          <a:endParaRPr lang="en-US" sz="900" dirty="0"/>
        </a:p>
      </dgm:t>
    </dgm:pt>
    <dgm:pt modelId="{B3C9BFF3-D02B-427B-9BED-CD7B3F996D5D}" type="parTrans" cxnId="{9A2D9020-2D59-4453-A471-FF6F4FEF10BB}">
      <dgm:prSet/>
      <dgm:spPr/>
      <dgm:t>
        <a:bodyPr/>
        <a:lstStyle/>
        <a:p>
          <a:endParaRPr lang="en-GB"/>
        </a:p>
      </dgm:t>
    </dgm:pt>
    <dgm:pt modelId="{F59AB27C-DC37-4627-8201-92D71D7260DC}" type="sibTrans" cxnId="{9A2D9020-2D59-4453-A471-FF6F4FEF10BB}">
      <dgm:prSet/>
      <dgm:spPr/>
      <dgm:t>
        <a:bodyPr/>
        <a:lstStyle/>
        <a:p>
          <a:endParaRPr lang="en-GB"/>
        </a:p>
      </dgm:t>
    </dgm:pt>
    <dgm:pt modelId="{C5AB9AAF-0178-4C33-9339-D220FFE7B250}">
      <dgm:prSet custT="1"/>
      <dgm:spPr/>
      <dgm:t>
        <a:bodyPr/>
        <a:lstStyle/>
        <a:p>
          <a:endParaRPr lang="en-US" sz="900" dirty="0"/>
        </a:p>
      </dgm:t>
    </dgm:pt>
    <dgm:pt modelId="{00041734-E326-4916-88A4-5BCAA440431D}" type="parTrans" cxnId="{9F0308B5-2B9E-4301-849F-1830C6D0A538}">
      <dgm:prSet/>
      <dgm:spPr/>
      <dgm:t>
        <a:bodyPr/>
        <a:lstStyle/>
        <a:p>
          <a:endParaRPr lang="en-GB"/>
        </a:p>
      </dgm:t>
    </dgm:pt>
    <dgm:pt modelId="{62DA8FB2-0541-4843-A6C3-B1D7D9F9175B}" type="sibTrans" cxnId="{9F0308B5-2B9E-4301-849F-1830C6D0A538}">
      <dgm:prSet/>
      <dgm:spPr/>
      <dgm:t>
        <a:bodyPr/>
        <a:lstStyle/>
        <a:p>
          <a:endParaRPr lang="en-GB"/>
        </a:p>
      </dgm:t>
    </dgm:pt>
    <dgm:pt modelId="{1AA65FDC-FB79-429A-BF23-9AF3D7152B95}">
      <dgm:prSet custT="1"/>
      <dgm:spPr/>
      <dgm:t>
        <a:bodyPr/>
        <a:lstStyle/>
        <a:p>
          <a:endParaRPr lang="en-US" sz="1000" dirty="0"/>
        </a:p>
      </dgm:t>
    </dgm:pt>
    <dgm:pt modelId="{498059C1-B960-47B3-BC8E-9949D111E559}" type="parTrans" cxnId="{C3DA2EB7-BB2B-40A0-947B-AFE7860D50CC}">
      <dgm:prSet/>
      <dgm:spPr/>
      <dgm:t>
        <a:bodyPr/>
        <a:lstStyle/>
        <a:p>
          <a:endParaRPr lang="en-GB"/>
        </a:p>
      </dgm:t>
    </dgm:pt>
    <dgm:pt modelId="{3A116A76-EA84-4971-A946-F20371CA07DC}" type="sibTrans" cxnId="{C3DA2EB7-BB2B-40A0-947B-AFE7860D50CC}">
      <dgm:prSet/>
      <dgm:spPr/>
      <dgm:t>
        <a:bodyPr/>
        <a:lstStyle/>
        <a:p>
          <a:endParaRPr lang="en-GB"/>
        </a:p>
      </dgm:t>
    </dgm:pt>
    <dgm:pt modelId="{17B63401-00E4-45E9-8C3D-68A1F775B750}" type="pres">
      <dgm:prSet presAssocID="{D33BD029-8D5F-456D-BF28-2D112D4B7F78}" presName="Name0" presStyleCnt="0">
        <dgm:presLayoutVars>
          <dgm:dir/>
          <dgm:animLvl val="lvl"/>
          <dgm:resizeHandles val="exact"/>
        </dgm:presLayoutVars>
      </dgm:prSet>
      <dgm:spPr/>
    </dgm:pt>
    <dgm:pt modelId="{1F673112-699B-4A89-AA4B-6E0B4DC25C37}" type="pres">
      <dgm:prSet presAssocID="{AB0F0455-06D2-4687-BD4C-25EE45061629}" presName="composite" presStyleCnt="0"/>
      <dgm:spPr/>
    </dgm:pt>
    <dgm:pt modelId="{7DCA4DA5-6D3C-41F2-A2DC-605EFB99F6FE}" type="pres">
      <dgm:prSet presAssocID="{AB0F0455-06D2-4687-BD4C-25EE45061629}" presName="parTx" presStyleLbl="alignNode1" presStyleIdx="0" presStyleCnt="4">
        <dgm:presLayoutVars>
          <dgm:chMax val="0"/>
          <dgm:chPref val="0"/>
          <dgm:bulletEnabled val="1"/>
        </dgm:presLayoutVars>
      </dgm:prSet>
      <dgm:spPr/>
    </dgm:pt>
    <dgm:pt modelId="{3C7F1EB1-BD41-4D5A-89AC-FE53E24D6515}" type="pres">
      <dgm:prSet presAssocID="{AB0F0455-06D2-4687-BD4C-25EE45061629}" presName="desTx" presStyleLbl="alignAccFollowNode1" presStyleIdx="0" presStyleCnt="4">
        <dgm:presLayoutVars>
          <dgm:bulletEnabled val="1"/>
        </dgm:presLayoutVars>
      </dgm:prSet>
      <dgm:spPr/>
    </dgm:pt>
    <dgm:pt modelId="{F870B24D-E39E-4A24-83C9-06DE7E3E4C84}" type="pres">
      <dgm:prSet presAssocID="{D43D29B3-C75E-44E3-B1BF-310956567FB5}" presName="space" presStyleCnt="0"/>
      <dgm:spPr/>
    </dgm:pt>
    <dgm:pt modelId="{843846FF-FA5F-4781-8630-BB9ED989F125}" type="pres">
      <dgm:prSet presAssocID="{A27632F7-6A38-4BB2-9F16-3B5B8D3A5E64}" presName="composite" presStyleCnt="0"/>
      <dgm:spPr/>
    </dgm:pt>
    <dgm:pt modelId="{15C8F34B-CC6B-4759-8D72-403CDDF200A5}" type="pres">
      <dgm:prSet presAssocID="{A27632F7-6A38-4BB2-9F16-3B5B8D3A5E64}" presName="parTx" presStyleLbl="alignNode1" presStyleIdx="1" presStyleCnt="4">
        <dgm:presLayoutVars>
          <dgm:chMax val="0"/>
          <dgm:chPref val="0"/>
          <dgm:bulletEnabled val="1"/>
        </dgm:presLayoutVars>
      </dgm:prSet>
      <dgm:spPr/>
    </dgm:pt>
    <dgm:pt modelId="{01691E58-7CBA-43E7-856E-CCC46F7BA8CA}" type="pres">
      <dgm:prSet presAssocID="{A27632F7-6A38-4BB2-9F16-3B5B8D3A5E64}" presName="desTx" presStyleLbl="alignAccFollowNode1" presStyleIdx="1" presStyleCnt="4">
        <dgm:presLayoutVars>
          <dgm:bulletEnabled val="1"/>
        </dgm:presLayoutVars>
      </dgm:prSet>
      <dgm:spPr/>
    </dgm:pt>
    <dgm:pt modelId="{60495B6D-B75B-4A29-962D-0A055F39BCCB}" type="pres">
      <dgm:prSet presAssocID="{01DAC9AC-514C-4CA9-B57B-97F9012E3356}" presName="space" presStyleCnt="0"/>
      <dgm:spPr/>
    </dgm:pt>
    <dgm:pt modelId="{7CD10A35-80EE-42D7-A496-D55EC3A44D14}" type="pres">
      <dgm:prSet presAssocID="{68611305-F107-4D1D-A232-1F84BE0BDE01}" presName="composite" presStyleCnt="0"/>
      <dgm:spPr/>
    </dgm:pt>
    <dgm:pt modelId="{AB5A4797-3CD1-48C8-A080-B5E2FFC28A26}" type="pres">
      <dgm:prSet presAssocID="{68611305-F107-4D1D-A232-1F84BE0BDE01}" presName="parTx" presStyleLbl="alignNode1" presStyleIdx="2" presStyleCnt="4">
        <dgm:presLayoutVars>
          <dgm:chMax val="0"/>
          <dgm:chPref val="0"/>
          <dgm:bulletEnabled val="1"/>
        </dgm:presLayoutVars>
      </dgm:prSet>
      <dgm:spPr/>
    </dgm:pt>
    <dgm:pt modelId="{3134AE5D-47FE-45C9-A402-BC9672B3356F}" type="pres">
      <dgm:prSet presAssocID="{68611305-F107-4D1D-A232-1F84BE0BDE01}" presName="desTx" presStyleLbl="alignAccFollowNode1" presStyleIdx="2" presStyleCnt="4">
        <dgm:presLayoutVars>
          <dgm:bulletEnabled val="1"/>
        </dgm:presLayoutVars>
      </dgm:prSet>
      <dgm:spPr/>
    </dgm:pt>
    <dgm:pt modelId="{091C280E-3BDD-4271-963E-6F81018CF679}" type="pres">
      <dgm:prSet presAssocID="{1985ABD4-CD6A-4947-986B-19281B555B7F}" presName="space" presStyleCnt="0"/>
      <dgm:spPr/>
    </dgm:pt>
    <dgm:pt modelId="{B934624E-5317-47FC-A352-A66AABB3CC66}" type="pres">
      <dgm:prSet presAssocID="{F40F0435-BDE3-467B-8A13-3C25E3E723B6}" presName="composite" presStyleCnt="0"/>
      <dgm:spPr/>
    </dgm:pt>
    <dgm:pt modelId="{7F03ACE5-721A-4EA6-AAC0-8FFF03A7D04C}" type="pres">
      <dgm:prSet presAssocID="{F40F0435-BDE3-467B-8A13-3C25E3E723B6}" presName="parTx" presStyleLbl="alignNode1" presStyleIdx="3" presStyleCnt="4">
        <dgm:presLayoutVars>
          <dgm:chMax val="0"/>
          <dgm:chPref val="0"/>
          <dgm:bulletEnabled val="1"/>
        </dgm:presLayoutVars>
      </dgm:prSet>
      <dgm:spPr/>
    </dgm:pt>
    <dgm:pt modelId="{132EFC8B-69A0-4161-A52F-63F12F88EDC4}" type="pres">
      <dgm:prSet presAssocID="{F40F0435-BDE3-467B-8A13-3C25E3E723B6}" presName="desTx" presStyleLbl="alignAccFollowNode1" presStyleIdx="3" presStyleCnt="4">
        <dgm:presLayoutVars>
          <dgm:bulletEnabled val="1"/>
        </dgm:presLayoutVars>
      </dgm:prSet>
      <dgm:spPr/>
    </dgm:pt>
  </dgm:ptLst>
  <dgm:cxnLst>
    <dgm:cxn modelId="{DCE66202-22DD-4D07-BD70-80E196796048}" srcId="{F40F0435-BDE3-467B-8A13-3C25E3E723B6}" destId="{1353057E-CCFA-4E75-A7E3-25B2021544FE}" srcOrd="4" destOrd="0" parTransId="{9D9C4855-D59D-408F-9522-76E265474459}" sibTransId="{559AA9DD-73C9-4266-86C2-B2391DBFFC3E}"/>
    <dgm:cxn modelId="{228BBD04-6662-44F5-BAFE-0588E2D1C37B}" srcId="{AB0F0455-06D2-4687-BD4C-25EE45061629}" destId="{6BD98AF3-7757-4484-80A1-101B5C98D802}" srcOrd="5" destOrd="0" parTransId="{74018C7B-E003-4120-A123-C429958D2201}" sibTransId="{8A628456-E903-499F-B76C-2ADA1117CE7E}"/>
    <dgm:cxn modelId="{52B2B406-47C3-4818-A32A-E2C8D36ADA8B}" srcId="{68611305-F107-4D1D-A232-1F84BE0BDE01}" destId="{7C2A2A76-2FDE-40B5-B361-68562C93BC68}" srcOrd="8" destOrd="0" parTransId="{6BC06A0F-74F3-4BBD-AC98-F7EE4B2D0AD3}" sibTransId="{ECECDEF6-9D09-4A19-BF62-3E1E3FB8CA4F}"/>
    <dgm:cxn modelId="{2145EF0B-CA5A-4410-8CDE-5E3880408BE3}" type="presOf" srcId="{7352647B-12AC-4CB0-B57E-2F7F2FEA79D1}" destId="{132EFC8B-69A0-4161-A52F-63F12F88EDC4}" srcOrd="0" destOrd="1" presId="urn:microsoft.com/office/officeart/2005/8/layout/hList1"/>
    <dgm:cxn modelId="{1FD7A613-60A1-4A84-BB97-BCB51A7F7A6C}" srcId="{68611305-F107-4D1D-A232-1F84BE0BDE01}" destId="{5F07C8E2-4BAE-4C27-BD1C-093A3411B442}" srcOrd="6" destOrd="0" parTransId="{76294646-7868-46FA-9099-FF204F788436}" sibTransId="{8676C57D-DCFA-4894-93FE-96F35F9AAAC7}"/>
    <dgm:cxn modelId="{8B1E4014-7865-4968-94AE-08F858031216}" type="presOf" srcId="{AB0F0455-06D2-4687-BD4C-25EE45061629}" destId="{7DCA4DA5-6D3C-41F2-A2DC-605EFB99F6FE}" srcOrd="0" destOrd="0" presId="urn:microsoft.com/office/officeart/2005/8/layout/hList1"/>
    <dgm:cxn modelId="{9F348D14-31F6-4596-A82C-6CD2CD4A2B0E}" srcId="{F40F0435-BDE3-467B-8A13-3C25E3E723B6}" destId="{7352647B-12AC-4CB0-B57E-2F7F2FEA79D1}" srcOrd="1" destOrd="0" parTransId="{52CCAA5E-9C68-4A3E-96D2-675C40F4D4E8}" sibTransId="{32AC977E-F80D-49BF-BE3B-99FB8EEB120C}"/>
    <dgm:cxn modelId="{36A6F91E-B975-43CC-8015-30D2F59E8F69}" type="presOf" srcId="{2E0B3ACA-930F-4DE1-AF48-7BCD1550D35B}" destId="{3C7F1EB1-BD41-4D5A-89AC-FE53E24D6515}" srcOrd="0" destOrd="3" presId="urn:microsoft.com/office/officeart/2005/8/layout/hList1"/>
    <dgm:cxn modelId="{A0FC0120-BF2B-4885-B48F-C3BFC4A05CD8}" srcId="{F40F0435-BDE3-467B-8A13-3C25E3E723B6}" destId="{7FECD905-F38B-4725-9781-8CD580C20EC8}" srcOrd="5" destOrd="0" parTransId="{40775B95-30D0-4675-8C19-65EA49E013E7}" sibTransId="{47F153CD-1306-49E1-B703-95E5793139F5}"/>
    <dgm:cxn modelId="{9A2D9020-2D59-4453-A471-FF6F4FEF10BB}" srcId="{68611305-F107-4D1D-A232-1F84BE0BDE01}" destId="{EC8D832A-9F16-4CA6-9650-8FE0C598AC08}" srcOrd="9" destOrd="0" parTransId="{B3C9BFF3-D02B-427B-9BED-CD7B3F996D5D}" sibTransId="{F59AB27C-DC37-4627-8201-92D71D7260DC}"/>
    <dgm:cxn modelId="{90C28222-1BB7-4A37-BAB0-289C43FAACD3}" srcId="{F40F0435-BDE3-467B-8A13-3C25E3E723B6}" destId="{3FA7F0EF-37BF-46DF-BE4E-67E7E49D14A9}" srcOrd="0" destOrd="0" parTransId="{24D23758-263C-4DB0-A82B-0B126D02531D}" sibTransId="{5FF14119-4758-42A6-B20F-A6D5607C766C}"/>
    <dgm:cxn modelId="{682B6626-F6B2-4314-A131-9FD04F172CBC}" type="presOf" srcId="{5F07C8E2-4BAE-4C27-BD1C-093A3411B442}" destId="{3134AE5D-47FE-45C9-A402-BC9672B3356F}" srcOrd="0" destOrd="6" presId="urn:microsoft.com/office/officeart/2005/8/layout/hList1"/>
    <dgm:cxn modelId="{41A5B226-6FFA-4F81-8C3C-B8651386CDC2}" type="presOf" srcId="{19348BF1-AB6F-4D32-A30D-EBF0FCC5320F}" destId="{01691E58-7CBA-43E7-856E-CCC46F7BA8CA}" srcOrd="0" destOrd="0" presId="urn:microsoft.com/office/officeart/2005/8/layout/hList1"/>
    <dgm:cxn modelId="{F5068D27-D502-4871-860E-B88E36798169}" srcId="{AB0F0455-06D2-4687-BD4C-25EE45061629}" destId="{0DBB24E1-8AAC-4488-92AF-7D232E78C806}" srcOrd="2" destOrd="0" parTransId="{2EDB07AE-01C3-4DCF-A474-E0CA62DA7037}" sibTransId="{E624DCAD-1843-4280-9180-F39D6B11A18F}"/>
    <dgm:cxn modelId="{2E5C192C-73B3-4C6B-B741-C76FE5EFEC6C}" type="presOf" srcId="{1353057E-CCFA-4E75-A7E3-25B2021544FE}" destId="{132EFC8B-69A0-4161-A52F-63F12F88EDC4}" srcOrd="0" destOrd="4" presId="urn:microsoft.com/office/officeart/2005/8/layout/hList1"/>
    <dgm:cxn modelId="{E28CB830-0321-47F1-836D-423B8FAA7BD9}" type="presOf" srcId="{A3CD0BBB-0FF3-4A69-A637-0E3BC7424DAA}" destId="{3C7F1EB1-BD41-4D5A-89AC-FE53E24D6515}" srcOrd="0" destOrd="4" presId="urn:microsoft.com/office/officeart/2005/8/layout/hList1"/>
    <dgm:cxn modelId="{C4BB1533-2F7C-4799-9511-89B08FECF031}" srcId="{68611305-F107-4D1D-A232-1F84BE0BDE01}" destId="{BEA414F1-4257-4164-87F5-A089E70A8EFD}" srcOrd="3" destOrd="0" parTransId="{911C3727-359F-4D28-8B99-6D2035DA5D19}" sibTransId="{89E4C60B-38CA-4478-9E8A-C3ADA5C2E4D8}"/>
    <dgm:cxn modelId="{881A6736-FBB1-4A73-BDCE-B9FBB64EAB70}" type="presOf" srcId="{D57A432A-D079-4130-AE17-1F1411C39D9D}" destId="{3C7F1EB1-BD41-4D5A-89AC-FE53E24D6515}" srcOrd="0" destOrd="1" presId="urn:microsoft.com/office/officeart/2005/8/layout/hList1"/>
    <dgm:cxn modelId="{8A799C5D-5170-4E28-AD43-5E68FE2BC0F9}" srcId="{AB0F0455-06D2-4687-BD4C-25EE45061629}" destId="{CB3EAF3F-555E-4368-B804-3480195D5DC0}" srcOrd="6" destOrd="0" parTransId="{1F93AC8F-A292-455B-9BC0-25BD0EC3A7DA}" sibTransId="{F41B3692-3981-4578-BE2D-5C7B87D8F981}"/>
    <dgm:cxn modelId="{0604D15E-66AD-4E4C-A6E3-8DEBBE3F4D43}" srcId="{AB0F0455-06D2-4687-BD4C-25EE45061629}" destId="{A3CD0BBB-0FF3-4A69-A637-0E3BC7424DAA}" srcOrd="4" destOrd="0" parTransId="{89FECA26-1D81-40FF-80C2-FE54A7898C81}" sibTransId="{889E863E-ED40-421D-AD38-3BCDF974BA47}"/>
    <dgm:cxn modelId="{CDE2345F-13F7-4003-BF17-F31A846013A8}" type="presOf" srcId="{0FADB70A-92F7-4278-8DFC-88FA299FBE78}" destId="{3134AE5D-47FE-45C9-A402-BC9672B3356F}" srcOrd="0" destOrd="0" presId="urn:microsoft.com/office/officeart/2005/8/layout/hList1"/>
    <dgm:cxn modelId="{B921D741-425A-4E21-93D2-F1346FB8E6F1}" type="presOf" srcId="{6BD98AF3-7757-4484-80A1-101B5C98D802}" destId="{3C7F1EB1-BD41-4D5A-89AC-FE53E24D6515}" srcOrd="0" destOrd="5" presId="urn:microsoft.com/office/officeart/2005/8/layout/hList1"/>
    <dgm:cxn modelId="{7A42B343-3075-4A69-9469-EEB462D8CE9E}" type="presOf" srcId="{7FECD905-F38B-4725-9781-8CD580C20EC8}" destId="{132EFC8B-69A0-4161-A52F-63F12F88EDC4}" srcOrd="0" destOrd="5" presId="urn:microsoft.com/office/officeart/2005/8/layout/hList1"/>
    <dgm:cxn modelId="{DF64DC68-40D8-4765-8FFF-F97E7D0E2062}" srcId="{A27632F7-6A38-4BB2-9F16-3B5B8D3A5E64}" destId="{19348BF1-AB6F-4D32-A30D-EBF0FCC5320F}" srcOrd="0" destOrd="0" parTransId="{93D35B9D-48EB-4D45-B931-752E4F7CE4E4}" sibTransId="{D77E402E-1E31-4FCA-8D25-A4ADBB6E1A2E}"/>
    <dgm:cxn modelId="{019D104E-C2C3-417C-9827-89D5602FA025}" srcId="{68611305-F107-4D1D-A232-1F84BE0BDE01}" destId="{6823B993-CE28-4D1E-BA3A-B488A32EE35B}" srcOrd="11" destOrd="0" parTransId="{E606DCB8-2F48-4DEE-8F1B-17BEC18D161F}" sibTransId="{C26C9ECB-01B6-45B2-87C9-B6AD5DB9A621}"/>
    <dgm:cxn modelId="{2441C94E-0FDA-4494-AFA8-E2FA1499868D}" type="presOf" srcId="{5C52D596-44B4-4DE5-871D-4EA23424D9B3}" destId="{3C7F1EB1-BD41-4D5A-89AC-FE53E24D6515}" srcOrd="0" destOrd="0" presId="urn:microsoft.com/office/officeart/2005/8/layout/hList1"/>
    <dgm:cxn modelId="{98BABF72-5188-4B84-B77B-9F3C95FA2FDB}" type="presOf" srcId="{674FA228-0D78-4EBE-8E0E-409EF72B8B01}" destId="{132EFC8B-69A0-4161-A52F-63F12F88EDC4}" srcOrd="0" destOrd="6" presId="urn:microsoft.com/office/officeart/2005/8/layout/hList1"/>
    <dgm:cxn modelId="{48C8FD52-7181-422F-BD02-18B98CECBB6E}" type="presOf" srcId="{2930BD2B-D625-47C4-BB0B-FF1975EFF827}" destId="{3134AE5D-47FE-45C9-A402-BC9672B3356F}" srcOrd="0" destOrd="4" presId="urn:microsoft.com/office/officeart/2005/8/layout/hList1"/>
    <dgm:cxn modelId="{9D664B74-DAE8-401D-9CD9-10A04FF46A4F}" srcId="{68611305-F107-4D1D-A232-1F84BE0BDE01}" destId="{4185FA02-453F-423E-A571-07BC650C8329}" srcOrd="1" destOrd="0" parTransId="{33BD8B67-D591-4B93-B526-49AF700B188C}" sibTransId="{FFAAEFC4-B939-4B98-A11D-61B87675834E}"/>
    <dgm:cxn modelId="{46D66E55-CCAB-4F6B-9B14-C6857C153D36}" type="presOf" srcId="{94E66890-EC23-45F7-BACB-3E3F8BC71F66}" destId="{3134AE5D-47FE-45C9-A402-BC9672B3356F}" srcOrd="0" destOrd="2" presId="urn:microsoft.com/office/officeart/2005/8/layout/hList1"/>
    <dgm:cxn modelId="{46B59755-88DD-44EC-9B3A-DF5491D84925}" srcId="{68611305-F107-4D1D-A232-1F84BE0BDE01}" destId="{2930BD2B-D625-47C4-BB0B-FF1975EFF827}" srcOrd="4" destOrd="0" parTransId="{58D2EC4D-13EF-4ED5-ACB7-E023D0DEE24F}" sibTransId="{4FDE06EC-DA0D-4731-B5B5-2DE9487B5A3C}"/>
    <dgm:cxn modelId="{28623978-E9AA-426D-B8C2-91731A13A0F6}" type="presOf" srcId="{99DB55AE-D788-4D07-BC86-03AFD8F7B49B}" destId="{3134AE5D-47FE-45C9-A402-BC9672B3356F}" srcOrd="0" destOrd="10" presId="urn:microsoft.com/office/officeart/2005/8/layout/hList1"/>
    <dgm:cxn modelId="{96E44258-C544-435A-9FDD-5B9741969EEB}" type="presOf" srcId="{A27632F7-6A38-4BB2-9F16-3B5B8D3A5E64}" destId="{15C8F34B-CC6B-4759-8D72-403CDDF200A5}" srcOrd="0" destOrd="0" presId="urn:microsoft.com/office/officeart/2005/8/layout/hList1"/>
    <dgm:cxn modelId="{62448179-8102-4B78-92FF-1064902AF8EA}" srcId="{AB0F0455-06D2-4687-BD4C-25EE45061629}" destId="{D57A432A-D079-4130-AE17-1F1411C39D9D}" srcOrd="1" destOrd="0" parTransId="{70F77F81-DF04-4C18-B123-736E54F35940}" sibTransId="{1F329018-0E37-4065-85A2-03868B6E8A86}"/>
    <dgm:cxn modelId="{6EF5D679-CB8B-4C15-B8DD-2348525314F1}" type="presOf" srcId="{A231E921-D55D-4731-8DEF-BC56EF037796}" destId="{132EFC8B-69A0-4161-A52F-63F12F88EDC4}" srcOrd="0" destOrd="2" presId="urn:microsoft.com/office/officeart/2005/8/layout/hList1"/>
    <dgm:cxn modelId="{2F092088-4F3B-4CD0-A853-106808169AF0}" type="presOf" srcId="{3FA7F0EF-37BF-46DF-BE4E-67E7E49D14A9}" destId="{132EFC8B-69A0-4161-A52F-63F12F88EDC4}" srcOrd="0" destOrd="0" presId="urn:microsoft.com/office/officeart/2005/8/layout/hList1"/>
    <dgm:cxn modelId="{6D517688-33EF-4B53-A94D-D1AC6CB54A26}" srcId="{68611305-F107-4D1D-A232-1F84BE0BDE01}" destId="{0FADB70A-92F7-4278-8DFC-88FA299FBE78}" srcOrd="0" destOrd="0" parTransId="{89870A91-5B4B-49DA-BBB5-F85D00F8291F}" sibTransId="{03D176DF-C98F-4877-88C1-544D50017454}"/>
    <dgm:cxn modelId="{22DDAB8D-6CEF-4C63-8367-CE15EF12D37E}" type="presOf" srcId="{F40F0435-BDE3-467B-8A13-3C25E3E723B6}" destId="{7F03ACE5-721A-4EA6-AAC0-8FFF03A7D04C}" srcOrd="0" destOrd="0" presId="urn:microsoft.com/office/officeart/2005/8/layout/hList1"/>
    <dgm:cxn modelId="{F9CBF38D-F1E5-4DA3-A1EB-74134CF0EF7C}" srcId="{F40F0435-BDE3-467B-8A13-3C25E3E723B6}" destId="{674FA228-0D78-4EBE-8E0E-409EF72B8B01}" srcOrd="6" destOrd="0" parTransId="{CB09E2AD-8EE2-4388-BEDC-990BEC71ECCB}" sibTransId="{13018446-CC83-47F6-A6DA-B68CFC9A5321}"/>
    <dgm:cxn modelId="{A39EAA90-F122-43ED-8A9E-9DC0B2460560}" srcId="{F40F0435-BDE3-467B-8A13-3C25E3E723B6}" destId="{A231E921-D55D-4731-8DEF-BC56EF037796}" srcOrd="2" destOrd="0" parTransId="{080C90B6-344A-4559-ACB2-B36094DAA4AC}" sibTransId="{B509F527-EB06-4731-8DDB-E91E656E172B}"/>
    <dgm:cxn modelId="{BC471694-5B78-4ED6-ABBB-BAE4483B2A1E}" srcId="{D33BD029-8D5F-456D-BF28-2D112D4B7F78}" destId="{AB0F0455-06D2-4687-BD4C-25EE45061629}" srcOrd="0" destOrd="0" parTransId="{BA6A0F48-E3AF-412A-92A4-EDD6EF10C25B}" sibTransId="{D43D29B3-C75E-44E3-B1BF-310956567FB5}"/>
    <dgm:cxn modelId="{75C15195-8A14-4E2D-A81C-F976F554D8BF}" srcId="{D33BD029-8D5F-456D-BF28-2D112D4B7F78}" destId="{68611305-F107-4D1D-A232-1F84BE0BDE01}" srcOrd="2" destOrd="0" parTransId="{435FACEB-0905-4674-A890-770B71C5C3C6}" sibTransId="{1985ABD4-CD6A-4947-986B-19281B555B7F}"/>
    <dgm:cxn modelId="{2DCE2597-29B6-4F1A-8CCE-D4989B2F086D}" type="presOf" srcId="{0DBB24E1-8AAC-4488-92AF-7D232E78C806}" destId="{3C7F1EB1-BD41-4D5A-89AC-FE53E24D6515}" srcOrd="0" destOrd="2" presId="urn:microsoft.com/office/officeart/2005/8/layout/hList1"/>
    <dgm:cxn modelId="{7BFCF69C-5FD9-4E22-9EFC-94E24C31BAB7}" srcId="{68611305-F107-4D1D-A232-1F84BE0BDE01}" destId="{FD15B493-95B2-47A2-9CDE-73D98E95D113}" srcOrd="5" destOrd="0" parTransId="{20239E5D-3E66-4712-B90E-E881BC60717E}" sibTransId="{714ED594-628E-4440-B6D7-6A6CA15F2A7E}"/>
    <dgm:cxn modelId="{8F05FEA2-06E0-4E28-826C-217B6BABDFEE}" type="presOf" srcId="{63341761-91D9-43F2-8C12-4CC88CFF6984}" destId="{132EFC8B-69A0-4161-A52F-63F12F88EDC4}" srcOrd="0" destOrd="3" presId="urn:microsoft.com/office/officeart/2005/8/layout/hList1"/>
    <dgm:cxn modelId="{1387D3A6-1232-4D70-A917-8A390A460065}" type="presOf" srcId="{1AA65FDC-FB79-429A-BF23-9AF3D7152B95}" destId="{01691E58-7CBA-43E7-856E-CCC46F7BA8CA}" srcOrd="0" destOrd="1" presId="urn:microsoft.com/office/officeart/2005/8/layout/hList1"/>
    <dgm:cxn modelId="{FC3581AB-F97E-409E-8D93-DC42DD6882E0}" type="presOf" srcId="{D33BD029-8D5F-456D-BF28-2D112D4B7F78}" destId="{17B63401-00E4-45E9-8C3D-68A1F775B750}" srcOrd="0" destOrd="0" presId="urn:microsoft.com/office/officeart/2005/8/layout/hList1"/>
    <dgm:cxn modelId="{20285AAC-FC6B-43EE-84A9-44842C9A9385}" type="presOf" srcId="{7C2A2A76-2FDE-40B5-B361-68562C93BC68}" destId="{3134AE5D-47FE-45C9-A402-BC9672B3356F}" srcOrd="0" destOrd="8" presId="urn:microsoft.com/office/officeart/2005/8/layout/hList1"/>
    <dgm:cxn modelId="{9F0308B5-2B9E-4301-849F-1830C6D0A538}" srcId="{68611305-F107-4D1D-A232-1F84BE0BDE01}" destId="{C5AB9AAF-0178-4C33-9339-D220FFE7B250}" srcOrd="7" destOrd="0" parTransId="{00041734-E326-4916-88A4-5BCAA440431D}" sibTransId="{62DA8FB2-0541-4843-A6C3-B1D7D9F9175B}"/>
    <dgm:cxn modelId="{C3DA2EB7-BB2B-40A0-947B-AFE7860D50CC}" srcId="{A27632F7-6A38-4BB2-9F16-3B5B8D3A5E64}" destId="{1AA65FDC-FB79-429A-BF23-9AF3D7152B95}" srcOrd="1" destOrd="0" parTransId="{498059C1-B960-47B3-BC8E-9949D111E559}" sibTransId="{3A116A76-EA84-4971-A946-F20371CA07DC}"/>
    <dgm:cxn modelId="{2FFA3EB7-29E6-48D5-91AE-237728048B40}" srcId="{D33BD029-8D5F-456D-BF28-2D112D4B7F78}" destId="{A27632F7-6A38-4BB2-9F16-3B5B8D3A5E64}" srcOrd="1" destOrd="0" parTransId="{F337EF16-51BE-4A40-8933-AEC5F3806DAF}" sibTransId="{01DAC9AC-514C-4CA9-B57B-97F9012E3356}"/>
    <dgm:cxn modelId="{0C6C58B9-A9CF-4227-9A96-278E82A76AE1}" srcId="{68611305-F107-4D1D-A232-1F84BE0BDE01}" destId="{94E66890-EC23-45F7-BACB-3E3F8BC71F66}" srcOrd="2" destOrd="0" parTransId="{28689415-B190-4CA1-87E4-FC2F3DD2AB1B}" sibTransId="{492397EA-E084-4A7C-9419-F73F3A4F51A4}"/>
    <dgm:cxn modelId="{49E46BC4-0BA1-41A5-B1CB-9FF4A3BD683F}" type="presOf" srcId="{6823B993-CE28-4D1E-BA3A-B488A32EE35B}" destId="{3134AE5D-47FE-45C9-A402-BC9672B3356F}" srcOrd="0" destOrd="11" presId="urn:microsoft.com/office/officeart/2005/8/layout/hList1"/>
    <dgm:cxn modelId="{A10F4AC6-7E4E-4887-8E87-7AC8EB68E7B8}" srcId="{AB0F0455-06D2-4687-BD4C-25EE45061629}" destId="{2E0B3ACA-930F-4DE1-AF48-7BCD1550D35B}" srcOrd="3" destOrd="0" parTransId="{D3349755-4641-464B-AE8F-42A3DA6CE2E9}" sibTransId="{01DF6A53-A1DC-4401-8DBF-5917D2CFE638}"/>
    <dgm:cxn modelId="{69391DC7-7FE8-41D3-87BA-F0F6A7832572}" type="presOf" srcId="{C5AB9AAF-0178-4C33-9339-D220FFE7B250}" destId="{3134AE5D-47FE-45C9-A402-BC9672B3356F}" srcOrd="0" destOrd="7" presId="urn:microsoft.com/office/officeart/2005/8/layout/hList1"/>
    <dgm:cxn modelId="{C39FE9C7-3032-4691-90DE-FA2388C8F2AC}" srcId="{68611305-F107-4D1D-A232-1F84BE0BDE01}" destId="{99DB55AE-D788-4D07-BC86-03AFD8F7B49B}" srcOrd="10" destOrd="0" parTransId="{C3432BBE-3E64-48E2-AD22-06FEFC93A1A3}" sibTransId="{1321B426-E38F-4506-8427-D0D2A83372FE}"/>
    <dgm:cxn modelId="{B832D1CD-7623-4977-BF6C-873756BF4BB7}" type="presOf" srcId="{4185FA02-453F-423E-A571-07BC650C8329}" destId="{3134AE5D-47FE-45C9-A402-BC9672B3356F}" srcOrd="0" destOrd="1" presId="urn:microsoft.com/office/officeart/2005/8/layout/hList1"/>
    <dgm:cxn modelId="{A26D44D2-753E-4372-A08D-E77E7672EDC7}" type="presOf" srcId="{68611305-F107-4D1D-A232-1F84BE0BDE01}" destId="{AB5A4797-3CD1-48C8-A080-B5E2FFC28A26}" srcOrd="0" destOrd="0" presId="urn:microsoft.com/office/officeart/2005/8/layout/hList1"/>
    <dgm:cxn modelId="{54A0ACDA-1EA2-48AD-8B9A-CD5445C01DEE}" srcId="{D33BD029-8D5F-456D-BF28-2D112D4B7F78}" destId="{F40F0435-BDE3-467B-8A13-3C25E3E723B6}" srcOrd="3" destOrd="0" parTransId="{355B6611-7672-43AC-8214-72AA24AED5D6}" sibTransId="{D1C9EE3E-BD42-4107-BE83-69FF3ED4762B}"/>
    <dgm:cxn modelId="{8B3EAAE0-D446-4775-B65E-FA02F019DC85}" type="presOf" srcId="{6DC5F5A7-F204-443B-814B-AC678904FDF7}" destId="{01691E58-7CBA-43E7-856E-CCC46F7BA8CA}" srcOrd="0" destOrd="2" presId="urn:microsoft.com/office/officeart/2005/8/layout/hList1"/>
    <dgm:cxn modelId="{29D3BAE2-8D04-4BCD-BDC6-D2B44305A82E}" type="presOf" srcId="{EC8D832A-9F16-4CA6-9650-8FE0C598AC08}" destId="{3134AE5D-47FE-45C9-A402-BC9672B3356F}" srcOrd="0" destOrd="9" presId="urn:microsoft.com/office/officeart/2005/8/layout/hList1"/>
    <dgm:cxn modelId="{575B4BEA-78A2-4D66-BA49-C88745F83A88}" srcId="{F40F0435-BDE3-467B-8A13-3C25E3E723B6}" destId="{63341761-91D9-43F2-8C12-4CC88CFF6984}" srcOrd="3" destOrd="0" parTransId="{B3FF0E76-FB16-4B24-9587-791E79B1F2E6}" sibTransId="{EF71AB7D-B4C6-40A1-9499-6E09D2BC6C19}"/>
    <dgm:cxn modelId="{6ACCC5ED-AEE6-4E38-B163-0021C12E5D45}" type="presOf" srcId="{BEA414F1-4257-4164-87F5-A089E70A8EFD}" destId="{3134AE5D-47FE-45C9-A402-BC9672B3356F}" srcOrd="0" destOrd="3" presId="urn:microsoft.com/office/officeart/2005/8/layout/hList1"/>
    <dgm:cxn modelId="{EE83D2EE-C7B9-46F8-93B1-6DA53279CD87}" srcId="{AB0F0455-06D2-4687-BD4C-25EE45061629}" destId="{5C52D596-44B4-4DE5-871D-4EA23424D9B3}" srcOrd="0" destOrd="0" parTransId="{C162C206-0B55-4D4A-8C1C-8E4B60E6F106}" sibTransId="{1D45C014-ECD5-41A9-98DE-7A6293CB3162}"/>
    <dgm:cxn modelId="{DC8968F0-707E-4FC6-8FA6-BD555219C429}" type="presOf" srcId="{FD15B493-95B2-47A2-9CDE-73D98E95D113}" destId="{3134AE5D-47FE-45C9-A402-BC9672B3356F}" srcOrd="0" destOrd="5" presId="urn:microsoft.com/office/officeart/2005/8/layout/hList1"/>
    <dgm:cxn modelId="{5F89F3F2-1AFC-4A8D-B776-9AFC2BCDDACA}" type="presOf" srcId="{CB3EAF3F-555E-4368-B804-3480195D5DC0}" destId="{3C7F1EB1-BD41-4D5A-89AC-FE53E24D6515}" srcOrd="0" destOrd="6" presId="urn:microsoft.com/office/officeart/2005/8/layout/hList1"/>
    <dgm:cxn modelId="{E70FEFF9-7347-4E21-9D9F-9EB66210E559}" srcId="{A27632F7-6A38-4BB2-9F16-3B5B8D3A5E64}" destId="{6DC5F5A7-F204-443B-814B-AC678904FDF7}" srcOrd="2" destOrd="0" parTransId="{9C3C14D0-6E3F-4DBF-9F52-294EED5D5704}" sibTransId="{064ACE60-3FA2-4CDC-9138-CD89AE7E1327}"/>
    <dgm:cxn modelId="{6E04A491-145F-40C8-8D8D-62E410DC2CF3}" type="presParOf" srcId="{17B63401-00E4-45E9-8C3D-68A1F775B750}" destId="{1F673112-699B-4A89-AA4B-6E0B4DC25C37}" srcOrd="0" destOrd="0" presId="urn:microsoft.com/office/officeart/2005/8/layout/hList1"/>
    <dgm:cxn modelId="{39CAB428-C8C5-4C59-95C4-847649E31AA7}" type="presParOf" srcId="{1F673112-699B-4A89-AA4B-6E0B4DC25C37}" destId="{7DCA4DA5-6D3C-41F2-A2DC-605EFB99F6FE}" srcOrd="0" destOrd="0" presId="urn:microsoft.com/office/officeart/2005/8/layout/hList1"/>
    <dgm:cxn modelId="{A9191CAA-9B45-4DF8-911C-AE034B1EA656}" type="presParOf" srcId="{1F673112-699B-4A89-AA4B-6E0B4DC25C37}" destId="{3C7F1EB1-BD41-4D5A-89AC-FE53E24D6515}" srcOrd="1" destOrd="0" presId="urn:microsoft.com/office/officeart/2005/8/layout/hList1"/>
    <dgm:cxn modelId="{A44E1F8F-AFFA-4ABA-A909-EF9761C23FC2}" type="presParOf" srcId="{17B63401-00E4-45E9-8C3D-68A1F775B750}" destId="{F870B24D-E39E-4A24-83C9-06DE7E3E4C84}" srcOrd="1" destOrd="0" presId="urn:microsoft.com/office/officeart/2005/8/layout/hList1"/>
    <dgm:cxn modelId="{20C9CAAD-6BAE-4297-BCD3-881605B36E1C}" type="presParOf" srcId="{17B63401-00E4-45E9-8C3D-68A1F775B750}" destId="{843846FF-FA5F-4781-8630-BB9ED989F125}" srcOrd="2" destOrd="0" presId="urn:microsoft.com/office/officeart/2005/8/layout/hList1"/>
    <dgm:cxn modelId="{7ABF3092-8404-49D2-8B9A-7CF50EB6F526}" type="presParOf" srcId="{843846FF-FA5F-4781-8630-BB9ED989F125}" destId="{15C8F34B-CC6B-4759-8D72-403CDDF200A5}" srcOrd="0" destOrd="0" presId="urn:microsoft.com/office/officeart/2005/8/layout/hList1"/>
    <dgm:cxn modelId="{EDD658F0-9FDB-40A4-96E2-E1385520A9E7}" type="presParOf" srcId="{843846FF-FA5F-4781-8630-BB9ED989F125}" destId="{01691E58-7CBA-43E7-856E-CCC46F7BA8CA}" srcOrd="1" destOrd="0" presId="urn:microsoft.com/office/officeart/2005/8/layout/hList1"/>
    <dgm:cxn modelId="{65D81512-485A-4594-A992-5F51FE4AF8B1}" type="presParOf" srcId="{17B63401-00E4-45E9-8C3D-68A1F775B750}" destId="{60495B6D-B75B-4A29-962D-0A055F39BCCB}" srcOrd="3" destOrd="0" presId="urn:microsoft.com/office/officeart/2005/8/layout/hList1"/>
    <dgm:cxn modelId="{2A94419B-3761-4ECD-8821-58E10D1C6CA4}" type="presParOf" srcId="{17B63401-00E4-45E9-8C3D-68A1F775B750}" destId="{7CD10A35-80EE-42D7-A496-D55EC3A44D14}" srcOrd="4" destOrd="0" presId="urn:microsoft.com/office/officeart/2005/8/layout/hList1"/>
    <dgm:cxn modelId="{AA8CEE0C-6110-4955-8609-766E2F184023}" type="presParOf" srcId="{7CD10A35-80EE-42D7-A496-D55EC3A44D14}" destId="{AB5A4797-3CD1-48C8-A080-B5E2FFC28A26}" srcOrd="0" destOrd="0" presId="urn:microsoft.com/office/officeart/2005/8/layout/hList1"/>
    <dgm:cxn modelId="{D1468FA3-4678-420C-92E3-B6105648EB8C}" type="presParOf" srcId="{7CD10A35-80EE-42D7-A496-D55EC3A44D14}" destId="{3134AE5D-47FE-45C9-A402-BC9672B3356F}" srcOrd="1" destOrd="0" presId="urn:microsoft.com/office/officeart/2005/8/layout/hList1"/>
    <dgm:cxn modelId="{46B06BCB-F01C-4A63-BD60-9C8027876930}" type="presParOf" srcId="{17B63401-00E4-45E9-8C3D-68A1F775B750}" destId="{091C280E-3BDD-4271-963E-6F81018CF679}" srcOrd="5" destOrd="0" presId="urn:microsoft.com/office/officeart/2005/8/layout/hList1"/>
    <dgm:cxn modelId="{EFCFA3F0-872C-4F6A-8800-D44892A48871}" type="presParOf" srcId="{17B63401-00E4-45E9-8C3D-68A1F775B750}" destId="{B934624E-5317-47FC-A352-A66AABB3CC66}" srcOrd="6" destOrd="0" presId="urn:microsoft.com/office/officeart/2005/8/layout/hList1"/>
    <dgm:cxn modelId="{8EDCC588-3B12-46EF-B439-49BAFCC38184}" type="presParOf" srcId="{B934624E-5317-47FC-A352-A66AABB3CC66}" destId="{7F03ACE5-721A-4EA6-AAC0-8FFF03A7D04C}" srcOrd="0" destOrd="0" presId="urn:microsoft.com/office/officeart/2005/8/layout/hList1"/>
    <dgm:cxn modelId="{A5BA1E62-FEEF-408A-8227-95766C961B03}" type="presParOf" srcId="{B934624E-5317-47FC-A352-A66AABB3CC66}" destId="{132EFC8B-69A0-4161-A52F-63F12F88EDC4}"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rtlCol="0"/>
        <a:lstStyle/>
        <a:p>
          <a:pPr rtl="0"/>
          <a:endParaRPr lang="en-GB"/>
        </a:p>
      </dgm:t>
    </dgm:pt>
    <dgm:pt modelId="{4259F840-24E7-476F-9F30-482E46395856}">
      <dgm:prSet phldrT="[Text]" custT="1"/>
      <dgm:spPr>
        <a:solidFill>
          <a:srgbClr val="00B050"/>
        </a:solidFill>
      </dgm:spPr>
      <dgm:t>
        <a:bodyPr rtlCol="0"/>
        <a:lstStyle/>
        <a:p>
          <a:pPr rtl="0"/>
          <a:r>
            <a:rPr lang="en-GB" sz="1600" dirty="0">
              <a:latin typeface="+mn-lt"/>
            </a:rPr>
            <a:t>01/01/21-21/06/21</a:t>
          </a:r>
        </a:p>
      </dgm:t>
    </dgm:pt>
    <dgm:pt modelId="{FCE8068D-7E50-4749-A8D0-ADEDAC5637B3}" type="parTrans" cxnId="{42EE41D1-3C16-4937-BB38-B076896C09A0}">
      <dgm:prSet/>
      <dgm:spPr/>
      <dgm:t>
        <a:bodyPr rtlCol="0"/>
        <a:lstStyle/>
        <a:p>
          <a:pPr rtl="0"/>
          <a:endParaRPr lang="en-GB" sz="1800">
            <a:latin typeface="+mn-lt"/>
          </a:endParaRPr>
        </a:p>
      </dgm:t>
    </dgm:pt>
    <dgm:pt modelId="{DCC444A4-F20A-48F5-A61E-47BFFF185A57}" type="sibTrans" cxnId="{42EE41D1-3C16-4937-BB38-B076896C09A0}">
      <dgm:prSet/>
      <dgm:spPr/>
      <dgm:t>
        <a:bodyPr rtlCol="0"/>
        <a:lstStyle/>
        <a:p>
          <a:pPr rtl="0"/>
          <a:endParaRPr lang="en-GB" sz="1800">
            <a:latin typeface="+mn-lt"/>
          </a:endParaRPr>
        </a:p>
      </dgm:t>
    </dgm:pt>
    <dgm:pt modelId="{B54C8F6C-BE1E-4EAB-B7A0-48DE01FFAA36}">
      <dgm:prSet phldrT="[Text]" custT="1"/>
      <dgm:spPr/>
      <dgm:t>
        <a:bodyPr rtlCol="0"/>
        <a:lstStyle/>
        <a:p>
          <a:pPr rtl="0">
            <a:buFont typeface="Symbol" panose="05050102010706020507" pitchFamily="18" charset="2"/>
            <a:buChar char=""/>
          </a:pPr>
          <a:r>
            <a:rPr lang="en-GB" sz="1400" dirty="0">
              <a:solidFill>
                <a:srgbClr val="193E72"/>
              </a:solidFill>
              <a:latin typeface="+mn-lt"/>
            </a:rPr>
            <a:t>Project proposal submission </a:t>
          </a:r>
        </a:p>
        <a:p>
          <a:pPr rtl="0">
            <a:buFont typeface="Symbol" panose="05050102010706020507" pitchFamily="18" charset="2"/>
            <a:buChar char=""/>
          </a:pPr>
          <a:r>
            <a:rPr lang="en-GB" sz="1400" dirty="0">
              <a:solidFill>
                <a:srgbClr val="193E72"/>
              </a:solidFill>
              <a:latin typeface="+mn-lt"/>
            </a:rPr>
            <a:t>Project registration viva</a:t>
          </a:r>
        </a:p>
        <a:p>
          <a:pPr rtl="0">
            <a:buFont typeface="Symbol" panose="05050102010706020507" pitchFamily="18" charset="2"/>
            <a:buChar char=""/>
          </a:pPr>
          <a:r>
            <a:rPr lang="en-GB" sz="1400" dirty="0">
              <a:solidFill>
                <a:srgbClr val="193E72"/>
              </a:solidFill>
              <a:latin typeface="+mn-lt"/>
            </a:rPr>
            <a:t>Approval of project registration</a:t>
          </a:r>
        </a:p>
        <a:p>
          <a:pPr rtl="0">
            <a:buFont typeface="Symbol" panose="05050102010706020507" pitchFamily="18" charset="2"/>
            <a:buChar char=""/>
          </a:pPr>
          <a:r>
            <a:rPr lang="en-GB" sz="1400" dirty="0">
              <a:solidFill>
                <a:srgbClr val="193E72"/>
              </a:solidFill>
              <a:latin typeface="+mn-lt"/>
            </a:rPr>
            <a:t>Transferrable skills training and workshops</a:t>
          </a:r>
        </a:p>
      </dgm:t>
    </dgm:pt>
    <dgm:pt modelId="{8DE7CD45-B7C0-432E-B819-6A7D97E31315}" type="parTrans" cxnId="{770CA1CC-3DDD-451E-AE83-A71CA570260C}">
      <dgm:prSet/>
      <dgm:spPr/>
      <dgm:t>
        <a:bodyPr rtlCol="0"/>
        <a:lstStyle/>
        <a:p>
          <a:pPr rtl="0"/>
          <a:endParaRPr lang="en-GB" sz="1800">
            <a:latin typeface="+mn-lt"/>
          </a:endParaRPr>
        </a:p>
      </dgm:t>
    </dgm:pt>
    <dgm:pt modelId="{C33B8BEF-A818-4A2F-A99A-E2B29895E184}" type="sibTrans" cxnId="{770CA1CC-3DDD-451E-AE83-A71CA570260C}">
      <dgm:prSet/>
      <dgm:spPr/>
      <dgm:t>
        <a:bodyPr rtlCol="0"/>
        <a:lstStyle/>
        <a:p>
          <a:pPr rtl="0"/>
          <a:endParaRPr lang="en-GB" sz="1800">
            <a:latin typeface="+mn-lt"/>
          </a:endParaRPr>
        </a:p>
      </dgm:t>
    </dgm:pt>
    <dgm:pt modelId="{E4033A39-DCC4-4038-9562-AEDDBBB37A99}">
      <dgm:prSet phldrT="[Text]" custT="1"/>
      <dgm:spPr>
        <a:solidFill>
          <a:srgbClr val="00B050"/>
        </a:solidFill>
      </dgm:spPr>
      <dgm:t>
        <a:bodyPr rtlCol="0"/>
        <a:lstStyle/>
        <a:p>
          <a:pPr rtl="0"/>
          <a:r>
            <a:rPr lang="en-GB" sz="1600" dirty="0">
              <a:latin typeface="+mn-lt"/>
            </a:rPr>
            <a:t>19/07/21-17/03/22</a:t>
          </a:r>
        </a:p>
      </dgm:t>
    </dgm:pt>
    <dgm:pt modelId="{048EEAE6-78BA-4B00-B7BB-9C22DBB1E8F4}" type="parTrans" cxnId="{32EF2862-2950-4DF8-BEA8-CD19460CCA31}">
      <dgm:prSet/>
      <dgm:spPr/>
      <dgm:t>
        <a:bodyPr rtlCol="0"/>
        <a:lstStyle/>
        <a:p>
          <a:pPr rtl="0"/>
          <a:endParaRPr lang="en-GB" sz="1800">
            <a:latin typeface="+mn-lt"/>
          </a:endParaRPr>
        </a:p>
      </dgm:t>
    </dgm:pt>
    <dgm:pt modelId="{80AB0E5B-0C58-465D-A545-5B21133D2849}" type="sibTrans" cxnId="{32EF2862-2950-4DF8-BEA8-CD19460CCA31}">
      <dgm:prSet/>
      <dgm:spPr/>
      <dgm:t>
        <a:bodyPr rtlCol="0"/>
        <a:lstStyle/>
        <a:p>
          <a:pPr rtl="0"/>
          <a:endParaRPr lang="en-GB" sz="1800">
            <a:latin typeface="+mn-lt"/>
          </a:endParaRPr>
        </a:p>
      </dgm:t>
    </dgm:pt>
    <dgm:pt modelId="{A4C0B4E4-70AD-4901-9E3F-7EA25DD6DAA1}">
      <dgm:prSet phldrT="[Text]" custT="1"/>
      <dgm:spPr/>
      <dgm:t>
        <a:bodyPr rtlCol="0"/>
        <a:lstStyle/>
        <a:p>
          <a:pPr rtl="0">
            <a:buFont typeface="Symbol" panose="05050102010706020507" pitchFamily="18" charset="2"/>
            <a:buChar char=""/>
          </a:pPr>
          <a:r>
            <a:rPr lang="en-GB" sz="1400" dirty="0">
              <a:solidFill>
                <a:srgbClr val="193E72"/>
              </a:solidFill>
              <a:latin typeface="+mn-lt"/>
            </a:rPr>
            <a:t>Research study protocols-Study 1 and 2</a:t>
          </a:r>
        </a:p>
        <a:p>
          <a:pPr rtl="0">
            <a:buFont typeface="Symbol" panose="05050102010706020507" pitchFamily="18" charset="2"/>
            <a:buChar char=""/>
          </a:pPr>
          <a:r>
            <a:rPr lang="en-GB" sz="1400" dirty="0">
              <a:solidFill>
                <a:srgbClr val="193E72"/>
              </a:solidFill>
              <a:latin typeface="+mn-lt"/>
            </a:rPr>
            <a:t>HRA Ethics Approval-Study 1</a:t>
          </a:r>
        </a:p>
        <a:p>
          <a:pPr rtl="0">
            <a:buFont typeface="Symbol" panose="05050102010706020507" pitchFamily="18" charset="2"/>
            <a:buChar char=""/>
          </a:pPr>
          <a:r>
            <a:rPr lang="en-GB" sz="1400" dirty="0">
              <a:solidFill>
                <a:srgbClr val="193E72"/>
              </a:solidFill>
              <a:latin typeface="+mn-lt"/>
            </a:rPr>
            <a:t>HRA IRAS Application-Study 2</a:t>
          </a:r>
        </a:p>
        <a:p>
          <a:pPr rtl="0">
            <a:buFont typeface="Symbol" panose="05050102010706020507" pitchFamily="18" charset="2"/>
            <a:buChar char=""/>
          </a:pPr>
          <a:r>
            <a:rPr lang="en-GB" sz="1400" dirty="0">
              <a:solidFill>
                <a:srgbClr val="193E72"/>
              </a:solidFill>
              <a:latin typeface="+mn-lt"/>
            </a:rPr>
            <a:t>NHS Research Passport, Data Sharing Agreement, Trust Laptop and STATA </a:t>
          </a:r>
        </a:p>
        <a:p>
          <a:pPr rtl="0">
            <a:buFont typeface="Symbol" panose="05050102010706020507" pitchFamily="18" charset="2"/>
            <a:buChar char=""/>
          </a:pPr>
          <a:r>
            <a:rPr lang="en-GB" sz="1400" dirty="0">
              <a:solidFill>
                <a:srgbClr val="193E72"/>
              </a:solidFill>
              <a:latin typeface="+mn-lt"/>
            </a:rPr>
            <a:t>Chapter 2 Literature Review </a:t>
          </a:r>
        </a:p>
        <a:p>
          <a:pPr rtl="0">
            <a:buFont typeface="Symbol" panose="05050102010706020507" pitchFamily="18" charset="2"/>
            <a:buChar char=""/>
          </a:pPr>
          <a:r>
            <a:rPr lang="en-GB" sz="1400" dirty="0">
              <a:solidFill>
                <a:srgbClr val="193E72"/>
              </a:solidFill>
              <a:latin typeface="+mn-lt"/>
            </a:rPr>
            <a:t>Transferable skills training and workshops</a:t>
          </a:r>
        </a:p>
        <a:p>
          <a:pPr rtl="0">
            <a:buFont typeface="Symbol" panose="05050102010706020507" pitchFamily="18" charset="2"/>
            <a:buChar char=""/>
          </a:pPr>
          <a:endParaRPr lang="en-GB" sz="1800" dirty="0">
            <a:latin typeface="+mn-lt"/>
          </a:endParaRPr>
        </a:p>
      </dgm:t>
    </dgm:pt>
    <dgm:pt modelId="{701D9033-BAD3-4299-933F-A47AFDC2ECD0}" type="parTrans" cxnId="{5E74CB62-E52E-4CEE-8AA1-9812BFC0D67E}">
      <dgm:prSet/>
      <dgm:spPr/>
      <dgm:t>
        <a:bodyPr rtlCol="0"/>
        <a:lstStyle/>
        <a:p>
          <a:pPr rtl="0"/>
          <a:endParaRPr lang="en-GB" sz="1800">
            <a:latin typeface="+mn-lt"/>
          </a:endParaRPr>
        </a:p>
      </dgm:t>
    </dgm:pt>
    <dgm:pt modelId="{657DB10D-2517-48AA-B970-6D815DBD4123}" type="sibTrans" cxnId="{5E74CB62-E52E-4CEE-8AA1-9812BFC0D67E}">
      <dgm:prSet/>
      <dgm:spPr/>
      <dgm:t>
        <a:bodyPr rtlCol="0"/>
        <a:lstStyle/>
        <a:p>
          <a:pPr rtl="0"/>
          <a:endParaRPr lang="en-GB" sz="1800">
            <a:latin typeface="+mn-lt"/>
          </a:endParaRPr>
        </a:p>
      </dgm:t>
    </dgm:pt>
    <dgm:pt modelId="{87BF7896-20EA-4E8F-B6F4-A34EC5C9CB50}">
      <dgm:prSet phldrT="[Text]" custT="1"/>
      <dgm:spPr>
        <a:solidFill>
          <a:srgbClr val="C00000"/>
        </a:solidFill>
      </dgm:spPr>
      <dgm:t>
        <a:bodyPr rtlCol="0"/>
        <a:lstStyle/>
        <a:p>
          <a:pPr rtl="0"/>
          <a:r>
            <a:rPr lang="en-GB" sz="1600" dirty="0">
              <a:latin typeface="+mn-lt"/>
            </a:rPr>
            <a:t>18/03/22-01/09/22</a:t>
          </a:r>
        </a:p>
      </dgm:t>
    </dgm:pt>
    <dgm:pt modelId="{05E47BA5-F724-4AEE-9B5B-401F18E028E6}" type="parTrans" cxnId="{92330C11-C197-4512-BDA4-8D8A69AF7D1C}">
      <dgm:prSet/>
      <dgm:spPr/>
      <dgm:t>
        <a:bodyPr rtlCol="0"/>
        <a:lstStyle/>
        <a:p>
          <a:pPr rtl="0"/>
          <a:endParaRPr lang="en-GB" sz="1800">
            <a:latin typeface="+mn-lt"/>
          </a:endParaRPr>
        </a:p>
      </dgm:t>
    </dgm:pt>
    <dgm:pt modelId="{D63CE73E-35DE-48C3-8753-7648BC953C0D}" type="sibTrans" cxnId="{92330C11-C197-4512-BDA4-8D8A69AF7D1C}">
      <dgm:prSet/>
      <dgm:spPr/>
      <dgm:t>
        <a:bodyPr rtlCol="0"/>
        <a:lstStyle/>
        <a:p>
          <a:pPr rtl="0"/>
          <a:endParaRPr lang="en-GB" sz="1800">
            <a:latin typeface="+mn-lt"/>
          </a:endParaRPr>
        </a:p>
      </dgm:t>
    </dgm:pt>
    <dgm:pt modelId="{43CBB0A2-9D75-4264-8A30-3E8974B40658}">
      <dgm:prSet phldrT="[Text]" custT="1"/>
      <dgm:spPr/>
      <dgm:t>
        <a:bodyPr rtlCol="0"/>
        <a:lstStyle/>
        <a:p>
          <a:pPr rtl="0">
            <a:buFont typeface="Symbol" panose="05050102010706020507" pitchFamily="18" charset="2"/>
            <a:buNone/>
          </a:pPr>
          <a:r>
            <a:rPr lang="en-GB" sz="1400" dirty="0">
              <a:solidFill>
                <a:srgbClr val="193E72"/>
              </a:solidFill>
              <a:latin typeface="+mn-lt"/>
            </a:rPr>
            <a:t>Chapter 3 Methodology</a:t>
          </a:r>
        </a:p>
        <a:p>
          <a:pPr rtl="0">
            <a:buFont typeface="Symbol" panose="05050102010706020507" pitchFamily="18" charset="2"/>
            <a:buNone/>
          </a:pPr>
          <a:r>
            <a:rPr lang="en-GB" sz="1400" dirty="0">
              <a:solidFill>
                <a:srgbClr val="193E72"/>
              </a:solidFill>
              <a:latin typeface="+mn-lt"/>
            </a:rPr>
            <a:t>Transferable skills training and workshops</a:t>
          </a:r>
        </a:p>
        <a:p>
          <a:pPr rtl="0">
            <a:buFont typeface="Symbol" panose="05050102010706020507" pitchFamily="18" charset="2"/>
            <a:buNone/>
          </a:pPr>
          <a:r>
            <a:rPr lang="en-GB" sz="1400" dirty="0">
              <a:solidFill>
                <a:srgbClr val="193E72"/>
              </a:solidFill>
              <a:latin typeface="+mn-lt"/>
            </a:rPr>
            <a:t>Data analysis-Study 1</a:t>
          </a:r>
        </a:p>
        <a:p>
          <a:pPr rtl="0">
            <a:buFont typeface="Symbol" panose="05050102010706020507" pitchFamily="18" charset="2"/>
            <a:buNone/>
          </a:pPr>
          <a:r>
            <a:rPr lang="en-GB" sz="1400" dirty="0">
              <a:solidFill>
                <a:srgbClr val="193E72"/>
              </a:solidFill>
              <a:latin typeface="+mn-lt"/>
            </a:rPr>
            <a:t>HRA Ethics Approval-Study 2</a:t>
          </a:r>
        </a:p>
        <a:p>
          <a:pPr rtl="0">
            <a:buFont typeface="Symbol" panose="05050102010706020507" pitchFamily="18" charset="2"/>
            <a:buNone/>
          </a:pPr>
          <a:r>
            <a:rPr lang="en-GB" sz="1400" dirty="0">
              <a:solidFill>
                <a:srgbClr val="193E72"/>
              </a:solidFill>
              <a:latin typeface="+mn-lt"/>
            </a:rPr>
            <a:t>Submission of Progress Report</a:t>
          </a:r>
        </a:p>
        <a:p>
          <a:pPr rtl="0">
            <a:buFont typeface="Symbol" panose="05050102010706020507" pitchFamily="18" charset="2"/>
            <a:buNone/>
          </a:pPr>
          <a:r>
            <a:rPr lang="en-GB" sz="1400" dirty="0">
              <a:solidFill>
                <a:srgbClr val="193E72"/>
              </a:solidFill>
              <a:latin typeface="+mn-lt"/>
            </a:rPr>
            <a:t>Progression/Transfer viva</a:t>
          </a:r>
        </a:p>
      </dgm:t>
    </dgm:pt>
    <dgm:pt modelId="{F806E590-5F8E-48A1-96AC-9E738290D2ED}" type="parTrans" cxnId="{4D2DF581-8128-4440-9E51-29109DC6ED52}">
      <dgm:prSet/>
      <dgm:spPr/>
      <dgm:t>
        <a:bodyPr rtlCol="0"/>
        <a:lstStyle/>
        <a:p>
          <a:pPr rtl="0"/>
          <a:endParaRPr lang="en-GB" sz="1800">
            <a:latin typeface="+mn-lt"/>
          </a:endParaRPr>
        </a:p>
      </dgm:t>
    </dgm:pt>
    <dgm:pt modelId="{20F77EFB-335C-4BC3-AD95-8421EDF343E6}" type="sibTrans" cxnId="{4D2DF581-8128-4440-9E51-29109DC6ED52}">
      <dgm:prSet/>
      <dgm:spPr/>
      <dgm:t>
        <a:bodyPr rtlCol="0"/>
        <a:lstStyle/>
        <a:p>
          <a:pPr rtl="0"/>
          <a:endParaRPr lang="en-GB" sz="1800">
            <a:latin typeface="+mn-lt"/>
          </a:endParaRPr>
        </a:p>
      </dgm:t>
    </dgm:pt>
    <dgm:pt modelId="{3DE6FF16-CA4D-4D34-ABEB-8BE6A40B5E52}">
      <dgm:prSet phldrT="[Text]" custT="1"/>
      <dgm:spPr>
        <a:solidFill>
          <a:srgbClr val="C00000"/>
        </a:solidFill>
      </dgm:spPr>
      <dgm:t>
        <a:bodyPr rtlCol="0"/>
        <a:lstStyle/>
        <a:p>
          <a:pPr rtl="0">
            <a:buFont typeface="Symbol" panose="05050102010706020507" pitchFamily="18" charset="2"/>
            <a:buChar char=""/>
          </a:pPr>
          <a:r>
            <a:rPr lang="en-GB" sz="1600" dirty="0">
              <a:latin typeface="+mn-lt"/>
            </a:rPr>
            <a:t>01/09/22-01/09/23</a:t>
          </a:r>
        </a:p>
      </dgm:t>
    </dgm:pt>
    <dgm:pt modelId="{DA9CCCCB-8206-4757-82C8-F885E9D238B5}" type="parTrans" cxnId="{636DE8C5-F706-4BA5-855F-85FD2239E2BE}">
      <dgm:prSet/>
      <dgm:spPr/>
      <dgm:t>
        <a:bodyPr rtlCol="0"/>
        <a:lstStyle/>
        <a:p>
          <a:pPr rtl="0"/>
          <a:endParaRPr lang="en-GB" sz="1800"/>
        </a:p>
      </dgm:t>
    </dgm:pt>
    <dgm:pt modelId="{986162A7-6F89-4679-B40E-33A17DA21B73}" type="sibTrans" cxnId="{636DE8C5-F706-4BA5-855F-85FD2239E2BE}">
      <dgm:prSet/>
      <dgm:spPr/>
      <dgm:t>
        <a:bodyPr rtlCol="0"/>
        <a:lstStyle/>
        <a:p>
          <a:pPr rtl="0"/>
          <a:endParaRPr lang="en-GB" sz="1800"/>
        </a:p>
      </dgm:t>
    </dgm:pt>
    <dgm:pt modelId="{AC76BE15-3E8A-498B-91BD-CF772C26B6F1}">
      <dgm:prSet phldrT="[Text]" custT="1"/>
      <dgm:spPr>
        <a:solidFill>
          <a:srgbClr val="C00000"/>
        </a:solidFill>
      </dgm:spPr>
      <dgm:t>
        <a:bodyPr rtlCol="0"/>
        <a:lstStyle/>
        <a:p>
          <a:pPr rtl="0">
            <a:buFont typeface="Symbol" panose="05050102010706020507" pitchFamily="18" charset="2"/>
            <a:buChar char=""/>
          </a:pPr>
          <a:r>
            <a:rPr lang="en-GB" sz="1600" dirty="0">
              <a:latin typeface="+mn-lt"/>
            </a:rPr>
            <a:t>01/09/23-01/02/24</a:t>
          </a:r>
        </a:p>
      </dgm:t>
    </dgm:pt>
    <dgm:pt modelId="{00CCB400-064A-4EF5-9806-9534D9AC69AD}" type="parTrans" cxnId="{140A4778-8248-44DE-B78A-23C578A77D7E}">
      <dgm:prSet/>
      <dgm:spPr/>
      <dgm:t>
        <a:bodyPr rtlCol="0"/>
        <a:lstStyle/>
        <a:p>
          <a:pPr rtl="0"/>
          <a:endParaRPr lang="en-GB" sz="1800"/>
        </a:p>
      </dgm:t>
    </dgm:pt>
    <dgm:pt modelId="{662A3D6E-7238-444F-BC0B-C7A4321261DB}" type="sibTrans" cxnId="{140A4778-8248-44DE-B78A-23C578A77D7E}">
      <dgm:prSet/>
      <dgm:spPr/>
      <dgm:t>
        <a:bodyPr rtlCol="0"/>
        <a:lstStyle/>
        <a:p>
          <a:pPr rtl="0"/>
          <a:endParaRPr lang="en-GB" sz="1800"/>
        </a:p>
      </dgm:t>
    </dgm:pt>
    <dgm:pt modelId="{73820394-2159-4075-9E6F-217263B07F8B}">
      <dgm:prSet phldrT="[Text]" custT="1"/>
      <dgm:spPr/>
      <dgm:t>
        <a:bodyPr rtlCol="0"/>
        <a:lstStyle/>
        <a:p>
          <a:pPr rtl="0">
            <a:buFont typeface="Symbol" panose="05050102010706020507" pitchFamily="18" charset="2"/>
            <a:buChar char=""/>
          </a:pPr>
          <a:r>
            <a:rPr lang="en-GB" sz="1400" dirty="0">
              <a:solidFill>
                <a:srgbClr val="193E72"/>
              </a:solidFill>
              <a:latin typeface="+mn-lt"/>
            </a:rPr>
            <a:t>Revision of thesis chapters and drafts</a:t>
          </a:r>
        </a:p>
        <a:p>
          <a:pPr rtl="0">
            <a:buFont typeface="Symbol" panose="05050102010706020507" pitchFamily="18" charset="2"/>
            <a:buChar char=""/>
          </a:pPr>
          <a:r>
            <a:rPr lang="en-GB" sz="1400" dirty="0">
              <a:solidFill>
                <a:srgbClr val="193E72"/>
              </a:solidFill>
              <a:latin typeface="+mn-lt"/>
            </a:rPr>
            <a:t>Submission of PhD thesis</a:t>
          </a:r>
        </a:p>
        <a:p>
          <a:pPr rtl="0">
            <a:buFont typeface="Symbol" panose="05050102010706020507" pitchFamily="18" charset="2"/>
            <a:buChar char=""/>
          </a:pPr>
          <a:r>
            <a:rPr lang="en-GB" sz="1400" dirty="0">
              <a:solidFill>
                <a:srgbClr val="193E72"/>
              </a:solidFill>
              <a:latin typeface="+mn-lt"/>
            </a:rPr>
            <a:t>Final PhD thesis viva</a:t>
          </a:r>
        </a:p>
        <a:p>
          <a:pPr rtl="0">
            <a:buFont typeface="Symbol" panose="05050102010706020507" pitchFamily="18" charset="2"/>
            <a:buChar char=""/>
          </a:pPr>
          <a:endParaRPr lang="en-GB" sz="1800" dirty="0">
            <a:latin typeface="+mn-lt"/>
          </a:endParaRPr>
        </a:p>
      </dgm:t>
    </dgm:pt>
    <dgm:pt modelId="{A861A835-3A0D-4B09-8870-87D7FDC7B27F}" type="parTrans" cxnId="{19CF03A0-47BE-4ABD-A62C-A27E16D6C5A3}">
      <dgm:prSet/>
      <dgm:spPr/>
      <dgm:t>
        <a:bodyPr rtlCol="0"/>
        <a:lstStyle/>
        <a:p>
          <a:pPr rtl="0"/>
          <a:endParaRPr lang="en-GB" sz="1800"/>
        </a:p>
      </dgm:t>
    </dgm:pt>
    <dgm:pt modelId="{D383A36B-470D-499F-AE13-85A6B2495524}" type="sibTrans" cxnId="{19CF03A0-47BE-4ABD-A62C-A27E16D6C5A3}">
      <dgm:prSet/>
      <dgm:spPr/>
      <dgm:t>
        <a:bodyPr rtlCol="0"/>
        <a:lstStyle/>
        <a:p>
          <a:pPr rtl="0"/>
          <a:endParaRPr lang="en-GB" sz="1800"/>
        </a:p>
      </dgm:t>
    </dgm:pt>
    <dgm:pt modelId="{C032D242-8D23-4EEC-A10A-7B0691E5A409}">
      <dgm:prSet phldrT="[Text]" custT="1"/>
      <dgm:spPr/>
      <dgm:t>
        <a:bodyPr rtlCol="0"/>
        <a:lstStyle/>
        <a:p>
          <a:pPr rtl="0">
            <a:buFont typeface="Symbol" panose="05050102010706020507" pitchFamily="18" charset="2"/>
            <a:buChar char=""/>
          </a:pPr>
          <a:r>
            <a:rPr lang="en-GB" sz="1400" dirty="0">
              <a:solidFill>
                <a:srgbClr val="193E72"/>
              </a:solidFill>
              <a:latin typeface="+mn-lt"/>
            </a:rPr>
            <a:t>Data collection for Study 2</a:t>
          </a:r>
        </a:p>
        <a:p>
          <a:pPr rtl="0">
            <a:buFont typeface="Symbol" panose="05050102010706020507" pitchFamily="18" charset="2"/>
            <a:buChar char=""/>
          </a:pPr>
          <a:r>
            <a:rPr lang="en-GB" sz="1400" dirty="0">
              <a:solidFill>
                <a:srgbClr val="193E72"/>
              </a:solidFill>
              <a:latin typeface="+mn-lt"/>
            </a:rPr>
            <a:t>Research internship </a:t>
          </a:r>
        </a:p>
      </dgm:t>
    </dgm:pt>
    <dgm:pt modelId="{167DA838-BF1F-42A4-81E8-806F40795A14}" type="parTrans" cxnId="{D9403C73-FB83-47D6-85AE-067D49ED63F2}">
      <dgm:prSet/>
      <dgm:spPr/>
      <dgm:t>
        <a:bodyPr rtlCol="0"/>
        <a:lstStyle/>
        <a:p>
          <a:pPr rtl="0"/>
          <a:endParaRPr lang="en-GB" sz="1800"/>
        </a:p>
      </dgm:t>
    </dgm:pt>
    <dgm:pt modelId="{7EFA60CA-572D-434D-B452-A4ACBAEB4D2C}" type="sibTrans" cxnId="{D9403C73-FB83-47D6-85AE-067D49ED63F2}">
      <dgm:prSet/>
      <dgm:spPr/>
      <dgm:t>
        <a:bodyPr rtlCol="0"/>
        <a:lstStyle/>
        <a:p>
          <a:pPr rtl="0"/>
          <a:endParaRPr lang="en-GB" sz="1800"/>
        </a:p>
      </dgm:t>
    </dgm:pt>
    <dgm:pt modelId="{9A26AF25-0FAE-403E-9BA6-80765D161DAE}">
      <dgm:prSet phldrT="[Text]" custT="1"/>
      <dgm:spPr/>
      <dgm:t>
        <a:bodyPr rtlCol="0"/>
        <a:lstStyle/>
        <a:p>
          <a:pPr rtl="0">
            <a:buFont typeface="Symbol" panose="05050102010706020507" pitchFamily="18" charset="2"/>
            <a:buChar char=""/>
          </a:pPr>
          <a:r>
            <a:rPr lang="en-GB" sz="1400" dirty="0">
              <a:solidFill>
                <a:srgbClr val="193E72"/>
              </a:solidFill>
              <a:latin typeface="+mn-lt"/>
            </a:rPr>
            <a:t>Chapter 4 Data Analysis</a:t>
          </a:r>
        </a:p>
      </dgm:t>
    </dgm:pt>
    <dgm:pt modelId="{50034E29-7A99-4B45-A8C9-E593E656A74B}" type="parTrans" cxnId="{4EA1DE29-E647-4D92-94D3-E159B8588581}">
      <dgm:prSet/>
      <dgm:spPr/>
      <dgm:t>
        <a:bodyPr/>
        <a:lstStyle/>
        <a:p>
          <a:endParaRPr lang="en-GB"/>
        </a:p>
      </dgm:t>
    </dgm:pt>
    <dgm:pt modelId="{16ECC194-D3C4-4F06-93EF-02980710D2B0}" type="sibTrans" cxnId="{4EA1DE29-E647-4D92-94D3-E159B8588581}">
      <dgm:prSet/>
      <dgm:spPr/>
      <dgm:t>
        <a:bodyPr/>
        <a:lstStyle/>
        <a:p>
          <a:endParaRPr lang="en-GB"/>
        </a:p>
      </dgm:t>
    </dgm:pt>
    <dgm:pt modelId="{5E5BCC66-73B7-42D2-921D-8CE30360DEB2}">
      <dgm:prSet phldrT="[Text]" custT="1"/>
      <dgm:spPr/>
      <dgm:t>
        <a:bodyPr rtlCol="0"/>
        <a:lstStyle/>
        <a:p>
          <a:pPr rtl="0">
            <a:buFont typeface="Symbol" panose="05050102010706020507" pitchFamily="18" charset="2"/>
            <a:buChar char=""/>
          </a:pPr>
          <a:r>
            <a:rPr lang="en-GB" sz="1400" dirty="0">
              <a:solidFill>
                <a:srgbClr val="193E72"/>
              </a:solidFill>
              <a:latin typeface="+mn-lt"/>
            </a:rPr>
            <a:t>Chapter 5 Discussion</a:t>
          </a:r>
        </a:p>
        <a:p>
          <a:pPr rtl="0">
            <a:buFont typeface="Symbol" panose="05050102010706020507" pitchFamily="18" charset="2"/>
            <a:buChar char=""/>
          </a:pPr>
          <a:r>
            <a:rPr lang="en-GB" sz="1400" dirty="0">
              <a:solidFill>
                <a:srgbClr val="193E72"/>
              </a:solidFill>
              <a:latin typeface="+mn-lt"/>
            </a:rPr>
            <a:t>Chapter 1 Introduction and Abstract</a:t>
          </a:r>
        </a:p>
        <a:p>
          <a:pPr rtl="0">
            <a:buFont typeface="Symbol" panose="05050102010706020507" pitchFamily="18" charset="2"/>
            <a:buChar char=""/>
          </a:pPr>
          <a:r>
            <a:rPr lang="en-GB" sz="1400" dirty="0">
              <a:solidFill>
                <a:srgbClr val="193E72"/>
              </a:solidFill>
              <a:latin typeface="+mn-lt"/>
            </a:rPr>
            <a:t>Chapter 6 Conclusion and</a:t>
          </a:r>
        </a:p>
        <a:p>
          <a:pPr rtl="0">
            <a:buFont typeface="Symbol" panose="05050102010706020507" pitchFamily="18" charset="2"/>
            <a:buChar char=""/>
          </a:pPr>
          <a:r>
            <a:rPr lang="en-GB" sz="1400" dirty="0">
              <a:solidFill>
                <a:srgbClr val="193E72"/>
              </a:solidFill>
              <a:latin typeface="+mn-lt"/>
            </a:rPr>
            <a:t> Implications for Policy and Practice</a:t>
          </a:r>
        </a:p>
      </dgm:t>
    </dgm:pt>
    <dgm:pt modelId="{D49E5327-CD06-4533-B2C8-C04F97E07ECE}" type="parTrans" cxnId="{E008FB60-4332-4B2C-92CF-452850D988FE}">
      <dgm:prSet/>
      <dgm:spPr/>
      <dgm:t>
        <a:bodyPr/>
        <a:lstStyle/>
        <a:p>
          <a:endParaRPr lang="en-GB"/>
        </a:p>
      </dgm:t>
    </dgm:pt>
    <dgm:pt modelId="{E1DBF6D5-F760-44AC-B342-D835CE708491}" type="sibTrans" cxnId="{E008FB60-4332-4B2C-92CF-452850D988FE}">
      <dgm:prSet/>
      <dgm:spPr/>
      <dgm:t>
        <a:bodyPr/>
        <a:lstStyle/>
        <a:p>
          <a:endParaRPr lang="en-GB"/>
        </a:p>
      </dgm:t>
    </dgm:pt>
    <dgm:pt modelId="{92B1DA52-FF98-4566-B5D4-5704F3966C4C}">
      <dgm:prSet phldrT="[Text]" custT="1"/>
      <dgm:spPr/>
      <dgm:t>
        <a:bodyPr rtlCol="0"/>
        <a:lstStyle/>
        <a:p>
          <a:pPr rtl="0">
            <a:buFont typeface="Symbol" panose="05050102010706020507" pitchFamily="18" charset="2"/>
            <a:buChar char=""/>
          </a:pPr>
          <a:endParaRPr lang="en-GB" sz="1800" dirty="0">
            <a:latin typeface="+mn-lt"/>
          </a:endParaRPr>
        </a:p>
      </dgm:t>
    </dgm:pt>
    <dgm:pt modelId="{EF0ECB9A-A464-4105-A2E4-89D2226D3950}" type="parTrans" cxnId="{8ECC4F10-62EE-48A9-8D36-7F146F747D3B}">
      <dgm:prSet/>
      <dgm:spPr/>
      <dgm:t>
        <a:bodyPr/>
        <a:lstStyle/>
        <a:p>
          <a:endParaRPr lang="en-GB"/>
        </a:p>
      </dgm:t>
    </dgm:pt>
    <dgm:pt modelId="{7654AE58-CDDE-4A70-BBD0-610694DA0D6C}" type="sibTrans" cxnId="{8ECC4F10-62EE-48A9-8D36-7F146F747D3B}">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custScaleY="114451">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custLinFactNeighborY="-28720"/>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custScaleY="111749">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custLinFactNeighborX="-12246" custLinFactNeighborY="-9184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custLinFactNeighborY="0">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3545300B-90AA-48BD-A138-75BA5E93BC06}" type="presOf" srcId="{5E5BCC66-73B7-42D2-921D-8CE30360DEB2}" destId="{1BB5FD64-47F9-47A3-911F-535BFE17A3B9}" srcOrd="0" destOrd="2"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8ECC4F10-62EE-48A9-8D36-7F146F747D3B}" srcId="{3DE6FF16-CA4D-4D34-ABEB-8BE6A40B5E52}" destId="{92B1DA52-FF98-4566-B5D4-5704F3966C4C}" srcOrd="3" destOrd="0" parTransId="{EF0ECB9A-A464-4105-A2E4-89D2226D3950}" sibTransId="{7654AE58-CDDE-4A70-BBD0-610694DA0D6C}"/>
    <dgm:cxn modelId="{92330C11-C197-4512-BDA4-8D8A69AF7D1C}" srcId="{E5B2E815-0D19-41DC-B01B-4D608769620A}" destId="{87BF7896-20EA-4E8F-B6F4-A34EC5C9CB50}" srcOrd="2" destOrd="0" parTransId="{05E47BA5-F724-4AEE-9B5B-401F18E028E6}" sibTransId="{D63CE73E-35DE-48C3-8753-7648BC953C0D}"/>
    <dgm:cxn modelId="{4EA1DE29-E647-4D92-94D3-E159B8588581}" srcId="{3DE6FF16-CA4D-4D34-ABEB-8BE6A40B5E52}" destId="{9A26AF25-0FAE-403E-9BA6-80765D161DAE}" srcOrd="1" destOrd="0" parTransId="{50034E29-7A99-4B45-A8C9-E593E656A74B}" sibTransId="{16ECC194-D3C4-4F06-93EF-02980710D2B0}"/>
    <dgm:cxn modelId="{D88F5139-A3BF-4F98-ABB0-AEE7243465CB}" type="presOf" srcId="{87BF7896-20EA-4E8F-B6F4-A34EC5C9CB50}" destId="{9D82041D-873A-4600-A9C7-C0A0ADFB138B}" srcOrd="0" destOrd="0" presId="urn:microsoft.com/office/officeart/2016/7/layout/RoundedRectangleTimeline"/>
    <dgm:cxn modelId="{E008FB60-4332-4B2C-92CF-452850D988FE}" srcId="{3DE6FF16-CA4D-4D34-ABEB-8BE6A40B5E52}" destId="{5E5BCC66-73B7-42D2-921D-8CE30360DEB2}" srcOrd="2" destOrd="0" parTransId="{D49E5327-CD06-4533-B2C8-C04F97E07ECE}" sibTransId="{E1DBF6D5-F760-44AC-B342-D835CE708491}"/>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B8098F8C-31A5-4F79-9A6D-C181603DA125}" type="presOf" srcId="{92B1DA52-FF98-4566-B5D4-5704F3966C4C}" destId="{1BB5FD64-47F9-47A3-911F-535BFE17A3B9}" srcOrd="0" destOrd="3"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267FC5AE-E3E8-40A3-8381-51E120287520}" type="presOf" srcId="{9A26AF25-0FAE-403E-9BA6-80765D161DAE}" destId="{1BB5FD64-47F9-47A3-911F-535BFE17A3B9}" srcOrd="0" destOrd="1"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16023-779A-4D16-BDFF-0D105D9E1477}">
      <dsp:nvSpPr>
        <dsp:cNvPr id="0" name=""/>
        <dsp:cNvSpPr/>
      </dsp:nvSpPr>
      <dsp:spPr>
        <a:xfrm>
          <a:off x="3286" y="252600"/>
          <a:ext cx="3203971" cy="128158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193E72"/>
              </a:solidFill>
            </a:rPr>
            <a:t>Supervisory team</a:t>
          </a:r>
          <a:endParaRPr lang="en-US" sz="1800" kern="1200" dirty="0">
            <a:solidFill>
              <a:srgbClr val="193E72"/>
            </a:solidFill>
          </a:endParaRPr>
        </a:p>
      </dsp:txBody>
      <dsp:txXfrm>
        <a:off x="3286" y="252600"/>
        <a:ext cx="3203971" cy="1281588"/>
      </dsp:txXfrm>
    </dsp:sp>
    <dsp:sp modelId="{56E6CAD1-4141-4BFA-8C12-CC6E751BB2DD}">
      <dsp:nvSpPr>
        <dsp:cNvPr id="0" name=""/>
        <dsp:cNvSpPr/>
      </dsp:nvSpPr>
      <dsp:spPr>
        <a:xfrm>
          <a:off x="3286" y="1534189"/>
          <a:ext cx="3203971" cy="28548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Dr Greg Irving (GP, Consultant in Primary Care and Director of Studies)</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GB" sz="1400" kern="1200" dirty="0"/>
            <a:t>Professor Paola Dey (Professor of Public Health and Epidemiology)</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GB" sz="1400" kern="1200" dirty="0"/>
            <a:t>Professor Rowan Pritchard-Jones (Medical Director, St Helens and Knowsley NHS Trust )</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GB" sz="1400" kern="1200" dirty="0"/>
            <a:t>Dr Mohammed Moinuddin (Post Doc Medical Research Statistician)</a:t>
          </a:r>
          <a:endParaRPr lang="en-US" sz="1400" kern="1200" dirty="0"/>
        </a:p>
      </dsp:txBody>
      <dsp:txXfrm>
        <a:off x="3286" y="1534189"/>
        <a:ext cx="3203971" cy="2854800"/>
      </dsp:txXfrm>
    </dsp:sp>
    <dsp:sp modelId="{61A97662-CEEF-4E7F-AAA5-006A162BCC94}">
      <dsp:nvSpPr>
        <dsp:cNvPr id="0" name=""/>
        <dsp:cNvSpPr/>
      </dsp:nvSpPr>
      <dsp:spPr>
        <a:xfrm>
          <a:off x="3655814" y="252600"/>
          <a:ext cx="3203971" cy="128158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193E72"/>
              </a:solidFill>
            </a:rPr>
            <a:t>ARC NWC Patient and Public Advisors</a:t>
          </a:r>
          <a:endParaRPr lang="en-US" sz="1800" kern="1200" dirty="0">
            <a:solidFill>
              <a:srgbClr val="193E72"/>
            </a:solidFill>
          </a:endParaRPr>
        </a:p>
      </dsp:txBody>
      <dsp:txXfrm>
        <a:off x="3655814" y="252600"/>
        <a:ext cx="3203971" cy="1281588"/>
      </dsp:txXfrm>
    </dsp:sp>
    <dsp:sp modelId="{B3E05CD1-13DD-490A-BE8C-B6BC90022388}">
      <dsp:nvSpPr>
        <dsp:cNvPr id="0" name=""/>
        <dsp:cNvSpPr/>
      </dsp:nvSpPr>
      <dsp:spPr>
        <a:xfrm>
          <a:off x="3621179" y="1534189"/>
          <a:ext cx="3203971" cy="28548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Mrs Dorcas Akeju</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GB" sz="1400" kern="1200" dirty="0"/>
            <a:t>Mrs Saiqa Ahmed</a:t>
          </a:r>
          <a:endParaRPr lang="en-US" sz="1400" kern="1200" dirty="0"/>
        </a:p>
      </dsp:txBody>
      <dsp:txXfrm>
        <a:off x="3621179" y="1534189"/>
        <a:ext cx="3203971" cy="2854800"/>
      </dsp:txXfrm>
    </dsp:sp>
    <dsp:sp modelId="{CF3B906C-6655-4E65-AD54-AABF8631A7D8}">
      <dsp:nvSpPr>
        <dsp:cNvPr id="0" name=""/>
        <dsp:cNvSpPr/>
      </dsp:nvSpPr>
      <dsp:spPr>
        <a:xfrm>
          <a:off x="7308341" y="252600"/>
          <a:ext cx="3203971" cy="128158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193E72"/>
              </a:solidFill>
            </a:rPr>
            <a:t>Collaborating organisations</a:t>
          </a:r>
          <a:endParaRPr lang="en-US" sz="1800" kern="1200" dirty="0">
            <a:solidFill>
              <a:srgbClr val="193E72"/>
            </a:solidFill>
          </a:endParaRPr>
        </a:p>
      </dsp:txBody>
      <dsp:txXfrm>
        <a:off x="7308341" y="252600"/>
        <a:ext cx="3203971" cy="1281588"/>
      </dsp:txXfrm>
    </dsp:sp>
    <dsp:sp modelId="{140C8C50-184D-4166-8747-6F9B8CD751F1}">
      <dsp:nvSpPr>
        <dsp:cNvPr id="0" name=""/>
        <dsp:cNvSpPr/>
      </dsp:nvSpPr>
      <dsp:spPr>
        <a:xfrm>
          <a:off x="7308341" y="1534189"/>
          <a:ext cx="3203971" cy="28548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St Helens and Knowsley Teaching Hospitals NHS Trust (STHK)</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GB" sz="1400" b="0" i="0" kern="1200" baseline="0" dirty="0"/>
            <a:t>Graphnet Health Limited and the St Helens Shared Care record</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GB" sz="1400" kern="1200" dirty="0"/>
            <a:t>St Helens Clinical Commissioning Group (CCG)</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Edge Hill University</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ARC NWC</a:t>
          </a:r>
        </a:p>
      </dsp:txBody>
      <dsp:txXfrm>
        <a:off x="7308341" y="1534189"/>
        <a:ext cx="3203971"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F0744-214A-4449-8119-B12E2531EC63}">
      <dsp:nvSpPr>
        <dsp:cNvPr id="0" name=""/>
        <dsp:cNvSpPr/>
      </dsp:nvSpPr>
      <dsp:spPr>
        <a:xfrm>
          <a:off x="0" y="1305401"/>
          <a:ext cx="10515600" cy="1740535"/>
        </a:xfrm>
        <a:prstGeom prst="notchedRightArrow">
          <a:avLst/>
        </a:prstGeom>
        <a:solidFill>
          <a:srgbClr val="0070C0"/>
        </a:solidFill>
        <a:ln>
          <a:noFill/>
        </a:ln>
        <a:effectLst/>
      </dsp:spPr>
      <dsp:style>
        <a:lnRef idx="0">
          <a:scrgbClr r="0" g="0" b="0"/>
        </a:lnRef>
        <a:fillRef idx="1">
          <a:scrgbClr r="0" g="0" b="0"/>
        </a:fillRef>
        <a:effectRef idx="0">
          <a:scrgbClr r="0" g="0" b="0"/>
        </a:effectRef>
        <a:fontRef idx="minor"/>
      </dsp:style>
    </dsp:sp>
    <dsp:sp modelId="{8E12DB2F-3A47-4370-8C76-3C8EFF8D51B9}">
      <dsp:nvSpPr>
        <dsp:cNvPr id="0" name=""/>
        <dsp:cNvSpPr/>
      </dsp:nvSpPr>
      <dsp:spPr>
        <a:xfrm>
          <a:off x="2693" y="0"/>
          <a:ext cx="249553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i="1" kern="1200" dirty="0"/>
            <a:t>Literature Review</a:t>
          </a:r>
        </a:p>
        <a:p>
          <a:pPr marL="0" lvl="0" indent="0" algn="ctr" defTabSz="622300">
            <a:lnSpc>
              <a:spcPct val="90000"/>
            </a:lnSpc>
            <a:spcBef>
              <a:spcPct val="0"/>
            </a:spcBef>
            <a:spcAft>
              <a:spcPct val="35000"/>
            </a:spcAft>
            <a:buNone/>
          </a:pPr>
          <a:r>
            <a:rPr lang="en-GB" sz="1200" i="0" kern="1200" dirty="0"/>
            <a:t>Identification of gaps in literature</a:t>
          </a:r>
        </a:p>
        <a:p>
          <a:pPr marL="0" lvl="0" indent="0" algn="ctr" defTabSz="622300">
            <a:lnSpc>
              <a:spcPct val="90000"/>
            </a:lnSpc>
            <a:spcBef>
              <a:spcPct val="0"/>
            </a:spcBef>
            <a:spcAft>
              <a:spcPct val="35000"/>
            </a:spcAft>
            <a:buNone/>
          </a:pPr>
          <a:r>
            <a:rPr lang="en-GB" sz="1200" i="0" kern="1200" dirty="0"/>
            <a:t>Formulation of study objectives and research questions</a:t>
          </a:r>
          <a:endParaRPr lang="en-GB" sz="1200" i="1" kern="1200" dirty="0"/>
        </a:p>
      </dsp:txBody>
      <dsp:txXfrm>
        <a:off x="2693" y="0"/>
        <a:ext cx="2495532" cy="1740535"/>
      </dsp:txXfrm>
    </dsp:sp>
    <dsp:sp modelId="{19725FC4-00B2-487D-916D-360877422F8E}">
      <dsp:nvSpPr>
        <dsp:cNvPr id="0" name=""/>
        <dsp:cNvSpPr/>
      </dsp:nvSpPr>
      <dsp:spPr>
        <a:xfrm>
          <a:off x="1032892" y="1958102"/>
          <a:ext cx="435133" cy="435133"/>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63104-29D2-4109-96EB-E1F31B6E5D01}">
      <dsp:nvSpPr>
        <dsp:cNvPr id="0" name=""/>
        <dsp:cNvSpPr/>
      </dsp:nvSpPr>
      <dsp:spPr>
        <a:xfrm>
          <a:off x="2597579" y="2610802"/>
          <a:ext cx="3210105"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1">
          <a:noAutofit/>
        </a:bodyPr>
        <a:lstStyle/>
        <a:p>
          <a:pPr marL="0" lvl="0" indent="0" algn="l" defTabSz="622300">
            <a:lnSpc>
              <a:spcPct val="90000"/>
            </a:lnSpc>
            <a:spcBef>
              <a:spcPct val="0"/>
            </a:spcBef>
            <a:spcAft>
              <a:spcPct val="35000"/>
            </a:spcAft>
            <a:buNone/>
          </a:pPr>
          <a:r>
            <a:rPr lang="en-GB" sz="1400" b="0" i="1" kern="1200" baseline="0"/>
            <a:t>Study 1: Retrospective cross-sectional analysis of the St Helens Shared Care record</a:t>
          </a:r>
          <a:endParaRPr lang="en-US" sz="1400" i="1" kern="1200"/>
        </a:p>
        <a:p>
          <a:pPr marL="114300" lvl="1" indent="-114300" algn="l" defTabSz="533400">
            <a:lnSpc>
              <a:spcPct val="90000"/>
            </a:lnSpc>
            <a:spcBef>
              <a:spcPct val="0"/>
            </a:spcBef>
            <a:spcAft>
              <a:spcPct val="15000"/>
            </a:spcAft>
            <a:buChar char="•"/>
          </a:pPr>
          <a:r>
            <a:rPr lang="en-GB" sz="1200" b="0" i="0" kern="1200" baseline="0" dirty="0"/>
            <a:t>Trustworthy Research Environment TRA using CIPHA</a:t>
          </a:r>
          <a:endParaRPr lang="en-US" sz="1200" kern="1200" dirty="0"/>
        </a:p>
        <a:p>
          <a:pPr marL="114300" lvl="1" indent="-114300" algn="l" defTabSz="533400">
            <a:lnSpc>
              <a:spcPct val="90000"/>
            </a:lnSpc>
            <a:spcBef>
              <a:spcPct val="0"/>
            </a:spcBef>
            <a:spcAft>
              <a:spcPct val="15000"/>
            </a:spcAft>
            <a:buChar char="•"/>
          </a:pPr>
          <a:r>
            <a:rPr lang="en-GB" sz="1200" b="0" i="0" kern="1200" baseline="0" dirty="0"/>
            <a:t>Use of de-identified health and social care data</a:t>
          </a:r>
          <a:endParaRPr lang="en-US" sz="1200" kern="1200" dirty="0"/>
        </a:p>
        <a:p>
          <a:pPr marL="114300" lvl="1" indent="-114300" algn="l" defTabSz="533400">
            <a:lnSpc>
              <a:spcPct val="90000"/>
            </a:lnSpc>
            <a:spcBef>
              <a:spcPct val="0"/>
            </a:spcBef>
            <a:spcAft>
              <a:spcPct val="15000"/>
            </a:spcAft>
            <a:buChar char="•"/>
          </a:pPr>
          <a:r>
            <a:rPr lang="en-GB" sz="1200" kern="1200" dirty="0"/>
            <a:t>Order of acquisition of chronic conditions, cluster identification and analysis</a:t>
          </a:r>
          <a:endParaRPr lang="en-US" sz="1200" kern="1200" dirty="0"/>
        </a:p>
      </dsp:txBody>
      <dsp:txXfrm>
        <a:off x="2597579" y="2610802"/>
        <a:ext cx="3210105" cy="1740535"/>
      </dsp:txXfrm>
    </dsp:sp>
    <dsp:sp modelId="{30D33967-33D9-445B-B7CE-23C676B98CA3}">
      <dsp:nvSpPr>
        <dsp:cNvPr id="0" name=""/>
        <dsp:cNvSpPr/>
      </dsp:nvSpPr>
      <dsp:spPr>
        <a:xfrm>
          <a:off x="3985065" y="1958102"/>
          <a:ext cx="435133" cy="435133"/>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7CD066-4E5F-4EA2-8B03-8F491D3071BB}">
      <dsp:nvSpPr>
        <dsp:cNvPr id="0" name=""/>
        <dsp:cNvSpPr/>
      </dsp:nvSpPr>
      <dsp:spPr>
        <a:xfrm>
          <a:off x="5907039" y="0"/>
          <a:ext cx="355430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marL="0" lvl="0" indent="0" algn="l" defTabSz="755650">
            <a:lnSpc>
              <a:spcPct val="90000"/>
            </a:lnSpc>
            <a:spcBef>
              <a:spcPct val="0"/>
            </a:spcBef>
            <a:spcAft>
              <a:spcPct val="35000"/>
            </a:spcAft>
            <a:buNone/>
          </a:pPr>
          <a:r>
            <a:rPr lang="en-GB" sz="1700" b="0" i="1" kern="1200" baseline="0"/>
            <a:t>Study 2: Qualitative study</a:t>
          </a:r>
          <a:endParaRPr lang="en-US" sz="1700" i="1" kern="1200"/>
        </a:p>
        <a:p>
          <a:pPr marL="114300" lvl="1" indent="-114300" algn="l" defTabSz="533400">
            <a:lnSpc>
              <a:spcPct val="90000"/>
            </a:lnSpc>
            <a:spcBef>
              <a:spcPct val="0"/>
            </a:spcBef>
            <a:spcAft>
              <a:spcPct val="15000"/>
            </a:spcAft>
            <a:buChar char="•"/>
          </a:pPr>
          <a:r>
            <a:rPr lang="en-GB" sz="1200" b="0" i="0" kern="1200" baseline="0" dirty="0"/>
            <a:t>Semi-structured interviews of multimorbidity patients from high impact multimorbidity clusters regarding treatment burden</a:t>
          </a:r>
          <a:endParaRPr lang="en-US" sz="1200" kern="1200" dirty="0"/>
        </a:p>
      </dsp:txBody>
      <dsp:txXfrm>
        <a:off x="5907039" y="0"/>
        <a:ext cx="3554307" cy="1740535"/>
      </dsp:txXfrm>
    </dsp:sp>
    <dsp:sp modelId="{8229740A-58FE-4888-9982-E4126615738A}">
      <dsp:nvSpPr>
        <dsp:cNvPr id="0" name=""/>
        <dsp:cNvSpPr/>
      </dsp:nvSpPr>
      <dsp:spPr>
        <a:xfrm>
          <a:off x="7466626" y="1958102"/>
          <a:ext cx="435133" cy="435133"/>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A4DA5-6D3C-41F2-A2DC-605EFB99F6FE}">
      <dsp:nvSpPr>
        <dsp:cNvPr id="0" name=""/>
        <dsp:cNvSpPr/>
      </dsp:nvSpPr>
      <dsp:spPr>
        <a:xfrm>
          <a:off x="2911" y="185469"/>
          <a:ext cx="1750874" cy="5943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800" b="1" i="0" kern="1200" baseline="0" dirty="0">
              <a:solidFill>
                <a:srgbClr val="193E72"/>
              </a:solidFill>
            </a:rPr>
            <a:t>What are the health inequalities that influenced or created this problem?</a:t>
          </a:r>
          <a:endParaRPr lang="en-US" sz="800" b="1" kern="1200" dirty="0">
            <a:solidFill>
              <a:srgbClr val="193E72"/>
            </a:solidFill>
          </a:endParaRPr>
        </a:p>
      </dsp:txBody>
      <dsp:txXfrm>
        <a:off x="2911" y="185469"/>
        <a:ext cx="1750874" cy="594335"/>
      </dsp:txXfrm>
    </dsp:sp>
    <dsp:sp modelId="{3C7F1EB1-BD41-4D5A-89AC-FE53E24D6515}">
      <dsp:nvSpPr>
        <dsp:cNvPr id="0" name=""/>
        <dsp:cNvSpPr/>
      </dsp:nvSpPr>
      <dsp:spPr>
        <a:xfrm>
          <a:off x="2911" y="779805"/>
          <a:ext cx="1750874" cy="34820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lrTx/>
            <a:buSzTx/>
            <a:buFont typeface="Arial" panose="020B0604020202020204" pitchFamily="34" charset="0"/>
            <a:buChar char="•"/>
          </a:pPr>
          <a:r>
            <a:rPr lang="en-US" sz="1100" kern="1200" dirty="0"/>
            <a:t> </a:t>
          </a:r>
          <a:r>
            <a:rPr lang="en-US" sz="1000" kern="1200" dirty="0"/>
            <a:t>Poorer health outcomes and health inequalities in the North compared to the South.</a:t>
          </a:r>
          <a:endParaRPr lang="en-GB" sz="1000" kern="1200" dirty="0"/>
        </a:p>
        <a:p>
          <a:pPr marL="57150" lvl="1" indent="-57150" algn="l" defTabSz="444500">
            <a:lnSpc>
              <a:spcPct val="90000"/>
            </a:lnSpc>
            <a:spcBef>
              <a:spcPct val="0"/>
            </a:spcBef>
            <a:spcAft>
              <a:spcPct val="15000"/>
            </a:spcAft>
            <a:buClrTx/>
            <a:buSzTx/>
            <a:buFont typeface="Arial" panose="020B0604020202020204" pitchFamily="34" charset="0"/>
            <a:buNone/>
          </a:pPr>
          <a:endParaRPr lang="en-GB" sz="1000" kern="1200" dirty="0"/>
        </a:p>
        <a:p>
          <a:pPr marL="57150" lvl="1" indent="-57150" algn="l" defTabSz="444500">
            <a:lnSpc>
              <a:spcPct val="90000"/>
            </a:lnSpc>
            <a:spcBef>
              <a:spcPct val="0"/>
            </a:spcBef>
            <a:spcAft>
              <a:spcPct val="15000"/>
            </a:spcAft>
            <a:buClrTx/>
            <a:buSzTx/>
            <a:buFont typeface="Arial" panose="020B0604020202020204" pitchFamily="34" charset="0"/>
            <a:buChar char="•"/>
          </a:pPr>
          <a:r>
            <a:rPr lang="en-US" sz="1000" kern="1200" dirty="0"/>
            <a:t> Highest among the least educated, those earning the lowest income, living in deprived area, the unemployed/those in informal employment.</a:t>
          </a:r>
          <a:endParaRPr lang="en-GB" sz="1000" kern="1200" dirty="0"/>
        </a:p>
        <a:p>
          <a:pPr marL="57150" lvl="1" indent="-57150" algn="l" defTabSz="444500">
            <a:lnSpc>
              <a:spcPct val="90000"/>
            </a:lnSpc>
            <a:spcBef>
              <a:spcPct val="0"/>
            </a:spcBef>
            <a:spcAft>
              <a:spcPct val="15000"/>
            </a:spcAft>
            <a:buClrTx/>
            <a:buSzTx/>
            <a:buFont typeface="Arial" panose="020B0604020202020204" pitchFamily="34" charset="0"/>
            <a:buChar char="•"/>
          </a:pPr>
          <a:endParaRPr lang="en-GB" sz="1000" kern="1200" dirty="0"/>
        </a:p>
        <a:p>
          <a:pPr marL="57150" lvl="1" indent="-57150" algn="l" defTabSz="444500">
            <a:lnSpc>
              <a:spcPct val="90000"/>
            </a:lnSpc>
            <a:spcBef>
              <a:spcPct val="0"/>
            </a:spcBef>
            <a:spcAft>
              <a:spcPct val="15000"/>
            </a:spcAft>
            <a:buClrTx/>
            <a:buSzTx/>
            <a:buFont typeface="Arial" panose="020B0604020202020204" pitchFamily="34" charset="0"/>
            <a:buChar char="•"/>
          </a:pPr>
          <a:r>
            <a:rPr lang="en-GB" sz="1000" kern="1200" dirty="0"/>
            <a:t> Study setting is St Helens area, a deprived region in the North.</a:t>
          </a:r>
        </a:p>
        <a:p>
          <a:pPr marL="57150" lvl="1" indent="-57150" algn="l" defTabSz="488950">
            <a:lnSpc>
              <a:spcPct val="90000"/>
            </a:lnSpc>
            <a:spcBef>
              <a:spcPct val="0"/>
            </a:spcBef>
            <a:spcAft>
              <a:spcPct val="15000"/>
            </a:spcAft>
            <a:buClrTx/>
            <a:buSzTx/>
            <a:buFont typeface="Wingdings" panose="05000000000000000000" pitchFamily="2" charset="2"/>
            <a:buNone/>
          </a:pPr>
          <a:r>
            <a:rPr lang="en-US" sz="1100" kern="1200" dirty="0"/>
            <a:t>  </a:t>
          </a:r>
        </a:p>
        <a:p>
          <a:pPr marL="57150" lvl="1" indent="-57150" algn="l" defTabSz="488950">
            <a:lnSpc>
              <a:spcPct val="90000"/>
            </a:lnSpc>
            <a:spcBef>
              <a:spcPct val="0"/>
            </a:spcBef>
            <a:spcAft>
              <a:spcPct val="15000"/>
            </a:spcAft>
            <a:buClrTx/>
            <a:buSzTx/>
            <a:buFont typeface="Wingdings" panose="05000000000000000000" pitchFamily="2" charset="2"/>
            <a:buNone/>
          </a:pPr>
          <a:endParaRPr lang="en-US" sz="1100" kern="1200" dirty="0"/>
        </a:p>
      </dsp:txBody>
      <dsp:txXfrm>
        <a:off x="2911" y="779805"/>
        <a:ext cx="1750874" cy="3482032"/>
      </dsp:txXfrm>
    </dsp:sp>
    <dsp:sp modelId="{15C8F34B-CC6B-4759-8D72-403CDDF200A5}">
      <dsp:nvSpPr>
        <dsp:cNvPr id="0" name=""/>
        <dsp:cNvSpPr/>
      </dsp:nvSpPr>
      <dsp:spPr>
        <a:xfrm>
          <a:off x="1998909" y="185469"/>
          <a:ext cx="1750874" cy="5943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rgbClr val="193E72"/>
              </a:solidFill>
            </a:rPr>
            <a:t>How will your proposed work tackle the socio-economic causes of the inequalities in health you identified in section 1?</a:t>
          </a:r>
        </a:p>
      </dsp:txBody>
      <dsp:txXfrm>
        <a:off x="1998909" y="185469"/>
        <a:ext cx="1750874" cy="594335"/>
      </dsp:txXfrm>
    </dsp:sp>
    <dsp:sp modelId="{01691E58-7CBA-43E7-856E-CCC46F7BA8CA}">
      <dsp:nvSpPr>
        <dsp:cNvPr id="0" name=""/>
        <dsp:cNvSpPr/>
      </dsp:nvSpPr>
      <dsp:spPr>
        <a:xfrm>
          <a:off x="1998909" y="779805"/>
          <a:ext cx="1750874" cy="34820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Use of local health and social care dataset from one of the most deprived areas in the Nort West.</a:t>
          </a:r>
          <a:endParaRPr lang="en-GB"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a:t>Co-production with PPI involvement and multiple stakeholders.</a:t>
          </a:r>
        </a:p>
      </dsp:txBody>
      <dsp:txXfrm>
        <a:off x="1998909" y="779805"/>
        <a:ext cx="1750874" cy="3482032"/>
      </dsp:txXfrm>
    </dsp:sp>
    <dsp:sp modelId="{AB5A4797-3CD1-48C8-A080-B5E2FFC28A26}">
      <dsp:nvSpPr>
        <dsp:cNvPr id="0" name=""/>
        <dsp:cNvSpPr/>
      </dsp:nvSpPr>
      <dsp:spPr>
        <a:xfrm>
          <a:off x="3994906" y="185469"/>
          <a:ext cx="1750874" cy="5943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800" b="1" i="0" kern="1200" baseline="0" dirty="0">
              <a:solidFill>
                <a:srgbClr val="193E72"/>
              </a:solidFill>
            </a:rPr>
            <a:t>What wider effect might your activity have on health inequalities and their causes and how can this be delivered?</a:t>
          </a:r>
          <a:endParaRPr lang="en-US" sz="800" b="1" kern="1200" dirty="0">
            <a:solidFill>
              <a:srgbClr val="193E72"/>
            </a:solidFill>
          </a:endParaRPr>
        </a:p>
      </dsp:txBody>
      <dsp:txXfrm>
        <a:off x="3994906" y="185469"/>
        <a:ext cx="1750874" cy="594335"/>
      </dsp:txXfrm>
    </dsp:sp>
    <dsp:sp modelId="{3134AE5D-47FE-45C9-A402-BC9672B3356F}">
      <dsp:nvSpPr>
        <dsp:cNvPr id="0" name=""/>
        <dsp:cNvSpPr/>
      </dsp:nvSpPr>
      <dsp:spPr>
        <a:xfrm>
          <a:off x="3994906" y="779805"/>
          <a:ext cx="1750874" cy="34820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Multimorbidity is a key area of interest for the NIHR and the NHS.</a:t>
          </a:r>
          <a:endParaRPr lang="en-GB" sz="1000" kern="1200" dirty="0"/>
        </a:p>
        <a:p>
          <a:pPr marL="57150" lvl="1" indent="-57150" algn="l" defTabSz="400050">
            <a:lnSpc>
              <a:spcPct val="90000"/>
            </a:lnSpc>
            <a:spcBef>
              <a:spcPct val="0"/>
            </a:spcBef>
            <a:spcAft>
              <a:spcPct val="15000"/>
            </a:spcAft>
            <a:buChar char="•"/>
          </a:pPr>
          <a:endParaRPr lang="en-GB" sz="900" kern="1200" dirty="0"/>
        </a:p>
        <a:p>
          <a:pPr marL="57150" lvl="1" indent="-57150" algn="l" defTabSz="444500">
            <a:lnSpc>
              <a:spcPct val="90000"/>
            </a:lnSpc>
            <a:spcBef>
              <a:spcPct val="0"/>
            </a:spcBef>
            <a:spcAft>
              <a:spcPct val="15000"/>
            </a:spcAft>
            <a:buChar char="•"/>
          </a:pPr>
          <a:r>
            <a:rPr lang="en-US" sz="1000" kern="1200" dirty="0"/>
            <a:t>The identified key stakeholders have a high interest in local health and social care service utilisation and policy</a:t>
          </a:r>
          <a:r>
            <a:rPr lang="en-US" sz="900" kern="1200" dirty="0"/>
            <a:t>.</a:t>
          </a:r>
          <a:endParaRPr lang="en-GB" sz="900" kern="1200" dirty="0"/>
        </a:p>
        <a:p>
          <a:pPr marL="57150" lvl="1" indent="-57150" algn="l" defTabSz="400050">
            <a:lnSpc>
              <a:spcPct val="90000"/>
            </a:lnSpc>
            <a:spcBef>
              <a:spcPct val="0"/>
            </a:spcBef>
            <a:spcAft>
              <a:spcPct val="15000"/>
            </a:spcAft>
            <a:buChar char="•"/>
          </a:pPr>
          <a:endParaRPr lang="en-GB" sz="900" kern="1200" dirty="0"/>
        </a:p>
        <a:p>
          <a:pPr marL="57150" lvl="1" indent="-57150" algn="l" defTabSz="400050">
            <a:lnSpc>
              <a:spcPct val="90000"/>
            </a:lnSpc>
            <a:spcBef>
              <a:spcPct val="0"/>
            </a:spcBef>
            <a:spcAft>
              <a:spcPct val="15000"/>
            </a:spcAft>
            <a:buChar char="•"/>
          </a:pPr>
          <a:r>
            <a:rPr lang="en-US" sz="900" kern="1200" dirty="0"/>
            <a:t>Study findings will:</a:t>
          </a:r>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a:t>Social care utilisation within multimorbidity management.</a:t>
          </a:r>
        </a:p>
        <a:p>
          <a:pPr marL="57150" lvl="1" indent="-57150" algn="l" defTabSz="400050">
            <a:lnSpc>
              <a:spcPct val="90000"/>
            </a:lnSpc>
            <a:spcBef>
              <a:spcPct val="0"/>
            </a:spcBef>
            <a:spcAft>
              <a:spcPct val="15000"/>
            </a:spcAft>
            <a:buChar char="•"/>
          </a:pPr>
          <a:endParaRPr lang="en-US" sz="900" kern="1200" dirty="0"/>
        </a:p>
        <a:p>
          <a:pPr marL="57150" lvl="1" indent="-57150" algn="l" defTabSz="444500">
            <a:lnSpc>
              <a:spcPct val="90000"/>
            </a:lnSpc>
            <a:spcBef>
              <a:spcPct val="0"/>
            </a:spcBef>
            <a:spcAft>
              <a:spcPct val="15000"/>
            </a:spcAft>
            <a:buChar char="•"/>
          </a:pPr>
          <a:r>
            <a:rPr lang="en-US" sz="1000" kern="1200" dirty="0"/>
            <a:t>Contribute to changes within existing multimorbidity programs.</a:t>
          </a:r>
        </a:p>
        <a:p>
          <a:pPr marL="57150" lvl="1" indent="-57150" algn="l" defTabSz="400050">
            <a:lnSpc>
              <a:spcPct val="90000"/>
            </a:lnSpc>
            <a:spcBef>
              <a:spcPct val="0"/>
            </a:spcBef>
            <a:spcAft>
              <a:spcPct val="15000"/>
            </a:spcAft>
            <a:buChar char="•"/>
          </a:pPr>
          <a:endParaRPr lang="en-US" sz="900" kern="1200" dirty="0"/>
        </a:p>
        <a:p>
          <a:pPr marL="57150" lvl="1" indent="-57150" algn="l" defTabSz="444500">
            <a:lnSpc>
              <a:spcPct val="90000"/>
            </a:lnSpc>
            <a:spcBef>
              <a:spcPct val="0"/>
            </a:spcBef>
            <a:spcAft>
              <a:spcPct val="15000"/>
            </a:spcAft>
            <a:buChar char="•"/>
          </a:pPr>
          <a:r>
            <a:rPr lang="en-US" sz="1000" kern="1200" dirty="0"/>
            <a:t>Advice policy changes or open a dialogue into future research ideas.</a:t>
          </a:r>
        </a:p>
        <a:p>
          <a:pPr marL="57150" lvl="1" indent="-57150" algn="l" defTabSz="400050">
            <a:lnSpc>
              <a:spcPct val="90000"/>
            </a:lnSpc>
            <a:spcBef>
              <a:spcPct val="0"/>
            </a:spcBef>
            <a:spcAft>
              <a:spcPct val="15000"/>
            </a:spcAft>
            <a:buChar char="•"/>
          </a:pPr>
          <a:endParaRPr lang="en-US" sz="900" kern="1200" dirty="0"/>
        </a:p>
      </dsp:txBody>
      <dsp:txXfrm>
        <a:off x="3994906" y="779805"/>
        <a:ext cx="1750874" cy="3482032"/>
      </dsp:txXfrm>
    </dsp:sp>
    <dsp:sp modelId="{7F03ACE5-721A-4EA6-AAC0-8FFF03A7D04C}">
      <dsp:nvSpPr>
        <dsp:cNvPr id="0" name=""/>
        <dsp:cNvSpPr/>
      </dsp:nvSpPr>
      <dsp:spPr>
        <a:xfrm>
          <a:off x="5990904" y="185469"/>
          <a:ext cx="1750874" cy="5943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800" b="1" i="0" kern="1200" baseline="0" dirty="0">
              <a:solidFill>
                <a:srgbClr val="193E72"/>
              </a:solidFill>
            </a:rPr>
            <a:t>How will you make sure that your evaluation and monitoring shows the effect of your activity on health inequalities and their causes?</a:t>
          </a:r>
          <a:endParaRPr lang="en-US" sz="800" b="1" kern="1200" dirty="0">
            <a:solidFill>
              <a:srgbClr val="193E72"/>
            </a:solidFill>
          </a:endParaRPr>
        </a:p>
      </dsp:txBody>
      <dsp:txXfrm>
        <a:off x="5990904" y="185469"/>
        <a:ext cx="1750874" cy="594335"/>
      </dsp:txXfrm>
    </dsp:sp>
    <dsp:sp modelId="{132EFC8B-69A0-4161-A52F-63F12F88EDC4}">
      <dsp:nvSpPr>
        <dsp:cNvPr id="0" name=""/>
        <dsp:cNvSpPr/>
      </dsp:nvSpPr>
      <dsp:spPr>
        <a:xfrm>
          <a:off x="5990904" y="779805"/>
          <a:ext cx="1750874" cy="34820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The evaluation and monitoring processes will be guided by the HIAT assessment.</a:t>
          </a:r>
          <a:endParaRPr lang="en-GB" sz="1000" kern="1200" dirty="0"/>
        </a:p>
        <a:p>
          <a:pPr marL="57150" lvl="1" indent="-57150" algn="l" defTabSz="444500">
            <a:lnSpc>
              <a:spcPct val="90000"/>
            </a:lnSpc>
            <a:spcBef>
              <a:spcPct val="0"/>
            </a:spcBef>
            <a:spcAft>
              <a:spcPct val="15000"/>
            </a:spcAft>
            <a:buChar char="•"/>
          </a:pPr>
          <a:endParaRPr lang="en-GB" sz="1000" kern="1200" dirty="0"/>
        </a:p>
        <a:p>
          <a:pPr marL="57150" lvl="1" indent="-57150" algn="l" defTabSz="444500">
            <a:lnSpc>
              <a:spcPct val="90000"/>
            </a:lnSpc>
            <a:spcBef>
              <a:spcPct val="0"/>
            </a:spcBef>
            <a:spcAft>
              <a:spcPct val="15000"/>
            </a:spcAft>
            <a:buChar char="•"/>
          </a:pPr>
          <a:r>
            <a:rPr lang="en-US" sz="1000" kern="1200" dirty="0"/>
            <a:t>Active engagement with service users and PPI involvement.</a:t>
          </a:r>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a:t>Multi-stakeholder collaborative project with NHS Trust, CCG group, local borough.</a:t>
          </a:r>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a:t>Translation of research into practice via knowledge mobilization workshops, dissemination to both academic and non-academic audiences.</a:t>
          </a:r>
          <a:endParaRPr lang="en-GB" sz="1000" kern="1200" dirty="0"/>
        </a:p>
      </dsp:txBody>
      <dsp:txXfrm>
        <a:off x="5990904" y="779805"/>
        <a:ext cx="1750874" cy="34820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350375" y="1850425"/>
          <a:ext cx="565681" cy="1955960"/>
        </a:xfrm>
        <a:prstGeom prst="round2SameRect">
          <a:avLst/>
        </a:prstGeom>
        <a:solidFill>
          <a:srgbClr val="00B05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rtlCol="0" anchor="ctr" anchorCtr="1">
          <a:noAutofit/>
        </a:bodyPr>
        <a:lstStyle/>
        <a:p>
          <a:pPr marL="0" lvl="0" indent="0" algn="ctr" defTabSz="711200" rtl="0">
            <a:lnSpc>
              <a:spcPct val="90000"/>
            </a:lnSpc>
            <a:spcBef>
              <a:spcPct val="0"/>
            </a:spcBef>
            <a:spcAft>
              <a:spcPct val="35000"/>
            </a:spcAft>
            <a:buNone/>
          </a:pPr>
          <a:r>
            <a:rPr lang="en-GB" sz="1600" kern="1200" dirty="0">
              <a:latin typeface="+mn-lt"/>
            </a:rPr>
            <a:t>01/01/21-21/06/21</a:t>
          </a:r>
        </a:p>
      </dsp:txBody>
      <dsp:txXfrm rot="5400000">
        <a:off x="682850" y="2573178"/>
        <a:ext cx="1928346" cy="510453"/>
      </dsp:txXfrm>
    </dsp:sp>
    <dsp:sp modelId="{45A02F84-C6CB-43F5-AEE4-3EA66C2BD25F}">
      <dsp:nvSpPr>
        <dsp:cNvPr id="0" name=""/>
        <dsp:cNvSpPr/>
      </dsp:nvSpPr>
      <dsp:spPr>
        <a:xfrm>
          <a:off x="3249" y="0"/>
          <a:ext cx="3259934" cy="1979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rtlCol="0" anchor="b" anchorCtr="1">
          <a:noAutofit/>
        </a:bodyPr>
        <a:lstStyle/>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Project proposal submission </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Project registration viva</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Approval of project registration</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Transferrable skills training and workshops</a:t>
          </a:r>
        </a:p>
      </dsp:txBody>
      <dsp:txXfrm>
        <a:off x="3249" y="0"/>
        <a:ext cx="3259934" cy="1979883"/>
      </dsp:txXfrm>
    </dsp:sp>
    <dsp:sp modelId="{6BA46904-CB7C-4538-BD49-D3891EF19552}">
      <dsp:nvSpPr>
        <dsp:cNvPr id="0" name=""/>
        <dsp:cNvSpPr/>
      </dsp:nvSpPr>
      <dsp:spPr>
        <a:xfrm>
          <a:off x="1633216" y="2093020"/>
          <a:ext cx="0" cy="452544"/>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76648" y="1979883"/>
          <a:ext cx="113136" cy="11313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2474036"/>
          <a:ext cx="1955960" cy="565681"/>
        </a:xfrm>
        <a:prstGeom prst="rect">
          <a:avLst/>
        </a:prstGeom>
        <a:solidFill>
          <a:srgbClr val="00B050"/>
        </a:solidFill>
        <a:ln w="12700" cap="flat" cmpd="sng" algn="ctr">
          <a:solidFill>
            <a:schemeClr val="accent5">
              <a:hueOff val="0"/>
              <a:satOff val="0"/>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rtlCol="0" anchor="ctr" anchorCtr="1">
          <a:noAutofit/>
        </a:bodyPr>
        <a:lstStyle/>
        <a:p>
          <a:pPr marL="0" lvl="0" indent="0" algn="ctr" defTabSz="711200" rtl="0">
            <a:lnSpc>
              <a:spcPct val="90000"/>
            </a:lnSpc>
            <a:spcBef>
              <a:spcPct val="0"/>
            </a:spcBef>
            <a:spcAft>
              <a:spcPct val="35000"/>
            </a:spcAft>
            <a:buNone/>
          </a:pPr>
          <a:r>
            <a:rPr lang="en-GB" sz="1600" kern="1200" dirty="0">
              <a:latin typeface="+mn-lt"/>
            </a:rPr>
            <a:t>19/07/21-17/03/22</a:t>
          </a:r>
        </a:p>
      </dsp:txBody>
      <dsp:txXfrm>
        <a:off x="2611196" y="2474036"/>
        <a:ext cx="1955960" cy="565681"/>
      </dsp:txXfrm>
    </dsp:sp>
    <dsp:sp modelId="{FEBD3C2A-A340-470A-A475-AE614EA07678}">
      <dsp:nvSpPr>
        <dsp:cNvPr id="0" name=""/>
        <dsp:cNvSpPr/>
      </dsp:nvSpPr>
      <dsp:spPr>
        <a:xfrm>
          <a:off x="1959209" y="3462342"/>
          <a:ext cx="3259934" cy="2265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rtlCol="0" anchor="t" anchorCtr="1">
          <a:noAutofit/>
        </a:bodyPr>
        <a:lstStyle/>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Research study protocols-Study 1 and 2</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HRA Ethics Approval-Study 1</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HRA IRAS Application-Study 2</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NHS Research Passport, Data Sharing Agreement, Trust Laptop and STATA </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Chapter 2 Literature Review </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Transferable skills training and workshops</a:t>
          </a:r>
        </a:p>
        <a:p>
          <a:pPr marL="0" lvl="0" indent="0" algn="ctr" defTabSz="622300" rtl="0">
            <a:lnSpc>
              <a:spcPct val="90000"/>
            </a:lnSpc>
            <a:spcBef>
              <a:spcPct val="0"/>
            </a:spcBef>
            <a:spcAft>
              <a:spcPct val="35000"/>
            </a:spcAft>
            <a:buFont typeface="Symbol" panose="05050102010706020507" pitchFamily="18" charset="2"/>
            <a:buNone/>
          </a:pPr>
          <a:endParaRPr lang="en-GB" sz="1800" kern="1200" dirty="0">
            <a:latin typeface="+mn-lt"/>
          </a:endParaRPr>
        </a:p>
      </dsp:txBody>
      <dsp:txXfrm>
        <a:off x="1959209" y="3462342"/>
        <a:ext cx="3259934" cy="2265996"/>
      </dsp:txXfrm>
    </dsp:sp>
    <dsp:sp modelId="{080474C8-0FEA-4FD1-97F1-0978CFB4A37F}">
      <dsp:nvSpPr>
        <dsp:cNvPr id="0" name=""/>
        <dsp:cNvSpPr/>
      </dsp:nvSpPr>
      <dsp:spPr>
        <a:xfrm>
          <a:off x="3589176" y="3039717"/>
          <a:ext cx="0" cy="452544"/>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32608" y="3459769"/>
          <a:ext cx="113136" cy="113136"/>
        </a:xfrm>
        <a:prstGeom prst="ellipse">
          <a:avLst/>
        </a:prstGeom>
        <a:solidFill>
          <a:schemeClr val="accent5">
            <a:hueOff val="0"/>
            <a:satOff val="0"/>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2545564"/>
          <a:ext cx="1955960" cy="565681"/>
        </a:xfrm>
        <a:prstGeom prst="rect">
          <a:avLst/>
        </a:prstGeom>
        <a:solidFill>
          <a:srgbClr val="C00000"/>
        </a:solidFill>
        <a:ln w="12700" cap="flat" cmpd="sng" algn="ctr">
          <a:solidFill>
            <a:schemeClr val="accent5">
              <a:hueOff val="0"/>
              <a:satOff val="0"/>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rtlCol="0" anchor="ctr" anchorCtr="1">
          <a:noAutofit/>
        </a:bodyPr>
        <a:lstStyle/>
        <a:p>
          <a:pPr marL="0" lvl="0" indent="0" algn="ctr" defTabSz="711200" rtl="0">
            <a:lnSpc>
              <a:spcPct val="90000"/>
            </a:lnSpc>
            <a:spcBef>
              <a:spcPct val="0"/>
            </a:spcBef>
            <a:spcAft>
              <a:spcPct val="35000"/>
            </a:spcAft>
            <a:buNone/>
          </a:pPr>
          <a:r>
            <a:rPr lang="en-GB" sz="1600" kern="1200" dirty="0">
              <a:latin typeface="+mn-lt"/>
            </a:rPr>
            <a:t>18/03/22-01/09/22</a:t>
          </a:r>
        </a:p>
      </dsp:txBody>
      <dsp:txXfrm>
        <a:off x="4567157" y="2545564"/>
        <a:ext cx="1955960" cy="565681"/>
      </dsp:txXfrm>
    </dsp:sp>
    <dsp:sp modelId="{80CDBBF8-C6B4-4166-87C1-DC9120CC7586}">
      <dsp:nvSpPr>
        <dsp:cNvPr id="0" name=""/>
        <dsp:cNvSpPr/>
      </dsp:nvSpPr>
      <dsp:spPr>
        <a:xfrm>
          <a:off x="3915170" y="0"/>
          <a:ext cx="3259934" cy="1979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rtlCol="0" anchor="b" anchorCtr="1">
          <a:noAutofit/>
        </a:bodyPr>
        <a:lstStyle/>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Chapter 3 Methodology</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Transferable skills training and workshops</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Data analysis-Study 1</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HRA Ethics Approval-Study 2</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Submission of Progress Report</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Progression/Transfer viva</a:t>
          </a:r>
        </a:p>
      </dsp:txBody>
      <dsp:txXfrm>
        <a:off x="3915170" y="0"/>
        <a:ext cx="3259934" cy="1979883"/>
      </dsp:txXfrm>
    </dsp:sp>
    <dsp:sp modelId="{89759DE5-9F8A-470E-A6D8-F13BB4DEE93D}">
      <dsp:nvSpPr>
        <dsp:cNvPr id="0" name=""/>
        <dsp:cNvSpPr/>
      </dsp:nvSpPr>
      <dsp:spPr>
        <a:xfrm>
          <a:off x="5545137" y="2093020"/>
          <a:ext cx="0" cy="452544"/>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488569" y="1979883"/>
          <a:ext cx="113136" cy="113136"/>
        </a:xfrm>
        <a:prstGeom prst="ellipse">
          <a:avLst/>
        </a:prstGeom>
        <a:solidFill>
          <a:schemeClr val="accent5">
            <a:hueOff val="0"/>
            <a:satOff val="0"/>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2487410"/>
          <a:ext cx="1955960" cy="565681"/>
        </a:xfrm>
        <a:prstGeom prst="rect">
          <a:avLst/>
        </a:prstGeom>
        <a:solidFill>
          <a:srgbClr val="C00000"/>
        </a:solidFill>
        <a:ln w="12700" cap="flat" cmpd="sng" algn="ctr">
          <a:solidFill>
            <a:schemeClr val="accent5">
              <a:hueOff val="0"/>
              <a:satOff val="0"/>
              <a:lumOff val="-52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rtlCol="0" anchor="ctr" anchorCtr="1">
          <a:noAutofit/>
        </a:bodyPr>
        <a:lstStyle/>
        <a:p>
          <a:pPr marL="0" lvl="0" indent="0" algn="ctr" defTabSz="711200" rtl="0">
            <a:lnSpc>
              <a:spcPct val="90000"/>
            </a:lnSpc>
            <a:spcBef>
              <a:spcPct val="0"/>
            </a:spcBef>
            <a:spcAft>
              <a:spcPct val="35000"/>
            </a:spcAft>
            <a:buFont typeface="Symbol" panose="05050102010706020507" pitchFamily="18" charset="2"/>
            <a:buNone/>
          </a:pPr>
          <a:r>
            <a:rPr lang="en-GB" sz="1600" kern="1200" dirty="0">
              <a:latin typeface="+mn-lt"/>
            </a:rPr>
            <a:t>01/09/22-01/09/23</a:t>
          </a:r>
        </a:p>
      </dsp:txBody>
      <dsp:txXfrm>
        <a:off x="6523117" y="2487410"/>
        <a:ext cx="1955960" cy="565681"/>
      </dsp:txXfrm>
    </dsp:sp>
    <dsp:sp modelId="{1BB5FD64-47F9-47A3-911F-535BFE17A3B9}">
      <dsp:nvSpPr>
        <dsp:cNvPr id="0" name=""/>
        <dsp:cNvSpPr/>
      </dsp:nvSpPr>
      <dsp:spPr>
        <a:xfrm>
          <a:off x="5871130" y="3502464"/>
          <a:ext cx="3259934" cy="22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rtlCol="0" anchor="t" anchorCtr="1">
          <a:noAutofit/>
        </a:bodyPr>
        <a:lstStyle/>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Data collection for Study 2</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Research internship </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Chapter 4 Data Analysis</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Chapter 5 Discussion</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Chapter 1 Introduction and Abstract</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Chapter 6 Conclusion and</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 Implications for Policy and Practice</a:t>
          </a:r>
        </a:p>
        <a:p>
          <a:pPr marL="0" lvl="0" indent="0" algn="ctr" defTabSz="800100" rtl="0">
            <a:lnSpc>
              <a:spcPct val="90000"/>
            </a:lnSpc>
            <a:spcBef>
              <a:spcPct val="0"/>
            </a:spcBef>
            <a:spcAft>
              <a:spcPct val="35000"/>
            </a:spcAft>
            <a:buFont typeface="Symbol" panose="05050102010706020507" pitchFamily="18" charset="2"/>
            <a:buNone/>
          </a:pPr>
          <a:endParaRPr lang="en-GB" sz="1800" kern="1200" dirty="0">
            <a:latin typeface="+mn-lt"/>
          </a:endParaRPr>
        </a:p>
      </dsp:txBody>
      <dsp:txXfrm>
        <a:off x="5871130" y="3502464"/>
        <a:ext cx="3259934" cy="2212500"/>
      </dsp:txXfrm>
    </dsp:sp>
    <dsp:sp modelId="{FE9B27EB-7AC7-485A-9A55-41E8118F9EAF}">
      <dsp:nvSpPr>
        <dsp:cNvPr id="0" name=""/>
        <dsp:cNvSpPr/>
      </dsp:nvSpPr>
      <dsp:spPr>
        <a:xfrm>
          <a:off x="7501098" y="3053091"/>
          <a:ext cx="0" cy="452544"/>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30675" y="3401726"/>
          <a:ext cx="113136" cy="113136"/>
        </a:xfrm>
        <a:prstGeom prst="ellipse">
          <a:avLst/>
        </a:prstGeom>
        <a:solidFill>
          <a:schemeClr val="accent5">
            <a:hueOff val="0"/>
            <a:satOff val="0"/>
            <a:lumOff val="-52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9174218" y="1850425"/>
          <a:ext cx="565681" cy="1955960"/>
        </a:xfrm>
        <a:prstGeom prst="round2SameRect">
          <a:avLst/>
        </a:prstGeom>
        <a:solidFill>
          <a:srgbClr val="C00000"/>
        </a:solidFill>
        <a:ln w="12700" cap="flat" cmpd="sng" algn="ctr">
          <a:solidFill>
            <a:schemeClr val="accent5">
              <a:hueOff val="0"/>
              <a:satOff val="0"/>
              <a:lumOff val="-70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rtlCol="0" anchor="ctr" anchorCtr="1">
          <a:noAutofit/>
        </a:bodyPr>
        <a:lstStyle/>
        <a:p>
          <a:pPr marL="0" lvl="0" indent="0" algn="ctr" defTabSz="711200" rtl="0">
            <a:lnSpc>
              <a:spcPct val="90000"/>
            </a:lnSpc>
            <a:spcBef>
              <a:spcPct val="0"/>
            </a:spcBef>
            <a:spcAft>
              <a:spcPct val="35000"/>
            </a:spcAft>
            <a:buFont typeface="Symbol" panose="05050102010706020507" pitchFamily="18" charset="2"/>
            <a:buNone/>
          </a:pPr>
          <a:r>
            <a:rPr lang="en-GB" sz="1600" kern="1200" dirty="0">
              <a:latin typeface="+mn-lt"/>
            </a:rPr>
            <a:t>01/09/23-01/02/24</a:t>
          </a:r>
        </a:p>
      </dsp:txBody>
      <dsp:txXfrm rot="-5400000">
        <a:off x="8479079" y="2573178"/>
        <a:ext cx="1928346" cy="510453"/>
      </dsp:txXfrm>
    </dsp:sp>
    <dsp:sp modelId="{1FA3C236-5719-4A33-A6BB-80FA85F940E3}">
      <dsp:nvSpPr>
        <dsp:cNvPr id="0" name=""/>
        <dsp:cNvSpPr/>
      </dsp:nvSpPr>
      <dsp:spPr>
        <a:xfrm>
          <a:off x="7827091" y="0"/>
          <a:ext cx="3259934" cy="1979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rtlCol="0" anchor="b" anchorCtr="1">
          <a:noAutofit/>
        </a:bodyPr>
        <a:lstStyle/>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Revision of thesis chapters and drafts</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Submission of PhD thesis</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solidFill>
                <a:srgbClr val="193E72"/>
              </a:solidFill>
              <a:latin typeface="+mn-lt"/>
            </a:rPr>
            <a:t>Final PhD thesis viva</a:t>
          </a:r>
        </a:p>
        <a:p>
          <a:pPr marL="0" lvl="0" indent="0" algn="ctr" defTabSz="622300" rtl="0">
            <a:lnSpc>
              <a:spcPct val="90000"/>
            </a:lnSpc>
            <a:spcBef>
              <a:spcPct val="0"/>
            </a:spcBef>
            <a:spcAft>
              <a:spcPct val="35000"/>
            </a:spcAft>
            <a:buFont typeface="Symbol" panose="05050102010706020507" pitchFamily="18" charset="2"/>
            <a:buNone/>
          </a:pPr>
          <a:endParaRPr lang="en-GB" sz="1800" kern="1200" dirty="0">
            <a:latin typeface="+mn-lt"/>
          </a:endParaRPr>
        </a:p>
      </dsp:txBody>
      <dsp:txXfrm>
        <a:off x="7827091" y="0"/>
        <a:ext cx="3259934" cy="1979883"/>
      </dsp:txXfrm>
    </dsp:sp>
    <dsp:sp modelId="{18F1C823-9ACD-4FCD-8102-F468DCE57A45}">
      <dsp:nvSpPr>
        <dsp:cNvPr id="0" name=""/>
        <dsp:cNvSpPr/>
      </dsp:nvSpPr>
      <dsp:spPr>
        <a:xfrm>
          <a:off x="9457058" y="2093020"/>
          <a:ext cx="0" cy="452544"/>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400490" y="1979883"/>
          <a:ext cx="113136" cy="113136"/>
        </a:xfrm>
        <a:prstGeom prst="ellipse">
          <a:avLst/>
        </a:prstGeom>
        <a:solidFill>
          <a:schemeClr val="accent5">
            <a:hueOff val="0"/>
            <a:satOff val="0"/>
            <a:lumOff val="-70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F5C2D-27C3-4EFE-AC1A-8BBC6CB13A22}" type="datetimeFigureOut">
              <a:rPr lang="en-GB" smtClean="0"/>
              <a:t>15/03/2022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AF4F7-F901-4877-8BB1-FD6ACF0A9A72}" type="slidenum">
              <a:rPr lang="en-GB" smtClean="0"/>
              <a:t>‹#›</a:t>
            </a:fld>
            <a:endParaRPr lang="en-GB"/>
          </a:p>
        </p:txBody>
      </p:sp>
    </p:spTree>
    <p:extLst>
      <p:ext uri="{BB962C8B-B14F-4D97-AF65-F5344CB8AC3E}">
        <p14:creationId xmlns:p14="http://schemas.microsoft.com/office/powerpoint/2010/main" val="393102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AAF4F7-F901-4877-8BB1-FD6ACF0A9A72}" type="slidenum">
              <a:rPr lang="en-GB" smtClean="0"/>
              <a:t>2</a:t>
            </a:fld>
            <a:endParaRPr lang="en-GB"/>
          </a:p>
        </p:txBody>
      </p:sp>
    </p:spTree>
    <p:extLst>
      <p:ext uri="{BB962C8B-B14F-4D97-AF65-F5344CB8AC3E}">
        <p14:creationId xmlns:p14="http://schemas.microsoft.com/office/powerpoint/2010/main" val="40101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AAF4F7-F901-4877-8BB1-FD6ACF0A9A72}" type="slidenum">
              <a:rPr lang="en-GB" smtClean="0"/>
              <a:t>3</a:t>
            </a:fld>
            <a:endParaRPr lang="en-GB"/>
          </a:p>
        </p:txBody>
      </p:sp>
    </p:spTree>
    <p:extLst>
      <p:ext uri="{BB962C8B-B14F-4D97-AF65-F5344CB8AC3E}">
        <p14:creationId xmlns:p14="http://schemas.microsoft.com/office/powerpoint/2010/main" val="214145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32DC0559-D619-4E56-BF6F-3712370C2150}" type="slidenum">
              <a:rPr lang="en-GB" smtClean="0"/>
              <a:t>10</a:t>
            </a:fld>
            <a:endParaRPr lang="en-GB"/>
          </a:p>
        </p:txBody>
      </p:sp>
      <p:sp>
        <p:nvSpPr>
          <p:cNvPr id="5" name="Date Placeholder 4">
            <a:extLst>
              <a:ext uri="{FF2B5EF4-FFF2-40B4-BE49-F238E27FC236}">
                <a16:creationId xmlns:a16="http://schemas.microsoft.com/office/drawing/2014/main" id="{EEE24CD5-E46F-4F55-8CD9-A59EC2ADFE09}"/>
              </a:ext>
            </a:extLst>
          </p:cNvPr>
          <p:cNvSpPr>
            <a:spLocks noGrp="1"/>
          </p:cNvSpPr>
          <p:nvPr>
            <p:ph type="dt" idx="1"/>
          </p:nvPr>
        </p:nvSpPr>
        <p:spPr/>
        <p:txBody>
          <a:bodyPr/>
          <a:lstStyle/>
          <a:p>
            <a:pPr rtl="0"/>
            <a:fld id="{F72FF6D9-2AE2-456A-9FD7-EB8F37D4F5AE}" type="datetime1">
              <a:rPr lang="en-GB" smtClean="0"/>
              <a:t>15/03/2022</a:t>
            </a:fld>
            <a:endParaRPr lang="en-GB"/>
          </a:p>
        </p:txBody>
      </p:sp>
    </p:spTree>
    <p:extLst>
      <p:ext uri="{BB962C8B-B14F-4D97-AF65-F5344CB8AC3E}">
        <p14:creationId xmlns:p14="http://schemas.microsoft.com/office/powerpoint/2010/main" val="51454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AAF4F7-F901-4877-8BB1-FD6ACF0A9A72}" type="slidenum">
              <a:rPr lang="en-GB" smtClean="0"/>
              <a:t>11</a:t>
            </a:fld>
            <a:endParaRPr lang="en-GB"/>
          </a:p>
        </p:txBody>
      </p:sp>
    </p:spTree>
    <p:extLst>
      <p:ext uri="{BB962C8B-B14F-4D97-AF65-F5344CB8AC3E}">
        <p14:creationId xmlns:p14="http://schemas.microsoft.com/office/powerpoint/2010/main" val="797113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3.emf"/><Relationship Id="rId4" Type="http://schemas.openxmlformats.org/officeDocument/2006/relationships/image" Target="../media/image1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0.emf"/><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2" name="Title 1">
            <a:extLst>
              <a:ext uri="{FF2B5EF4-FFF2-40B4-BE49-F238E27FC236}">
                <a16:creationId xmlns:a16="http://schemas.microsoft.com/office/drawing/2014/main" id="{57422C64-CDB5-E34F-8C97-66C6D9D51E5F}"/>
              </a:ext>
            </a:extLst>
          </p:cNvPr>
          <p:cNvSpPr>
            <a:spLocks noGrp="1"/>
          </p:cNvSpPr>
          <p:nvPr>
            <p:ph type="ctrTitle"/>
          </p:nvPr>
        </p:nvSpPr>
        <p:spPr>
          <a:xfrm>
            <a:off x="1524000" y="1122363"/>
            <a:ext cx="9144000" cy="2387600"/>
          </a:xfrm>
          <a:noFill/>
        </p:spPr>
        <p:txBody>
          <a:bodyPr anchor="b"/>
          <a:lstStyle>
            <a:lvl1pPr algn="ctr">
              <a:defRPr sz="6000">
                <a:solidFill>
                  <a:schemeClr val="bg1"/>
                </a:solidFill>
              </a:defRPr>
            </a:lvl1pPr>
          </a:lstStyle>
          <a:p>
            <a:r>
              <a:rPr lang="en-US" dirty="0"/>
              <a:t>Click to edit Master title</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p:nvPr>
        </p:nvSpPr>
        <p:spPr>
          <a:xfrm>
            <a:off x="1524000" y="3986194"/>
            <a:ext cx="9144000" cy="1271606"/>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a:t>
            </a:r>
          </a:p>
        </p:txBody>
      </p:sp>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9" name="Picture 18">
            <a:extLst>
              <a:ext uri="{FF2B5EF4-FFF2-40B4-BE49-F238E27FC236}">
                <a16:creationId xmlns:a16="http://schemas.microsoft.com/office/drawing/2014/main" id="{ED173F14-E50B-9448-B526-F682F5200068}"/>
              </a:ext>
            </a:extLst>
          </p:cNvPr>
          <p:cNvPicPr>
            <a:picLocks noChangeAspect="1"/>
          </p:cNvPicPr>
          <p:nvPr userDrawn="1"/>
        </p:nvPicPr>
        <p:blipFill>
          <a:blip r:embed="rId6"/>
          <a:stretch>
            <a:fillRect/>
          </a:stretch>
        </p:blipFill>
        <p:spPr>
          <a:xfrm>
            <a:off x="436034" y="313200"/>
            <a:ext cx="3196167" cy="368789"/>
          </a:xfrm>
          <a:prstGeom prst="rect">
            <a:avLst/>
          </a:prstGeom>
        </p:spPr>
      </p:pic>
    </p:spTree>
    <p:extLst>
      <p:ext uri="{BB962C8B-B14F-4D97-AF65-F5344CB8AC3E}">
        <p14:creationId xmlns:p14="http://schemas.microsoft.com/office/powerpoint/2010/main" val="351385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rgbClr val="193E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rgbClr val="193E7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8" name="Picture 7">
            <a:extLst>
              <a:ext uri="{FF2B5EF4-FFF2-40B4-BE49-F238E27FC236}">
                <a16:creationId xmlns:a16="http://schemas.microsoft.com/office/drawing/2014/main" id="{59DD63F6-ADE9-5746-BDEA-40192755F68E}"/>
              </a:ext>
            </a:extLst>
          </p:cNvPr>
          <p:cNvPicPr>
            <a:picLocks noChangeAspect="1"/>
          </p:cNvPicPr>
          <p:nvPr userDrawn="1"/>
        </p:nvPicPr>
        <p:blipFill>
          <a:blip r:embed="rId2"/>
          <a:stretch>
            <a:fillRect/>
          </a:stretch>
        </p:blipFill>
        <p:spPr>
          <a:xfrm>
            <a:off x="402422" y="6316818"/>
            <a:ext cx="3196167" cy="368789"/>
          </a:xfrm>
          <a:prstGeom prst="rect">
            <a:avLst/>
          </a:prstGeom>
        </p:spPr>
      </p:pic>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92964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pic>
        <p:nvPicPr>
          <p:cNvPr id="10" name="Picture 9">
            <a:extLst>
              <a:ext uri="{FF2B5EF4-FFF2-40B4-BE49-F238E27FC236}">
                <a16:creationId xmlns:a16="http://schemas.microsoft.com/office/drawing/2014/main" id="{DCD15111-C891-504A-AA43-3B56AC6196F8}"/>
              </a:ext>
            </a:extLst>
          </p:cNvPr>
          <p:cNvPicPr>
            <a:picLocks noChangeAspect="1"/>
          </p:cNvPicPr>
          <p:nvPr userDrawn="1"/>
        </p:nvPicPr>
        <p:blipFill>
          <a:blip r:embed="rId3"/>
          <a:stretch>
            <a:fillRect/>
          </a:stretch>
        </p:blipFill>
        <p:spPr>
          <a:xfrm>
            <a:off x="409658" y="6295302"/>
            <a:ext cx="3196167" cy="368789"/>
          </a:xfrm>
          <a:prstGeom prst="rect">
            <a:avLst/>
          </a:prstGeom>
        </p:spPr>
      </p:pic>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4"/>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317672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9" name="Picture 8">
            <a:extLst>
              <a:ext uri="{FF2B5EF4-FFF2-40B4-BE49-F238E27FC236}">
                <a16:creationId xmlns:a16="http://schemas.microsoft.com/office/drawing/2014/main" id="{5E208493-8149-6E45-81CC-EE362D4F2B77}"/>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5"/>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6"/>
          <a:stretch>
            <a:fillRect/>
          </a:stretch>
        </p:blipFill>
        <p:spPr>
          <a:xfrm>
            <a:off x="10445751" y="1519647"/>
            <a:ext cx="1155700"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spTree>
    <p:extLst>
      <p:ext uri="{BB962C8B-B14F-4D97-AF65-F5344CB8AC3E}">
        <p14:creationId xmlns:p14="http://schemas.microsoft.com/office/powerpoint/2010/main" val="384644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7E0DDE-BBC8-534D-8F87-23B9287D092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4" name="Picture 3">
            <a:extLst>
              <a:ext uri="{FF2B5EF4-FFF2-40B4-BE49-F238E27FC236}">
                <a16:creationId xmlns:a16="http://schemas.microsoft.com/office/drawing/2014/main" id="{61EBF669-8E10-C845-A121-DB25AD1063DC}"/>
              </a:ext>
            </a:extLst>
          </p:cNvPr>
          <p:cNvPicPr>
            <a:picLocks noChangeAspect="1"/>
          </p:cNvPicPr>
          <p:nvPr userDrawn="1"/>
        </p:nvPicPr>
        <p:blipFill rotWithShape="1">
          <a:blip r:embed="rId4"/>
          <a:srcRect l="34054" b="22345"/>
          <a:stretch/>
        </p:blipFill>
        <p:spPr>
          <a:xfrm>
            <a:off x="0" y="4812138"/>
            <a:ext cx="1737360" cy="2045862"/>
          </a:xfrm>
          <a:prstGeom prst="rect">
            <a:avLst/>
          </a:prstGeom>
        </p:spPr>
      </p:pic>
      <p:pic>
        <p:nvPicPr>
          <p:cNvPr id="12" name="Picture 11">
            <a:extLst>
              <a:ext uri="{FF2B5EF4-FFF2-40B4-BE49-F238E27FC236}">
                <a16:creationId xmlns:a16="http://schemas.microsoft.com/office/drawing/2014/main" id="{20B6504F-0738-AD4E-B37A-159E120E906C}"/>
              </a:ext>
            </a:extLst>
          </p:cNvPr>
          <p:cNvPicPr>
            <a:picLocks noChangeAspect="1"/>
          </p:cNvPicPr>
          <p:nvPr userDrawn="1"/>
        </p:nvPicPr>
        <p:blipFill>
          <a:blip r:embed="rId5"/>
          <a:stretch>
            <a:fillRect/>
          </a:stretch>
        </p:blipFill>
        <p:spPr>
          <a:xfrm rot="16200000">
            <a:off x="10129459" y="1714918"/>
            <a:ext cx="1579205" cy="1184404"/>
          </a:xfrm>
          <a:prstGeom prst="rect">
            <a:avLst/>
          </a:prstGeom>
        </p:spPr>
      </p:pic>
      <p:pic>
        <p:nvPicPr>
          <p:cNvPr id="16" name="Picture 15">
            <a:extLst>
              <a:ext uri="{FF2B5EF4-FFF2-40B4-BE49-F238E27FC236}">
                <a16:creationId xmlns:a16="http://schemas.microsoft.com/office/drawing/2014/main" id="{DF176EB0-C59A-D44C-9789-8AACE9AEFD6E}"/>
              </a:ext>
            </a:extLst>
          </p:cNvPr>
          <p:cNvPicPr>
            <a:picLocks noChangeAspect="1"/>
          </p:cNvPicPr>
          <p:nvPr userDrawn="1"/>
        </p:nvPicPr>
        <p:blipFill>
          <a:blip r:embed="rId6"/>
          <a:stretch>
            <a:fillRect/>
          </a:stretch>
        </p:blipFill>
        <p:spPr>
          <a:xfrm>
            <a:off x="402422" y="318527"/>
            <a:ext cx="3196167" cy="368789"/>
          </a:xfrm>
          <a:prstGeom prst="rect">
            <a:avLst/>
          </a:prstGeom>
        </p:spPr>
      </p:pic>
    </p:spTree>
    <p:extLst>
      <p:ext uri="{BB962C8B-B14F-4D97-AF65-F5344CB8AC3E}">
        <p14:creationId xmlns:p14="http://schemas.microsoft.com/office/powerpoint/2010/main" val="112484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B69119-1B1B-404C-BA90-94A99EE4013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11" name="Picture 10">
            <a:extLst>
              <a:ext uri="{FF2B5EF4-FFF2-40B4-BE49-F238E27FC236}">
                <a16:creationId xmlns:a16="http://schemas.microsoft.com/office/drawing/2014/main" id="{90ED9402-3D88-6049-B554-357C36611E7D}"/>
              </a:ext>
            </a:extLst>
          </p:cNvPr>
          <p:cNvPicPr>
            <a:picLocks noChangeAspect="1"/>
          </p:cNvPicPr>
          <p:nvPr userDrawn="1"/>
        </p:nvPicPr>
        <p:blipFill rotWithShape="1">
          <a:blip r:embed="rId5"/>
          <a:srcRect l="24256" b="21461"/>
          <a:stretch/>
        </p:blipFill>
        <p:spPr>
          <a:xfrm>
            <a:off x="0" y="4015298"/>
            <a:ext cx="2780030" cy="2842702"/>
          </a:xfrm>
          <a:prstGeom prst="rect">
            <a:avLst/>
          </a:prstGeom>
        </p:spPr>
      </p:pic>
      <p:pic>
        <p:nvPicPr>
          <p:cNvPr id="12" name="Picture 11">
            <a:extLst>
              <a:ext uri="{FF2B5EF4-FFF2-40B4-BE49-F238E27FC236}">
                <a16:creationId xmlns:a16="http://schemas.microsoft.com/office/drawing/2014/main" id="{4AF6015D-0869-6549-8C39-D73FF762841D}"/>
              </a:ext>
            </a:extLst>
          </p:cNvPr>
          <p:cNvPicPr>
            <a:picLocks noChangeAspect="1"/>
          </p:cNvPicPr>
          <p:nvPr userDrawn="1"/>
        </p:nvPicPr>
        <p:blipFill>
          <a:blip r:embed="rId6"/>
          <a:stretch>
            <a:fillRect/>
          </a:stretch>
        </p:blipFill>
        <p:spPr>
          <a:xfrm rot="1782855">
            <a:off x="10190480" y="1552292"/>
            <a:ext cx="1351280" cy="675640"/>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5527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spTree>
    <p:extLst>
      <p:ext uri="{BB962C8B-B14F-4D97-AF65-F5344CB8AC3E}">
        <p14:creationId xmlns:p14="http://schemas.microsoft.com/office/powerpoint/2010/main" val="271584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00FBBD-6CC4-A349-B70B-313BAD04B61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13" name="Picture 12">
            <a:extLst>
              <a:ext uri="{FF2B5EF4-FFF2-40B4-BE49-F238E27FC236}">
                <a16:creationId xmlns:a16="http://schemas.microsoft.com/office/drawing/2014/main" id="{C69C07FA-383C-2346-AEDD-0EAEBB2C666C}"/>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21" name="Picture 20">
            <a:extLst>
              <a:ext uri="{FF2B5EF4-FFF2-40B4-BE49-F238E27FC236}">
                <a16:creationId xmlns:a16="http://schemas.microsoft.com/office/drawing/2014/main" id="{1B3F5BD8-0C81-4A4E-A8A7-821DBE909558}"/>
              </a:ext>
            </a:extLst>
          </p:cNvPr>
          <p:cNvPicPr>
            <a:picLocks noChangeAspect="1"/>
          </p:cNvPicPr>
          <p:nvPr userDrawn="1"/>
        </p:nvPicPr>
        <p:blipFill>
          <a:blip r:embed="rId5"/>
          <a:stretch>
            <a:fillRect/>
          </a:stretch>
        </p:blipFill>
        <p:spPr>
          <a:xfrm rot="1927307">
            <a:off x="10464018" y="1601144"/>
            <a:ext cx="1081455" cy="540728"/>
          </a:xfrm>
          <a:prstGeom prst="rect">
            <a:avLst/>
          </a:prstGeom>
        </p:spPr>
      </p:pic>
      <p:pic>
        <p:nvPicPr>
          <p:cNvPr id="22" name="Picture 21">
            <a:extLst>
              <a:ext uri="{FF2B5EF4-FFF2-40B4-BE49-F238E27FC236}">
                <a16:creationId xmlns:a16="http://schemas.microsoft.com/office/drawing/2014/main" id="{580507CF-0871-4D45-B2B1-43EE3CCCD78D}"/>
              </a:ext>
            </a:extLst>
          </p:cNvPr>
          <p:cNvPicPr>
            <a:picLocks noChangeAspect="1"/>
          </p:cNvPicPr>
          <p:nvPr userDrawn="1"/>
        </p:nvPicPr>
        <p:blipFill>
          <a:blip r:embed="rId6"/>
          <a:stretch>
            <a:fillRect/>
          </a:stretch>
        </p:blipFill>
        <p:spPr>
          <a:xfrm>
            <a:off x="0" y="5141460"/>
            <a:ext cx="2582984" cy="1716540"/>
          </a:xfrm>
          <a:prstGeom prst="rect">
            <a:avLst/>
          </a:prstGeom>
        </p:spPr>
      </p:pic>
    </p:spTree>
    <p:extLst>
      <p:ext uri="{BB962C8B-B14F-4D97-AF65-F5344CB8AC3E}">
        <p14:creationId xmlns:p14="http://schemas.microsoft.com/office/powerpoint/2010/main" val="405517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6230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5"/>
          <a:stretch>
            <a:fillRect/>
          </a:stretch>
        </p:blipFill>
        <p:spPr>
          <a:xfrm rot="12288281">
            <a:off x="10164502" y="1227960"/>
            <a:ext cx="1342276"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6"/>
          <a:srcRect l="8151" b="33145"/>
          <a:stretch/>
        </p:blipFill>
        <p:spPr>
          <a:xfrm>
            <a:off x="1" y="4480660"/>
            <a:ext cx="3091180" cy="2377341"/>
          </a:xfrm>
          <a:prstGeom prst="rect">
            <a:avLst/>
          </a:prstGeom>
        </p:spPr>
      </p:pic>
    </p:spTree>
    <p:extLst>
      <p:ext uri="{BB962C8B-B14F-4D97-AF65-F5344CB8AC3E}">
        <p14:creationId xmlns:p14="http://schemas.microsoft.com/office/powerpoint/2010/main" val="40348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9" name="Picture 18">
            <a:extLst>
              <a:ext uri="{FF2B5EF4-FFF2-40B4-BE49-F238E27FC236}">
                <a16:creationId xmlns:a16="http://schemas.microsoft.com/office/drawing/2014/main" id="{ED173F14-E50B-9448-B526-F682F5200068}"/>
              </a:ext>
            </a:extLst>
          </p:cNvPr>
          <p:cNvPicPr>
            <a:picLocks noChangeAspect="1"/>
          </p:cNvPicPr>
          <p:nvPr userDrawn="1"/>
        </p:nvPicPr>
        <p:blipFill>
          <a:blip r:embed="rId6"/>
          <a:stretch>
            <a:fillRect/>
          </a:stretch>
        </p:blipFill>
        <p:spPr>
          <a:xfrm>
            <a:off x="436034" y="313200"/>
            <a:ext cx="3196167" cy="368789"/>
          </a:xfrm>
          <a:prstGeom prst="rect">
            <a:avLst/>
          </a:prstGeom>
        </p:spPr>
      </p:pic>
      <p:sp>
        <p:nvSpPr>
          <p:cNvPr id="12" name="Title 1">
            <a:extLst>
              <a:ext uri="{FF2B5EF4-FFF2-40B4-BE49-F238E27FC236}">
                <a16:creationId xmlns:a16="http://schemas.microsoft.com/office/drawing/2014/main" id="{8C69DFD5-858D-D642-ADE1-D548CB19E775}"/>
              </a:ext>
            </a:extLst>
          </p:cNvPr>
          <p:cNvSpPr>
            <a:spLocks noGrp="1"/>
          </p:cNvSpPr>
          <p:nvPr>
            <p:ph type="title"/>
          </p:nvPr>
        </p:nvSpPr>
        <p:spPr>
          <a:xfrm>
            <a:off x="838200" y="2488688"/>
            <a:ext cx="9403080" cy="1133477"/>
          </a:xfrm>
        </p:spPr>
        <p:txBody>
          <a:bodyPr anchor="b">
            <a:noAutofit/>
          </a:bodyPr>
          <a:lstStyle>
            <a:lvl1pPr>
              <a:defRPr sz="4800">
                <a:solidFill>
                  <a:schemeClr val="bg1"/>
                </a:solidFill>
              </a:defRPr>
            </a:lvl1pPr>
          </a:lstStyle>
          <a:p>
            <a:r>
              <a:rPr lang="en-US" dirty="0"/>
              <a:t>Click to edit Master title</a:t>
            </a:r>
          </a:p>
        </p:txBody>
      </p:sp>
    </p:spTree>
    <p:extLst>
      <p:ext uri="{BB962C8B-B14F-4D97-AF65-F5344CB8AC3E}">
        <p14:creationId xmlns:p14="http://schemas.microsoft.com/office/powerpoint/2010/main" val="80373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F6C1B-6F37-CE43-80CB-13FD9EE06F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E29E7-16A9-6340-9E9F-790043ED9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t>3/15/2022</a:t>
            </a:fld>
            <a:endParaRPr lang="en-US"/>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t>‹#›</a:t>
            </a:fld>
            <a:endParaRPr lang="en-US"/>
          </a:p>
        </p:txBody>
      </p:sp>
    </p:spTree>
    <p:extLst>
      <p:ext uri="{BB962C8B-B14F-4D97-AF65-F5344CB8AC3E}">
        <p14:creationId xmlns:p14="http://schemas.microsoft.com/office/powerpoint/2010/main" val="361791490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61" r:id="rId3"/>
    <p:sldLayoutId id="2147483654" r:id="rId4"/>
    <p:sldLayoutId id="2147483660" r:id="rId5"/>
    <p:sldLayoutId id="2147483655" r:id="rId6"/>
    <p:sldLayoutId id="2147483658" r:id="rId7"/>
    <p:sldLayoutId id="2147483659" r:id="rId8"/>
    <p:sldLayoutId id="2147483657"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oleObject" Target="../embeddings/oleObject1.bin"/><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3.emf"/><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www.bmj.com/content/363/bmj.k473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awesomelyblankinthemiddle.blogspot.com/" TargetMode="External"/><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attcoaty.com/2015/01/30/feedbackopportunities/" TargetMode="External"/><Relationship Id="rId7" Type="http://schemas.openxmlformats.org/officeDocument/2006/relationships/hyperlink" Target="https://www.openaire.eu/blogs/4-challenges-for-institutional-research-data-management-support"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2017.igem.org/Team:Hong_Kong_HKUST/Collaborations" TargetMode="Externa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sz="3600" dirty="0"/>
              <a:t>Chronology in multimorbidity clustering and its effect on treatment burden and the utilisation of health and social care services</a:t>
            </a:r>
          </a:p>
        </p:txBody>
      </p:sp>
      <p:sp>
        <p:nvSpPr>
          <p:cNvPr id="7" name="Subtitle 6"/>
          <p:cNvSpPr>
            <a:spLocks noGrp="1"/>
          </p:cNvSpPr>
          <p:nvPr>
            <p:ph type="subTitle" idx="1"/>
          </p:nvPr>
        </p:nvSpPr>
        <p:spPr>
          <a:xfrm>
            <a:off x="1378527" y="3706091"/>
            <a:ext cx="9144000" cy="2757054"/>
          </a:xfrm>
        </p:spPr>
        <p:txBody>
          <a:bodyPr>
            <a:normAutofit fontScale="70000" lnSpcReduction="20000"/>
          </a:bodyPr>
          <a:lstStyle/>
          <a:p>
            <a:r>
              <a:rPr lang="en-GB" sz="3400" dirty="0"/>
              <a:t>Lucy Kaluvu</a:t>
            </a:r>
          </a:p>
          <a:p>
            <a:endParaRPr lang="en-GB" dirty="0"/>
          </a:p>
          <a:p>
            <a:r>
              <a:rPr lang="en-GB" sz="2600" dirty="0"/>
              <a:t>PhD (Health)</a:t>
            </a:r>
          </a:p>
          <a:p>
            <a:r>
              <a:rPr lang="en-GB" sz="2600" dirty="0"/>
              <a:t>Faculty of Health, Social Care &amp; Medicine</a:t>
            </a:r>
          </a:p>
          <a:p>
            <a:r>
              <a:rPr lang="en-GB" sz="2600" dirty="0"/>
              <a:t>Edge Hill University</a:t>
            </a:r>
          </a:p>
          <a:p>
            <a:r>
              <a:rPr lang="en-GB" sz="2600" dirty="0"/>
              <a:t>ARC NWC Theme: Equitable Place-Based Health and Care</a:t>
            </a:r>
          </a:p>
          <a:p>
            <a:endParaRPr lang="en-GB" sz="2600" dirty="0"/>
          </a:p>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17</a:t>
            </a:r>
            <a:r>
              <a:rPr lang="en-US" sz="26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2600" dirty="0">
                <a:effectLst/>
                <a:latin typeface="Arial" panose="020B0604020202020204" pitchFamily="34" charset="0"/>
                <a:ea typeface="Calibri" panose="020F0502020204030204" pitchFamily="34" charset="0"/>
                <a:cs typeface="Times New Roman" panose="02020603050405020304" pitchFamily="18" charset="0"/>
              </a:rPr>
              <a:t> MARCH 2022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30000" dirty="0"/>
          </a:p>
        </p:txBody>
      </p:sp>
    </p:spTree>
    <p:extLst>
      <p:ext uri="{BB962C8B-B14F-4D97-AF65-F5344CB8AC3E}">
        <p14:creationId xmlns:p14="http://schemas.microsoft.com/office/powerpoint/2010/main" val="175740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550862" y="158193"/>
            <a:ext cx="11091600" cy="471053"/>
          </a:xfrm>
        </p:spPr>
        <p:txBody>
          <a:bodyPr rtlCol="0">
            <a:normAutofit fontScale="90000"/>
          </a:bodyPr>
          <a:lstStyle/>
          <a:p>
            <a:pPr rtl="0"/>
            <a:r>
              <a:rPr lang="en-GB" dirty="0"/>
              <a:t>PhD Timeline</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3890055439"/>
              </p:ext>
            </p:extLst>
          </p:nvPr>
        </p:nvGraphicFramePr>
        <p:xfrm>
          <a:off x="550863" y="484909"/>
          <a:ext cx="11090275" cy="5656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10</a:t>
            </a:fld>
            <a:endParaRPr lang="en-GB"/>
          </a:p>
        </p:txBody>
      </p:sp>
    </p:spTree>
    <p:extLst>
      <p:ext uri="{BB962C8B-B14F-4D97-AF65-F5344CB8AC3E}">
        <p14:creationId xmlns:p14="http://schemas.microsoft.com/office/powerpoint/2010/main" val="2624630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5554" y="4714179"/>
            <a:ext cx="9226446" cy="1269748"/>
          </a:xfrm>
        </p:spPr>
        <p:txBody>
          <a:bodyPr/>
          <a:lstStyle/>
          <a:p>
            <a:br>
              <a:rPr lang="en-GB" dirty="0"/>
            </a:br>
            <a:br>
              <a:rPr lang="en-GB" dirty="0"/>
            </a:br>
            <a:br>
              <a:rPr lang="en-GB" dirty="0"/>
            </a:br>
            <a:br>
              <a:rPr lang="en-GB" dirty="0"/>
            </a:br>
            <a:br>
              <a:rPr lang="en-GB" dirty="0"/>
            </a:br>
            <a:br>
              <a:rPr lang="en-GB" dirty="0"/>
            </a:br>
            <a:br>
              <a:rPr lang="en-GB" dirty="0"/>
            </a:br>
            <a:r>
              <a:rPr lang="en-GB" dirty="0"/>
              <a:t>       </a:t>
            </a:r>
            <a:r>
              <a:rPr lang="en-GB" sz="3200" dirty="0"/>
              <a:t>Thank you for your attention</a:t>
            </a:r>
            <a:br>
              <a:rPr lang="en-GB" dirty="0"/>
            </a:br>
            <a:br>
              <a:rPr lang="en-GB" dirty="0"/>
            </a:br>
            <a:r>
              <a:rPr lang="en-GB" sz="3200" dirty="0">
                <a:latin typeface="+mn-lt"/>
              </a:rPr>
              <a:t>To learn more about my research, let us chat </a:t>
            </a:r>
            <a:br>
              <a:rPr lang="en-GB" sz="2800" dirty="0">
                <a:latin typeface="Candara" panose="020E0502030303020204" pitchFamily="34" charset="0"/>
              </a:rPr>
            </a:br>
            <a:br>
              <a:rPr lang="en-GB" sz="2800" dirty="0">
                <a:latin typeface="Candara" panose="020E0502030303020204" pitchFamily="34" charset="0"/>
              </a:rPr>
            </a:br>
            <a:r>
              <a:rPr lang="en-GB" sz="2800" dirty="0">
                <a:latin typeface="Candara" panose="020E0502030303020204" pitchFamily="34" charset="0"/>
              </a:rPr>
              <a:t>        </a:t>
            </a:r>
            <a:r>
              <a:rPr lang="en-GB" sz="3200" dirty="0">
                <a:latin typeface="+mn-lt"/>
              </a:rPr>
              <a:t>24885703@edgehill.ac.uk</a:t>
            </a:r>
            <a:br>
              <a:rPr lang="en-GB" sz="3200" dirty="0">
                <a:latin typeface="Candara" panose="020E0502030303020204" pitchFamily="34" charset="0"/>
              </a:rPr>
            </a:br>
            <a:r>
              <a:rPr lang="en-GB" sz="3200" dirty="0">
                <a:latin typeface="Candara" panose="020E0502030303020204" pitchFamily="34" charset="0"/>
              </a:rPr>
              <a:t>        </a:t>
            </a:r>
            <a:br>
              <a:rPr lang="en-GB" sz="3200" dirty="0">
                <a:latin typeface="Candara" panose="020E0502030303020204" pitchFamily="34" charset="0"/>
              </a:rPr>
            </a:br>
            <a:r>
              <a:rPr lang="en-GB" sz="3200" dirty="0">
                <a:latin typeface="Candara" panose="020E0502030303020204" pitchFamily="34" charset="0"/>
              </a:rPr>
              <a:t>               </a:t>
            </a:r>
            <a:r>
              <a:rPr lang="en-GB" sz="3200" dirty="0">
                <a:latin typeface="+mn-lt"/>
              </a:rPr>
              <a:t>@Kaluvu_LM</a:t>
            </a:r>
            <a:br>
              <a:rPr lang="en-GB" dirty="0"/>
            </a:br>
            <a:r>
              <a:rPr lang="en-GB" dirty="0"/>
              <a:t>       </a:t>
            </a:r>
            <a:r>
              <a:rPr lang="en-GB" sz="4800" dirty="0">
                <a:latin typeface="Candara" panose="020E0502030303020204" pitchFamily="34" charset="0"/>
              </a:rPr>
              <a:t> </a:t>
            </a:r>
            <a:endParaRPr lang="en-GB" sz="3200" dirty="0"/>
          </a:p>
        </p:txBody>
      </p:sp>
      <p:pic>
        <p:nvPicPr>
          <p:cNvPr id="4" name="Graphic 3" descr="Email with solid fill">
            <a:extLst>
              <a:ext uri="{FF2B5EF4-FFF2-40B4-BE49-F238E27FC236}">
                <a16:creationId xmlns:a16="http://schemas.microsoft.com/office/drawing/2014/main" id="{3C280AD6-DFA5-486E-84B5-CD570F0C7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7763" y="3799779"/>
            <a:ext cx="914400" cy="914400"/>
          </a:xfrm>
          <a:prstGeom prst="rect">
            <a:avLst/>
          </a:prstGeom>
        </p:spPr>
      </p:pic>
      <p:pic>
        <p:nvPicPr>
          <p:cNvPr id="6" name="Graphic 5" descr="Route (Two Pins With A Path) with solid fill">
            <a:extLst>
              <a:ext uri="{FF2B5EF4-FFF2-40B4-BE49-F238E27FC236}">
                <a16:creationId xmlns:a16="http://schemas.microsoft.com/office/drawing/2014/main" id="{409249F2-909F-40A5-AA83-65F53450E0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07197" y="4866579"/>
            <a:ext cx="914400" cy="914400"/>
          </a:xfrm>
          <a:prstGeom prst="rect">
            <a:avLst/>
          </a:prstGeom>
        </p:spPr>
      </p:pic>
    </p:spTree>
    <p:extLst>
      <p:ext uri="{BB962C8B-B14F-4D97-AF65-F5344CB8AC3E}">
        <p14:creationId xmlns:p14="http://schemas.microsoft.com/office/powerpoint/2010/main" val="172248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0E03-8FE2-485D-9E02-8E818993F727}"/>
              </a:ext>
            </a:extLst>
          </p:cNvPr>
          <p:cNvSpPr>
            <a:spLocks noGrp="1"/>
          </p:cNvSpPr>
          <p:nvPr>
            <p:ph type="title"/>
          </p:nvPr>
        </p:nvSpPr>
        <p:spPr>
          <a:xfrm>
            <a:off x="838200" y="365128"/>
            <a:ext cx="10515600" cy="784800"/>
          </a:xfrm>
        </p:spPr>
        <p:txBody>
          <a:bodyPr>
            <a:normAutofit/>
          </a:bodyPr>
          <a:lstStyle/>
          <a:p>
            <a:r>
              <a:rPr lang="en-GB" sz="2400" dirty="0"/>
              <a:t>Research team and collaborating organisations</a:t>
            </a:r>
          </a:p>
        </p:txBody>
      </p:sp>
      <p:graphicFrame>
        <p:nvGraphicFramePr>
          <p:cNvPr id="4" name="Content Placeholder 3">
            <a:extLst>
              <a:ext uri="{FF2B5EF4-FFF2-40B4-BE49-F238E27FC236}">
                <a16:creationId xmlns:a16="http://schemas.microsoft.com/office/drawing/2014/main" id="{3E22EC0A-0FFF-4102-B86F-7A0A79ED1312}"/>
              </a:ext>
            </a:extLst>
          </p:cNvPr>
          <p:cNvGraphicFramePr>
            <a:graphicFrameLocks noGrp="1"/>
          </p:cNvGraphicFramePr>
          <p:nvPr>
            <p:ph idx="1"/>
            <p:extLst>
              <p:ext uri="{D42A27DB-BD31-4B8C-83A1-F6EECF244321}">
                <p14:modId xmlns:p14="http://schemas.microsoft.com/office/powerpoint/2010/main" val="2447623021"/>
              </p:ext>
            </p:extLst>
          </p:nvPr>
        </p:nvGraphicFramePr>
        <p:xfrm>
          <a:off x="838200" y="1149929"/>
          <a:ext cx="10515600" cy="4641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624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FF0C4-E13D-491A-94D6-BBE701024F86}"/>
              </a:ext>
            </a:extLst>
          </p:cNvPr>
          <p:cNvSpPr>
            <a:spLocks noGrp="1"/>
          </p:cNvSpPr>
          <p:nvPr>
            <p:ph type="title"/>
          </p:nvPr>
        </p:nvSpPr>
        <p:spPr/>
        <p:txBody>
          <a:bodyPr/>
          <a:lstStyle/>
          <a:p>
            <a:r>
              <a:rPr kumimoji="0" lang="en-GB" sz="3200" b="0" i="0" u="none" strike="noStrike" kern="1200" cap="none" spc="0" normalizeH="0" baseline="0" noProof="0" dirty="0">
                <a:ln>
                  <a:noFill/>
                </a:ln>
                <a:solidFill>
                  <a:srgbClr val="193E72"/>
                </a:solidFill>
                <a:effectLst/>
                <a:uLnTx/>
                <a:uFillTx/>
                <a:ea typeface="+mj-ea"/>
                <a:cs typeface="+mj-cs"/>
              </a:rPr>
              <a:t>Multimorbidity: What do we know?</a:t>
            </a:r>
            <a:endParaRPr lang="en-GB" dirty="0"/>
          </a:p>
        </p:txBody>
      </p:sp>
      <p:sp>
        <p:nvSpPr>
          <p:cNvPr id="3" name="Content Placeholder 2">
            <a:extLst>
              <a:ext uri="{FF2B5EF4-FFF2-40B4-BE49-F238E27FC236}">
                <a16:creationId xmlns:a16="http://schemas.microsoft.com/office/drawing/2014/main" id="{A44E6432-0741-4B0C-8945-561F172854BE}"/>
              </a:ext>
            </a:extLst>
          </p:cNvPr>
          <p:cNvSpPr>
            <a:spLocks noGrp="1"/>
          </p:cNvSpPr>
          <p:nvPr>
            <p:ph idx="1"/>
          </p:nvPr>
        </p:nvSpPr>
        <p:spPr>
          <a:xfrm>
            <a:off x="838200" y="1535065"/>
            <a:ext cx="5327073" cy="3778153"/>
          </a:xfrm>
        </p:spPr>
        <p:txBody>
          <a:bodyPr>
            <a:normAutofit/>
          </a:body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93E72"/>
                </a:solidFill>
                <a:effectLst/>
                <a:uLnTx/>
                <a:uFillTx/>
                <a:latin typeface="Arial" panose="020B0604020202020204"/>
                <a:ea typeface="+mn-ea"/>
                <a:cs typeface="+mn-cs"/>
              </a:rPr>
              <a:t>Co-occurrence of two or more long-term chronic conditions (</a:t>
            </a:r>
            <a:r>
              <a:rPr kumimoji="0" lang="en-GB" sz="1400" b="0" i="0" u="none" strike="noStrike" kern="1200" cap="none" spc="0" normalizeH="0" baseline="0" noProof="0" dirty="0">
                <a:ln>
                  <a:noFill/>
                </a:ln>
                <a:solidFill>
                  <a:srgbClr val="7030A0"/>
                </a:solidFill>
                <a:effectLst/>
                <a:uLnTx/>
                <a:uFillTx/>
                <a:latin typeface="Arial" panose="020B0604020202020204"/>
                <a:ea typeface="+mn-ea"/>
                <a:cs typeface="+mn-cs"/>
              </a:rPr>
              <a:t>physical, physical-mental, mental conditions</a:t>
            </a:r>
            <a:r>
              <a:rPr kumimoji="0" lang="en-GB" sz="1400" b="0" i="0" u="none" strike="noStrike" kern="1200" cap="none" spc="0" normalizeH="0" baseline="0" noProof="0" dirty="0">
                <a:ln>
                  <a:noFill/>
                </a:ln>
                <a:solidFill>
                  <a:srgbClr val="193E72"/>
                </a:solidFill>
                <a:effectLst/>
                <a:uLnTx/>
                <a:uFillTx/>
                <a:latin typeface="Arial" panose="020B0604020202020204"/>
                <a:ea typeface="+mn-ea"/>
                <a:cs typeface="+mn-cs"/>
              </a:rPr>
              <a:t>) within an individual.</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93E72"/>
                </a:solidFill>
                <a:effectLst/>
                <a:uLnTx/>
                <a:uFillTx/>
                <a:latin typeface="Arial" panose="020B0604020202020204"/>
                <a:ea typeface="+mn-ea"/>
                <a:cs typeface="+mn-cs"/>
              </a:rPr>
              <a:t>Affects 2 in every 3 individuals aged &gt;65 years in the UK</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93E72"/>
                </a:solidFill>
                <a:effectLst/>
                <a:uLnTx/>
                <a:uFillTx/>
                <a:latin typeface="Arial" panose="020B0604020202020204"/>
                <a:ea typeface="+mn-ea"/>
                <a:cs typeface="+mn-cs"/>
              </a:rPr>
              <a:t>Early onset &gt;8 years in socioeconomically deprived settings (</a:t>
            </a:r>
            <a:r>
              <a:rPr kumimoji="0" lang="en-US" sz="1400" b="0" i="0" u="none" strike="noStrike" kern="1200" cap="none" spc="0" normalizeH="0" baseline="0" noProof="0" dirty="0">
                <a:ln>
                  <a:noFill/>
                </a:ln>
                <a:solidFill>
                  <a:srgbClr val="7030A0"/>
                </a:solidFill>
                <a:effectLst/>
                <a:uLnTx/>
                <a:uFillTx/>
                <a:latin typeface="Arial" panose="020B0604020202020204"/>
                <a:ea typeface="+mn-ea"/>
                <a:cs typeface="+mn-cs"/>
              </a:rPr>
              <a:t>Barnett et al., 2012</a:t>
            </a:r>
            <a:r>
              <a:rPr kumimoji="0" lang="en-US" sz="1400" b="0" i="0" u="none" strike="noStrike" kern="1200" cap="none" spc="0" normalizeH="0" baseline="0" noProof="0" dirty="0">
                <a:ln>
                  <a:noFill/>
                </a:ln>
                <a:solidFill>
                  <a:srgbClr val="193E72"/>
                </a:solidFill>
                <a:effectLst/>
                <a:uLnTx/>
                <a:uFillTx/>
                <a:latin typeface="Arial" panose="020B0604020202020204"/>
                <a:ea typeface="+mn-ea"/>
                <a:cs typeface="+mn-cs"/>
              </a:rPr>
              <a:t>)</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93E72"/>
                </a:solidFill>
                <a:effectLst/>
                <a:uLnTx/>
                <a:uFillTx/>
                <a:latin typeface="Arial" panose="020B0604020202020204"/>
                <a:ea typeface="+mn-ea"/>
                <a:cs typeface="+mn-cs"/>
              </a:rPr>
              <a:t>Hypertension, depression/anxiety and chronic pain are the most prevalent conditions within multimorbidity (</a:t>
            </a:r>
            <a:r>
              <a:rPr kumimoji="0" lang="en-US" sz="1400" b="0" i="0" u="none" strike="noStrike" kern="1200" cap="none" spc="0" normalizeH="0" baseline="0" noProof="0" dirty="0">
                <a:ln>
                  <a:noFill/>
                </a:ln>
                <a:solidFill>
                  <a:srgbClr val="7030A0"/>
                </a:solidFill>
                <a:effectLst/>
                <a:uLnTx/>
                <a:uFillTx/>
                <a:latin typeface="Arial" panose="020B0604020202020204"/>
                <a:ea typeface="+mn-ea"/>
                <a:cs typeface="+mn-cs"/>
              </a:rPr>
              <a:t>Cassell et al., 2018</a:t>
            </a:r>
            <a:r>
              <a:rPr kumimoji="0" lang="en-US" sz="1400" b="0" i="0" u="none" strike="noStrike" kern="1200" cap="none" spc="0" normalizeH="0" baseline="0" noProof="0" dirty="0">
                <a:ln>
                  <a:noFill/>
                </a:ln>
                <a:solidFill>
                  <a:srgbClr val="193E72"/>
                </a:solidFill>
                <a:effectLst/>
                <a:uLnTx/>
                <a:uFillTx/>
                <a:latin typeface="Arial" panose="020B0604020202020204"/>
                <a:ea typeface="+mn-ea"/>
                <a:cs typeface="+mn-cs"/>
              </a:rPr>
              <a:t>).</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93E72"/>
                </a:solidFill>
                <a:effectLst/>
                <a:uLnTx/>
                <a:uFillTx/>
                <a:latin typeface="Arial" panose="020B0604020202020204"/>
                <a:ea typeface="+mn-ea"/>
                <a:cs typeface="+mn-cs"/>
              </a:rPr>
              <a:t>Multimorbidity patients are the highest users of health and social care services.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93E72"/>
                </a:solidFill>
                <a:effectLst/>
                <a:uLnTx/>
                <a:uFillTx/>
                <a:latin typeface="Arial" panose="020B0604020202020204"/>
                <a:ea typeface="+mn-ea"/>
                <a:cs typeface="+mn-cs"/>
              </a:rPr>
              <a:t>High rates of unplanned hospital admissions and readmissions emergency care visits use, GP services, and social care services (</a:t>
            </a:r>
            <a:r>
              <a:rPr kumimoji="0" lang="en-GB" sz="1400" b="0" i="0" u="none" strike="noStrike" kern="1200" cap="none" spc="0" normalizeH="0" baseline="0" noProof="0" dirty="0">
                <a:ln>
                  <a:noFill/>
                </a:ln>
                <a:solidFill>
                  <a:srgbClr val="7030A0"/>
                </a:solidFill>
                <a:effectLst/>
                <a:uLnTx/>
                <a:uFillTx/>
                <a:latin typeface="Arial" panose="020B0604020202020204"/>
                <a:ea typeface="+mn-ea"/>
                <a:cs typeface="+mn-cs"/>
              </a:rPr>
              <a:t>Gopfert et al., 2021</a:t>
            </a:r>
            <a:r>
              <a:rPr kumimoji="0" lang="en-GB" sz="1400" b="0" i="0" u="none" strike="noStrike" kern="1200" cap="none" spc="0" normalizeH="0" baseline="0" noProof="0" dirty="0">
                <a:ln>
                  <a:noFill/>
                </a:ln>
                <a:solidFill>
                  <a:srgbClr val="193E72"/>
                </a:solidFill>
                <a:effectLst/>
                <a:uLnTx/>
                <a:uFillTx/>
                <a:latin typeface="Arial" panose="020B0604020202020204"/>
                <a:ea typeface="+mn-ea"/>
                <a:cs typeface="+mn-cs"/>
              </a:rPr>
              <a:t>)</a:t>
            </a:r>
            <a:endParaRPr kumimoji="0" lang="en-US" sz="1400" b="0" i="0" u="none" strike="noStrike" kern="1200" cap="none" spc="0" normalizeH="0" baseline="0" noProof="0" dirty="0">
              <a:ln>
                <a:noFill/>
              </a:ln>
              <a:solidFill>
                <a:srgbClr val="193E72"/>
              </a:solidFill>
              <a:effectLst/>
              <a:uLnTx/>
              <a:uFillTx/>
              <a:latin typeface="Arial" panose="020B0604020202020204"/>
              <a:ea typeface="+mn-ea"/>
              <a:cs typeface="+mn-cs"/>
            </a:endParaRPr>
          </a:p>
          <a:p>
            <a:endParaRPr lang="en-GB" dirty="0"/>
          </a:p>
        </p:txBody>
      </p:sp>
      <p:pic>
        <p:nvPicPr>
          <p:cNvPr id="4" name="Picture 3" descr="A screenshot of a computer&#10;&#10;Description automatically generated with low confidence">
            <a:extLst>
              <a:ext uri="{FF2B5EF4-FFF2-40B4-BE49-F238E27FC236}">
                <a16:creationId xmlns:a16="http://schemas.microsoft.com/office/drawing/2014/main" id="{99F241E3-13C0-4793-8240-869ADDBFB56F}"/>
              </a:ext>
            </a:extLst>
          </p:cNvPr>
          <p:cNvPicPr>
            <a:picLocks noChangeAspect="1"/>
          </p:cNvPicPr>
          <p:nvPr/>
        </p:nvPicPr>
        <p:blipFill>
          <a:blip r:embed="rId3"/>
          <a:stretch>
            <a:fillRect/>
          </a:stretch>
        </p:blipFill>
        <p:spPr>
          <a:xfrm>
            <a:off x="6526110" y="1626066"/>
            <a:ext cx="4952381" cy="3687152"/>
          </a:xfrm>
          <a:prstGeom prst="rect">
            <a:avLst/>
          </a:prstGeom>
        </p:spPr>
      </p:pic>
      <p:sp>
        <p:nvSpPr>
          <p:cNvPr id="33" name="TextBox 32">
            <a:extLst>
              <a:ext uri="{FF2B5EF4-FFF2-40B4-BE49-F238E27FC236}">
                <a16:creationId xmlns:a16="http://schemas.microsoft.com/office/drawing/2014/main" id="{3049426E-D5CE-455C-82C1-1BAD9E8BAE3F}"/>
              </a:ext>
            </a:extLst>
          </p:cNvPr>
          <p:cNvSpPr txBox="1"/>
          <p:nvPr/>
        </p:nvSpPr>
        <p:spPr>
          <a:xfrm>
            <a:off x="783402" y="5477287"/>
            <a:ext cx="1055716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Figure: Cassell et al 2018; </a:t>
            </a:r>
            <a:r>
              <a:rPr kumimoji="0" lang="en-US" sz="1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Prevalence of physical–mental comorbidity by age and socioeconomic status.1 is the quintile with the least socioeconomic deprivation, 5 is that with the greatest </a:t>
            </a:r>
            <a:endParaRPr kumimoji="0" lang="en-GB" sz="1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Tree>
    <p:extLst>
      <p:ext uri="{BB962C8B-B14F-4D97-AF65-F5344CB8AC3E}">
        <p14:creationId xmlns:p14="http://schemas.microsoft.com/office/powerpoint/2010/main" val="376341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9F88-B21D-46F8-9CCD-8FFE5D087F16}"/>
              </a:ext>
            </a:extLst>
          </p:cNvPr>
          <p:cNvSpPr>
            <a:spLocks noGrp="1"/>
          </p:cNvSpPr>
          <p:nvPr>
            <p:ph type="title"/>
          </p:nvPr>
        </p:nvSpPr>
        <p:spPr>
          <a:xfrm>
            <a:off x="960100" y="978102"/>
            <a:ext cx="10588434" cy="1062644"/>
          </a:xfrm>
        </p:spPr>
        <p:txBody>
          <a:bodyPr anchor="b">
            <a:normAutofit/>
          </a:bodyPr>
          <a:lstStyle/>
          <a:p>
            <a:r>
              <a:rPr lang="en-US" dirty="0"/>
              <a:t>Why more research into multimorbidity clusters?</a:t>
            </a:r>
            <a:br>
              <a:rPr lang="en-US" dirty="0"/>
            </a:br>
            <a:endParaRPr lang="en-GB" dirty="0"/>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C3C12B5-418F-4244-AAA5-228610D7DA1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261257" y="2811104"/>
            <a:ext cx="4774870" cy="2740610"/>
          </a:xfrm>
          <a:prstGeom prst="rect">
            <a:avLst/>
          </a:prstGeom>
          <a:noFill/>
          <a:ln>
            <a:solidFill>
              <a:schemeClr val="accent1"/>
            </a:solidFill>
          </a:ln>
        </p:spPr>
      </p:pic>
      <p:sp>
        <p:nvSpPr>
          <p:cNvPr id="3" name="Content Placeholder 2">
            <a:extLst>
              <a:ext uri="{FF2B5EF4-FFF2-40B4-BE49-F238E27FC236}">
                <a16:creationId xmlns:a16="http://schemas.microsoft.com/office/drawing/2014/main" id="{B0AC39F1-0EA7-4879-AE55-8D8507199BEC}"/>
              </a:ext>
            </a:extLst>
          </p:cNvPr>
          <p:cNvSpPr>
            <a:spLocks noGrp="1"/>
          </p:cNvSpPr>
          <p:nvPr>
            <p:ph idx="1"/>
          </p:nvPr>
        </p:nvSpPr>
        <p:spPr>
          <a:xfrm>
            <a:off x="4955354" y="2341419"/>
            <a:ext cx="6282169" cy="3556764"/>
          </a:xfrm>
        </p:spPr>
        <p:txBody>
          <a:bodyPr>
            <a:normAutofit/>
          </a:bodyPr>
          <a:lstStyle/>
          <a:p>
            <a:r>
              <a:rPr lang="en-US" sz="1400" dirty="0"/>
              <a:t>B</a:t>
            </a:r>
            <a:r>
              <a:rPr lang="en-US" sz="1400" b="0" i="0" dirty="0">
                <a:effectLst/>
              </a:rPr>
              <a:t>iological, psychological, behavioral, socioeconomic and environmental factors are associated with a higher risk of developing multiple conditions.</a:t>
            </a:r>
          </a:p>
          <a:p>
            <a:r>
              <a:rPr lang="en-US" sz="1400" dirty="0"/>
              <a:t>Understand the interaction between physical and mental health conditions (</a:t>
            </a:r>
            <a:r>
              <a:rPr lang="en-US" sz="1400" dirty="0">
                <a:solidFill>
                  <a:srgbClr val="7030A0"/>
                </a:solidFill>
              </a:rPr>
              <a:t>Associations, causal interactions, trajectories</a:t>
            </a:r>
            <a:r>
              <a:rPr lang="en-US" sz="1400" dirty="0"/>
              <a:t>)</a:t>
            </a:r>
          </a:p>
          <a:p>
            <a:r>
              <a:rPr lang="en-US" sz="1400" b="0" i="0" dirty="0">
                <a:effectLst/>
              </a:rPr>
              <a:t>Shift in research from single disease pathways to disease cluster pathways </a:t>
            </a:r>
            <a:r>
              <a:rPr lang="en-US" sz="1400" dirty="0"/>
              <a:t>in order </a:t>
            </a:r>
            <a:r>
              <a:rPr lang="en-US" sz="1400" b="0" i="0" dirty="0">
                <a:effectLst/>
              </a:rPr>
              <a:t>to understand how risk factors and lifestyle factors interact to produce specific clusters of conditions.</a:t>
            </a:r>
          </a:p>
          <a:p>
            <a:pPr marL="228594" marR="0" lvl="0" indent="-228594" defTabSz="914377" rtl="0" eaLnBrk="1" fontAlgn="auto" latinLnBrk="0" hangingPunct="1">
              <a:spcBef>
                <a:spcPts val="1000"/>
              </a:spcBef>
              <a:spcAft>
                <a:spcPts val="0"/>
              </a:spcAft>
              <a:buClrTx/>
              <a:buSzTx/>
              <a:buFont typeface="Arial" panose="020B0604020202020204" pitchFamily="34" charset="0"/>
              <a:buChar char="•"/>
              <a:tabLst/>
              <a:defRPr/>
            </a:pPr>
            <a:r>
              <a:rPr lang="en-US" sz="1400" dirty="0"/>
              <a:t>M</a:t>
            </a:r>
            <a:r>
              <a:rPr kumimoji="0" lang="en-US" sz="1400" b="0" i="0" u="none" strike="noStrike" kern="1200" cap="none" spc="0" normalizeH="0" baseline="0" noProof="0" dirty="0" err="1">
                <a:ln>
                  <a:noFill/>
                </a:ln>
                <a:effectLst/>
                <a:uLnTx/>
                <a:uFillTx/>
                <a:ea typeface="+mn-ea"/>
                <a:cs typeface="+mn-cs"/>
              </a:rPr>
              <a:t>ultimorbidity</a:t>
            </a:r>
            <a:r>
              <a:rPr kumimoji="0" lang="en-US" sz="1400" b="0" i="0" u="none" strike="noStrike" kern="1200" cap="none" spc="0" normalizeH="0" baseline="0" noProof="0" dirty="0">
                <a:ln>
                  <a:noFill/>
                </a:ln>
                <a:effectLst/>
                <a:uLnTx/>
                <a:uFillTx/>
                <a:ea typeface="+mn-ea"/>
                <a:cs typeface="+mn-cs"/>
              </a:rPr>
              <a:t> disease clusters and patient clusters identified across studies (</a:t>
            </a:r>
            <a:r>
              <a:rPr kumimoji="0" lang="en-GB" sz="1400" b="0" i="0" u="none" strike="noStrike" kern="1200" cap="none" spc="0" normalizeH="0" baseline="0" noProof="0" dirty="0">
                <a:ln>
                  <a:noFill/>
                </a:ln>
                <a:solidFill>
                  <a:srgbClr val="7030A0"/>
                </a:solidFill>
                <a:effectLst/>
                <a:uLnTx/>
                <a:uFillTx/>
                <a:ea typeface="+mn-ea"/>
                <a:cs typeface="+mn-cs"/>
              </a:rPr>
              <a:t>Zemedikun et al 2018, Zhu et al 2020, Bisquera et al 2021, Soley-Bori Marina et al 2021</a:t>
            </a:r>
            <a:r>
              <a:rPr kumimoji="0" lang="en-GB" sz="1400" b="0" i="0" u="none" strike="noStrike" kern="1200" cap="none" spc="0" normalizeH="0" baseline="0" noProof="0" dirty="0">
                <a:ln>
                  <a:noFill/>
                </a:ln>
                <a:effectLst/>
                <a:uLnTx/>
                <a:uFillTx/>
                <a:ea typeface="+mn-ea"/>
                <a:cs typeface="+mn-cs"/>
              </a:rPr>
              <a:t>)</a:t>
            </a:r>
          </a:p>
          <a:p>
            <a:pPr marL="0" marR="0" lvl="0" indent="0" defTabSz="914400" rtl="0" eaLnBrk="1" fontAlgn="auto" latinLnBrk="0" hangingPunct="1">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effectLst/>
              <a:uLnTx/>
              <a:uFillTx/>
              <a:ea typeface="+mn-ea"/>
              <a:cs typeface="+mn-cs"/>
            </a:endParaRPr>
          </a:p>
          <a:p>
            <a:pPr marL="228594" marR="0" lvl="0" indent="-228594"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mn-ea"/>
                <a:cs typeface="+mn-cs"/>
              </a:rPr>
              <a:t>Depression is most common as a starting condition in individuals &lt; 65 years of age.</a:t>
            </a:r>
            <a:endParaRPr lang="en-US" sz="1400" dirty="0"/>
          </a:p>
          <a:p>
            <a:pPr marL="228594" marR="0" lvl="0" indent="-228594" defTabSz="914400" rtl="0" eaLnBrk="1" fontAlgn="auto" latinLnBrk="0" hangingPunct="1">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effectLst/>
              <a:uLnTx/>
              <a:uFillTx/>
              <a:ea typeface="+mn-ea"/>
              <a:cs typeface="+mn-cs"/>
            </a:endParaRPr>
          </a:p>
          <a:p>
            <a:pPr marL="228594" marR="0" lvl="0" indent="-228594"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mn-ea"/>
                <a:cs typeface="+mn-cs"/>
              </a:rPr>
              <a:t>Diabetes and chronic heart disease are more common in those &gt; 65 years of age (</a:t>
            </a:r>
            <a:r>
              <a:rPr kumimoji="0" lang="en-US" sz="1400" b="0" i="0" u="none" strike="noStrike" kern="1200" cap="none" spc="0" normalizeH="0" baseline="0" noProof="0" dirty="0">
                <a:ln>
                  <a:noFill/>
                </a:ln>
                <a:solidFill>
                  <a:srgbClr val="7030A0"/>
                </a:solidFill>
                <a:effectLst/>
                <a:uLnTx/>
                <a:uFillTx/>
                <a:ea typeface="+mn-ea"/>
                <a:cs typeface="+mn-cs"/>
              </a:rPr>
              <a:t>Ashworth et al 2019, </a:t>
            </a:r>
            <a:r>
              <a:rPr kumimoji="0" lang="en-US" sz="1400" b="0" i="0" u="none" strike="noStrike" kern="1200" cap="none" spc="0" normalizeH="0" baseline="0" noProof="0" dirty="0" err="1">
                <a:ln>
                  <a:noFill/>
                </a:ln>
                <a:solidFill>
                  <a:srgbClr val="7030A0"/>
                </a:solidFill>
                <a:effectLst/>
                <a:uLnTx/>
                <a:uFillTx/>
                <a:ea typeface="+mn-ea"/>
                <a:cs typeface="+mn-cs"/>
              </a:rPr>
              <a:t>Kudesia</a:t>
            </a:r>
            <a:r>
              <a:rPr kumimoji="0" lang="en-US" sz="1400" b="0" i="0" u="none" strike="noStrike" kern="1200" cap="none" spc="0" normalizeH="0" baseline="0" noProof="0" dirty="0">
                <a:ln>
                  <a:noFill/>
                </a:ln>
                <a:solidFill>
                  <a:srgbClr val="7030A0"/>
                </a:solidFill>
                <a:effectLst/>
                <a:uLnTx/>
                <a:uFillTx/>
                <a:ea typeface="+mn-ea"/>
                <a:cs typeface="+mn-cs"/>
              </a:rPr>
              <a:t> et al., 2021, </a:t>
            </a:r>
            <a:r>
              <a:rPr kumimoji="0" lang="en-US" sz="1400" b="0" i="0" u="none" strike="noStrike" kern="1200" cap="none" spc="0" normalizeH="0" baseline="0" noProof="0" dirty="0" err="1">
                <a:ln>
                  <a:noFill/>
                </a:ln>
                <a:solidFill>
                  <a:srgbClr val="7030A0"/>
                </a:solidFill>
                <a:effectLst/>
                <a:uLnTx/>
                <a:uFillTx/>
                <a:ea typeface="+mn-ea"/>
                <a:cs typeface="+mn-cs"/>
              </a:rPr>
              <a:t>Cizerad</a:t>
            </a:r>
            <a:r>
              <a:rPr kumimoji="0" lang="en-US" sz="1400" b="0" i="0" u="none" strike="noStrike" kern="1200" cap="none" spc="0" normalizeH="0" baseline="0" noProof="0" dirty="0">
                <a:ln>
                  <a:noFill/>
                </a:ln>
                <a:solidFill>
                  <a:srgbClr val="7030A0"/>
                </a:solidFill>
                <a:effectLst/>
                <a:uLnTx/>
                <a:uFillTx/>
                <a:ea typeface="+mn-ea"/>
                <a:cs typeface="+mn-cs"/>
              </a:rPr>
              <a:t> et al., 2021</a:t>
            </a:r>
            <a:r>
              <a:rPr kumimoji="0" lang="en-US" sz="1400" b="0" i="0" u="none" strike="noStrike" kern="1200" cap="none" spc="0" normalizeH="0" baseline="0" noProof="0" dirty="0">
                <a:ln>
                  <a:noFill/>
                </a:ln>
                <a:effectLst/>
                <a:uLnTx/>
                <a:uFillTx/>
                <a:ea typeface="+mn-ea"/>
                <a:cs typeface="+mn-cs"/>
              </a:rPr>
              <a:t>)</a:t>
            </a:r>
          </a:p>
          <a:p>
            <a:pPr marL="228594" marR="0" lvl="0" indent="-228594" defTabSz="914377" rtl="0" eaLnBrk="1" fontAlgn="auto" latinLnBrk="0" hangingPunct="1">
              <a:spcBef>
                <a:spcPts val="1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effectLst/>
              <a:uLnTx/>
              <a:uFillTx/>
              <a:latin typeface="Candara" panose="020E0502030303020204" pitchFamily="34" charset="0"/>
              <a:ea typeface="+mn-ea"/>
              <a:cs typeface="+mn-cs"/>
            </a:endParaRPr>
          </a:p>
          <a:p>
            <a:endParaRPr lang="en-US" sz="1300" b="0" i="0" dirty="0">
              <a:effectLst/>
            </a:endParaRPr>
          </a:p>
          <a:p>
            <a:pPr marL="0" indent="0">
              <a:buNone/>
            </a:pPr>
            <a:endParaRPr kumimoji="0" lang="en-GB" sz="1300" b="0" i="0" u="none" strike="noStrike" kern="1200" cap="none" spc="0" normalizeH="0" baseline="0" noProof="0" dirty="0">
              <a:ln>
                <a:noFill/>
              </a:ln>
              <a:effectLst/>
              <a:uLnTx/>
              <a:uFillTx/>
              <a:latin typeface="Candara" panose="020E0502030303020204" pitchFamily="34" charset="0"/>
              <a:ea typeface="+mn-ea"/>
              <a:cs typeface="+mn-cs"/>
            </a:endParaRPr>
          </a:p>
          <a:p>
            <a:endParaRPr lang="en-US" sz="1300" b="0" i="0" dirty="0">
              <a:effectLst/>
            </a:endParaRPr>
          </a:p>
          <a:p>
            <a:endParaRPr lang="en-GB" sz="1300" dirty="0"/>
          </a:p>
        </p:txBody>
      </p:sp>
      <p:sp>
        <p:nvSpPr>
          <p:cNvPr id="7" name="TextBox 6">
            <a:extLst>
              <a:ext uri="{FF2B5EF4-FFF2-40B4-BE49-F238E27FC236}">
                <a16:creationId xmlns:a16="http://schemas.microsoft.com/office/drawing/2014/main" id="{3A878213-AF0F-430A-830C-A8A86806122C}"/>
              </a:ext>
            </a:extLst>
          </p:cNvPr>
          <p:cNvSpPr txBox="1"/>
          <p:nvPr/>
        </p:nvSpPr>
        <p:spPr>
          <a:xfrm>
            <a:off x="651164" y="2380612"/>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rPr>
              <a:t>Figure: Lucy Kaluvu</a:t>
            </a:r>
          </a:p>
        </p:txBody>
      </p:sp>
    </p:spTree>
    <p:extLst>
      <p:ext uri="{BB962C8B-B14F-4D97-AF65-F5344CB8AC3E}">
        <p14:creationId xmlns:p14="http://schemas.microsoft.com/office/powerpoint/2010/main" val="932063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579719-BD97-476B-9408-F51DCCE41997}"/>
              </a:ext>
            </a:extLst>
          </p:cNvPr>
          <p:cNvSpPr>
            <a:spLocks noGrp="1"/>
          </p:cNvSpPr>
          <p:nvPr>
            <p:ph type="title"/>
          </p:nvPr>
        </p:nvSpPr>
        <p:spPr>
          <a:xfrm>
            <a:off x="838200" y="556995"/>
            <a:ext cx="10515600" cy="1133693"/>
          </a:xfrm>
        </p:spPr>
        <p:txBody>
          <a:bodyPr>
            <a:normAutofit/>
          </a:bodyPr>
          <a:lstStyle/>
          <a:p>
            <a:r>
              <a:rPr lang="en-GB" dirty="0"/>
              <a:t>Methodology</a:t>
            </a:r>
          </a:p>
        </p:txBody>
      </p:sp>
      <p:graphicFrame>
        <p:nvGraphicFramePr>
          <p:cNvPr id="5" name="Content Placeholder 4">
            <a:extLst>
              <a:ext uri="{FF2B5EF4-FFF2-40B4-BE49-F238E27FC236}">
                <a16:creationId xmlns:a16="http://schemas.microsoft.com/office/drawing/2014/main" id="{D9EFC3AB-BDE9-4322-9BD1-2EC88C3FBAF9}"/>
              </a:ext>
            </a:extLst>
          </p:cNvPr>
          <p:cNvGraphicFramePr>
            <a:graphicFrameLocks noGrp="1"/>
          </p:cNvGraphicFramePr>
          <p:nvPr>
            <p:ph idx="1"/>
            <p:extLst>
              <p:ext uri="{D42A27DB-BD31-4B8C-83A1-F6EECF244321}">
                <p14:modId xmlns:p14="http://schemas.microsoft.com/office/powerpoint/2010/main" val="38555276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98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288C-C622-4AD9-98C6-F25F56F7FAC2}"/>
              </a:ext>
            </a:extLst>
          </p:cNvPr>
          <p:cNvSpPr>
            <a:spLocks noGrp="1"/>
          </p:cNvSpPr>
          <p:nvPr>
            <p:ph type="title"/>
          </p:nvPr>
        </p:nvSpPr>
        <p:spPr>
          <a:xfrm>
            <a:off x="838200" y="312275"/>
            <a:ext cx="10515600" cy="685078"/>
          </a:xfrm>
        </p:spPr>
        <p:txBody>
          <a:bodyPr>
            <a:normAutofit/>
          </a:bodyPr>
          <a:lstStyle/>
          <a:p>
            <a:r>
              <a:rPr lang="en-GB" dirty="0"/>
              <a:t>Health Inequalities Assessment Tool (HIAT) report</a:t>
            </a:r>
          </a:p>
        </p:txBody>
      </p:sp>
      <p:graphicFrame>
        <p:nvGraphicFramePr>
          <p:cNvPr id="4" name="Content Placeholder 3">
            <a:extLst>
              <a:ext uri="{FF2B5EF4-FFF2-40B4-BE49-F238E27FC236}">
                <a16:creationId xmlns:a16="http://schemas.microsoft.com/office/drawing/2014/main" id="{8BA63DB1-0483-4E4C-967D-96C600E8A312}"/>
              </a:ext>
            </a:extLst>
          </p:cNvPr>
          <p:cNvGraphicFramePr>
            <a:graphicFrameLocks noGrp="1" noChangeAspect="1"/>
          </p:cNvGraphicFramePr>
          <p:nvPr>
            <p:ph idx="1"/>
            <p:extLst>
              <p:ext uri="{D42A27DB-BD31-4B8C-83A1-F6EECF244321}">
                <p14:modId xmlns:p14="http://schemas.microsoft.com/office/powerpoint/2010/main" val="690595823"/>
              </p:ext>
            </p:extLst>
          </p:nvPr>
        </p:nvGraphicFramePr>
        <p:xfrm>
          <a:off x="311727" y="1253837"/>
          <a:ext cx="3193473" cy="4260272"/>
        </p:xfrm>
        <a:graphic>
          <a:graphicData uri="http://schemas.openxmlformats.org/presentationml/2006/ole">
            <mc:AlternateContent xmlns:mc="http://schemas.openxmlformats.org/markup-compatibility/2006">
              <mc:Choice xmlns:v="urn:schemas-microsoft-com:vml" Requires="v">
                <p:oleObj spid="_x0000_s1026" name="Acrobat Document" r:id="rId3" imgW="3777937" imgH="5346213" progId="Acrobat.Document.DC">
                  <p:embed/>
                </p:oleObj>
              </mc:Choice>
              <mc:Fallback>
                <p:oleObj name="Acrobat Document" r:id="rId3" imgW="3777937" imgH="5346213" progId="Acrobat.Document.DC">
                  <p:embed/>
                  <p:pic>
                    <p:nvPicPr>
                      <p:cNvPr id="4" name="Content Placeholder 3">
                        <a:extLst>
                          <a:ext uri="{FF2B5EF4-FFF2-40B4-BE49-F238E27FC236}">
                            <a16:creationId xmlns:a16="http://schemas.microsoft.com/office/drawing/2014/main" id="{8BA63DB1-0483-4E4C-967D-96C600E8A312}"/>
                          </a:ext>
                        </a:extLst>
                      </p:cNvPr>
                      <p:cNvPicPr/>
                      <p:nvPr/>
                    </p:nvPicPr>
                    <p:blipFill>
                      <a:blip r:embed="rId4"/>
                      <a:stretch>
                        <a:fillRect/>
                      </a:stretch>
                    </p:blipFill>
                    <p:spPr>
                      <a:xfrm>
                        <a:off x="311727" y="1253837"/>
                        <a:ext cx="3193473" cy="4260272"/>
                      </a:xfrm>
                      <a:prstGeom prst="rect">
                        <a:avLst/>
                      </a:prstGeom>
                    </p:spPr>
                  </p:pic>
                </p:oleObj>
              </mc:Fallback>
            </mc:AlternateContent>
          </a:graphicData>
        </a:graphic>
      </p:graphicFrame>
      <p:graphicFrame>
        <p:nvGraphicFramePr>
          <p:cNvPr id="5" name="Diagram 4">
            <a:extLst>
              <a:ext uri="{FF2B5EF4-FFF2-40B4-BE49-F238E27FC236}">
                <a16:creationId xmlns:a16="http://schemas.microsoft.com/office/drawing/2014/main" id="{4C3DBE7B-A7A6-478B-808F-11E3563417C4}"/>
              </a:ext>
            </a:extLst>
          </p:cNvPr>
          <p:cNvGraphicFramePr/>
          <p:nvPr>
            <p:extLst>
              <p:ext uri="{D42A27DB-BD31-4B8C-83A1-F6EECF244321}">
                <p14:modId xmlns:p14="http://schemas.microsoft.com/office/powerpoint/2010/main" val="2989327569"/>
              </p:ext>
            </p:extLst>
          </p:nvPr>
        </p:nvGraphicFramePr>
        <p:xfrm>
          <a:off x="3920835" y="1129146"/>
          <a:ext cx="7744691" cy="44473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3183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BD17852-ABEC-4D48-AAD4-0DFAFDF1D37C}"/>
              </a:ext>
            </a:extLst>
          </p:cNvPr>
          <p:cNvSpPr>
            <a:spLocks noGrp="1"/>
          </p:cNvSpPr>
          <p:nvPr>
            <p:ph type="title"/>
          </p:nvPr>
        </p:nvSpPr>
        <p:spPr>
          <a:xfrm>
            <a:off x="1008184" y="803564"/>
            <a:ext cx="10175631" cy="482311"/>
          </a:xfrm>
        </p:spPr>
        <p:txBody>
          <a:bodyPr anchor="ctr">
            <a:normAutofit/>
          </a:bodyPr>
          <a:lstStyle/>
          <a:p>
            <a:pPr algn="ctr"/>
            <a:r>
              <a:rPr lang="en-GB" sz="2800">
                <a:latin typeface="+mn-lt"/>
              </a:rPr>
              <a:t>Patient and Public Involvement in Research</a:t>
            </a:r>
            <a:endParaRPr lang="en-GB" sz="2800" dirty="0">
              <a:latin typeface="+mn-lt"/>
            </a:endParaRPr>
          </a:p>
        </p:txBody>
      </p:sp>
      <p:sp>
        <p:nvSpPr>
          <p:cNvPr id="3" name="Content Placeholder 2">
            <a:extLst>
              <a:ext uri="{FF2B5EF4-FFF2-40B4-BE49-F238E27FC236}">
                <a16:creationId xmlns:a16="http://schemas.microsoft.com/office/drawing/2014/main" id="{C048EF2D-5680-4CCF-A20E-A93FF513584B}"/>
              </a:ext>
            </a:extLst>
          </p:cNvPr>
          <p:cNvSpPr>
            <a:spLocks noGrp="1"/>
          </p:cNvSpPr>
          <p:nvPr>
            <p:ph idx="1"/>
          </p:nvPr>
        </p:nvSpPr>
        <p:spPr>
          <a:xfrm>
            <a:off x="574963" y="1362924"/>
            <a:ext cx="10868891" cy="784529"/>
          </a:xfrm>
        </p:spPr>
        <p:txBody>
          <a:bodyPr anchor="ctr">
            <a:noAutofit/>
          </a:bodyPr>
          <a:lstStyle/>
          <a:p>
            <a:pPr algn="ctr"/>
            <a:endParaRPr lang="en-GB" sz="1600" dirty="0"/>
          </a:p>
          <a:p>
            <a:pPr marL="0" indent="0" algn="ctr">
              <a:buNone/>
            </a:pPr>
            <a:endParaRPr lang="en-GB" sz="1600" dirty="0"/>
          </a:p>
          <a:p>
            <a:pPr marL="0" indent="0" algn="ctr">
              <a:buNone/>
            </a:pPr>
            <a:r>
              <a:rPr lang="en-GB" sz="1400" dirty="0"/>
              <a:t>Co-production of research with members of the public improves the quality of research output, facilitates immediate feedback and significantly improves how the impact of research is measured (</a:t>
            </a:r>
            <a:r>
              <a:rPr lang="en-GB" sz="1400" dirty="0">
                <a:solidFill>
                  <a:srgbClr val="7030A0"/>
                </a:solidFill>
              </a:rPr>
              <a:t>Staniszewska et al., 2017</a:t>
            </a:r>
            <a:r>
              <a:rPr lang="en-GB" sz="1400" dirty="0"/>
              <a:t>).</a:t>
            </a:r>
          </a:p>
          <a:p>
            <a:pPr algn="ctr"/>
            <a:r>
              <a:rPr lang="en-GB" sz="1400" dirty="0"/>
              <a:t>The research project has recruited </a:t>
            </a:r>
            <a:r>
              <a:rPr lang="en-GB" sz="1400" dirty="0">
                <a:solidFill>
                  <a:srgbClr val="7030A0"/>
                </a:solidFill>
              </a:rPr>
              <a:t>2 ARC NWC Patient and Public Advisors</a:t>
            </a:r>
          </a:p>
          <a:p>
            <a:pPr algn="ctr"/>
            <a:endParaRPr lang="en-GB" sz="1600" dirty="0">
              <a:solidFill>
                <a:srgbClr val="7030A0"/>
              </a:solidFill>
            </a:endParaRPr>
          </a:p>
        </p:txBody>
      </p:sp>
      <p:pic>
        <p:nvPicPr>
          <p:cNvPr id="5" name="Content Placeholder 4" descr="Graphical user interface, application&#10;&#10;Description automatically generated">
            <a:extLst>
              <a:ext uri="{FF2B5EF4-FFF2-40B4-BE49-F238E27FC236}">
                <a16:creationId xmlns:a16="http://schemas.microsoft.com/office/drawing/2014/main" id="{DC621EFC-68B8-45D2-B5E8-0AA79A5B3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1" y="4114429"/>
            <a:ext cx="5562600" cy="2593994"/>
          </a:xfrm>
          <a:prstGeom prst="rect">
            <a:avLst/>
          </a:prstGeom>
        </p:spPr>
      </p:pic>
      <p:sp>
        <p:nvSpPr>
          <p:cNvPr id="7" name="TextBox 6">
            <a:extLst>
              <a:ext uri="{FF2B5EF4-FFF2-40B4-BE49-F238E27FC236}">
                <a16:creationId xmlns:a16="http://schemas.microsoft.com/office/drawing/2014/main" id="{5342A503-29E5-4AA7-8548-4C07B88F9443}"/>
              </a:ext>
            </a:extLst>
          </p:cNvPr>
          <p:cNvSpPr txBox="1"/>
          <p:nvPr/>
        </p:nvSpPr>
        <p:spPr>
          <a:xfrm>
            <a:off x="2992582" y="2473979"/>
            <a:ext cx="6096000" cy="1640449"/>
          </a:xfrm>
          <a:prstGeom prst="rect">
            <a:avLst/>
          </a:prstGeom>
          <a:noFill/>
        </p:spPr>
        <p:txBody>
          <a:bodyPr wrap="square">
            <a:spAutoFit/>
          </a:bodyPr>
          <a:lstStyle/>
          <a:p>
            <a:pPr marL="228594" marR="0" lvl="0" indent="-228594" algn="just"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93E72"/>
                </a:solidFill>
                <a:effectLst/>
                <a:uLnTx/>
                <a:uFillTx/>
                <a:latin typeface="Arial" panose="020B0604020202020204"/>
                <a:ea typeface="+mn-ea"/>
                <a:cs typeface="+mn-cs"/>
              </a:rPr>
              <a:t>Regular meetings with PPI advisors.</a:t>
            </a:r>
          </a:p>
          <a:p>
            <a:pPr marL="228594" marR="0" lvl="0" indent="-228594" algn="just"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93E72"/>
                </a:solidFill>
                <a:effectLst/>
                <a:uLnTx/>
                <a:uFillTx/>
                <a:latin typeface="Arial" panose="020B0604020202020204"/>
                <a:ea typeface="+mn-ea"/>
                <a:cs typeface="+mn-cs"/>
              </a:rPr>
              <a:t>Active involvement in the development of the study research protocols and HRA IRAS application forms.</a:t>
            </a:r>
          </a:p>
          <a:p>
            <a:pPr marL="228594" marR="0" lvl="0" indent="-228594" algn="just"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93E72"/>
                </a:solidFill>
                <a:effectLst/>
                <a:uLnTx/>
                <a:uFillTx/>
                <a:latin typeface="Arial" panose="020B0604020202020204"/>
                <a:ea typeface="+mn-ea"/>
                <a:cs typeface="+mn-cs"/>
              </a:rPr>
              <a:t>The HIAT tool was updated together with PPI advisors</a:t>
            </a:r>
          </a:p>
          <a:p>
            <a:pPr marL="228594" marR="0" lvl="0" indent="-228594" algn="just"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93E72"/>
                </a:solidFill>
                <a:effectLst/>
                <a:uLnTx/>
                <a:uFillTx/>
                <a:latin typeface="Arial" panose="020B0604020202020204"/>
                <a:ea typeface="+mn-ea"/>
                <a:cs typeface="+mn-cs"/>
              </a:rPr>
              <a:t>Involved in the design and review of data collection tools-interview topic guides, letter of invitation and participant information sheet.</a:t>
            </a:r>
          </a:p>
        </p:txBody>
      </p:sp>
      <p:pic>
        <p:nvPicPr>
          <p:cNvPr id="8" name="Picture 7">
            <a:extLst>
              <a:ext uri="{FF2B5EF4-FFF2-40B4-BE49-F238E27FC236}">
                <a16:creationId xmlns:a16="http://schemas.microsoft.com/office/drawing/2014/main" id="{8A6E697C-B44B-4F41-9617-1D0AC4C484F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1618" y="2265217"/>
            <a:ext cx="2916383" cy="2209802"/>
          </a:xfrm>
          <a:prstGeom prst="rect">
            <a:avLst/>
          </a:prstGeom>
        </p:spPr>
      </p:pic>
      <p:pic>
        <p:nvPicPr>
          <p:cNvPr id="11" name="Picture 10">
            <a:extLst>
              <a:ext uri="{FF2B5EF4-FFF2-40B4-BE49-F238E27FC236}">
                <a16:creationId xmlns:a16="http://schemas.microsoft.com/office/drawing/2014/main" id="{48756A3E-9190-4CD0-89D2-DA42F12081B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967770" y="3927392"/>
            <a:ext cx="2992582" cy="2438771"/>
          </a:xfrm>
          <a:prstGeom prst="rect">
            <a:avLst/>
          </a:prstGeom>
        </p:spPr>
      </p:pic>
    </p:spTree>
    <p:extLst>
      <p:ext uri="{BB962C8B-B14F-4D97-AF65-F5344CB8AC3E}">
        <p14:creationId xmlns:p14="http://schemas.microsoft.com/office/powerpoint/2010/main" val="304607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25F42-383A-409E-9FF3-729D389467A4}"/>
              </a:ext>
            </a:extLst>
          </p:cNvPr>
          <p:cNvSpPr>
            <a:spLocks noGrp="1"/>
          </p:cNvSpPr>
          <p:nvPr>
            <p:ph type="title"/>
          </p:nvPr>
        </p:nvSpPr>
        <p:spPr>
          <a:xfrm>
            <a:off x="202001" y="410618"/>
            <a:ext cx="5159709" cy="1719072"/>
          </a:xfrm>
        </p:spPr>
        <p:txBody>
          <a:bodyPr anchor="b">
            <a:normAutofit/>
          </a:bodyPr>
          <a:lstStyle/>
          <a:p>
            <a:r>
              <a:rPr lang="en-GB" sz="2600" dirty="0"/>
              <a:t>Equitable Place-Based Health and Care (EPHC) theme</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5693E5-24CB-44A0-B912-80960077B7C7}"/>
              </a:ext>
            </a:extLst>
          </p:cNvPr>
          <p:cNvSpPr>
            <a:spLocks noGrp="1"/>
          </p:cNvSpPr>
          <p:nvPr>
            <p:ph idx="1"/>
          </p:nvPr>
        </p:nvSpPr>
        <p:spPr>
          <a:xfrm>
            <a:off x="326136" y="4221369"/>
            <a:ext cx="4086538" cy="2391406"/>
          </a:xfrm>
        </p:spPr>
        <p:txBody>
          <a:bodyPr anchor="t">
            <a:normAutofit lnSpcReduction="10000"/>
          </a:bodyPr>
          <a:lstStyle/>
          <a:p>
            <a:pPr marL="0" indent="0">
              <a:buNone/>
            </a:pPr>
            <a:r>
              <a:rPr lang="en-US" sz="1600" b="1" dirty="0"/>
              <a:t>Theme focus</a:t>
            </a:r>
          </a:p>
          <a:p>
            <a:r>
              <a:rPr lang="en-US" sz="1500" dirty="0"/>
              <a:t>Place/Geography</a:t>
            </a:r>
          </a:p>
          <a:p>
            <a:r>
              <a:rPr lang="en-US" sz="1500" dirty="0"/>
              <a:t>I</a:t>
            </a:r>
            <a:r>
              <a:rPr lang="en-US" sz="1500" b="0" i="0" baseline="0" dirty="0"/>
              <a:t>mproving the social determinants of health and lifestyle factors</a:t>
            </a:r>
          </a:p>
          <a:p>
            <a:r>
              <a:rPr lang="en-US" sz="1500" dirty="0"/>
              <a:t>C</a:t>
            </a:r>
            <a:r>
              <a:rPr lang="en-US" sz="1500" b="0" i="0" baseline="0" dirty="0"/>
              <a:t>ollaborations and valuing partnership working</a:t>
            </a:r>
          </a:p>
          <a:p>
            <a:r>
              <a:rPr lang="en-US" sz="1500" dirty="0"/>
              <a:t>I</a:t>
            </a:r>
            <a:r>
              <a:rPr lang="en-US" sz="1500" b="0" i="0" baseline="0" dirty="0"/>
              <a:t>nvolvement and influence of local people and communities– working to support improvements to population health.</a:t>
            </a:r>
            <a:endParaRPr lang="en-GB" sz="1500" dirty="0"/>
          </a:p>
          <a:p>
            <a:pPr marL="0" lvl="0" indent="0">
              <a:buNone/>
            </a:pPr>
            <a:endParaRPr lang="en-GB" sz="1400" dirty="0"/>
          </a:p>
          <a:p>
            <a:pPr marL="0" lvl="0" indent="0">
              <a:buNone/>
            </a:pPr>
            <a:endParaRPr lang="en-US" sz="1500" b="0" i="0" baseline="0" dirty="0"/>
          </a:p>
          <a:p>
            <a:pPr marL="0" lvl="0" indent="0">
              <a:buNone/>
            </a:pPr>
            <a:endParaRPr lang="en-GB" sz="1500" dirty="0"/>
          </a:p>
          <a:p>
            <a:pPr marL="0" indent="0">
              <a:buNone/>
            </a:pPr>
            <a:endParaRPr lang="en-US" sz="1400" dirty="0"/>
          </a:p>
          <a:p>
            <a:pPr marL="0" indent="0">
              <a:buNone/>
            </a:pPr>
            <a:endParaRPr lang="en-US" sz="1400" b="0" i="0" dirty="0">
              <a:effectLst/>
            </a:endParaRPr>
          </a:p>
        </p:txBody>
      </p:sp>
      <p:sp>
        <p:nvSpPr>
          <p:cNvPr id="20" name="TextBox 19">
            <a:extLst>
              <a:ext uri="{FF2B5EF4-FFF2-40B4-BE49-F238E27FC236}">
                <a16:creationId xmlns:a16="http://schemas.microsoft.com/office/drawing/2014/main" id="{7C0D1963-B8EE-4460-8361-D8FE86998C18}"/>
              </a:ext>
            </a:extLst>
          </p:cNvPr>
          <p:cNvSpPr txBox="1"/>
          <p:nvPr/>
        </p:nvSpPr>
        <p:spPr>
          <a:xfrm>
            <a:off x="208929" y="2755011"/>
            <a:ext cx="3837707" cy="1338828"/>
          </a:xfrm>
          <a:prstGeom prst="rect">
            <a:avLst/>
          </a:prstGeom>
          <a:noFill/>
        </p:spPr>
        <p:txBody>
          <a:bodyPr wrap="square">
            <a:spAutoFit/>
          </a:body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193E72"/>
                </a:solidFill>
                <a:effectLst/>
                <a:uLnTx/>
                <a:uFillTx/>
                <a:latin typeface="Arial" panose="020B0604020202020204"/>
                <a:ea typeface="+mn-ea"/>
                <a:cs typeface="+mn-cs"/>
              </a:rPr>
              <a:t>To support </a:t>
            </a:r>
            <a:r>
              <a:rPr kumimoji="0" lang="en-US" sz="1500" b="0" i="0" u="sng" strike="noStrike" kern="1200" cap="none" spc="0" normalizeH="0" baseline="0" noProof="0" dirty="0">
                <a:ln>
                  <a:noFill/>
                </a:ln>
                <a:solidFill>
                  <a:srgbClr val="7030A0"/>
                </a:solidFill>
                <a:effectLst/>
                <a:uLnTx/>
                <a:uFillTx/>
                <a:latin typeface="Arial" panose="020B0604020202020204"/>
                <a:ea typeface="+mn-ea"/>
                <a:cs typeface="+mn-cs"/>
              </a:rPr>
              <a:t>place-based approaches</a:t>
            </a:r>
            <a:r>
              <a:rPr kumimoji="0" lang="en-US" sz="1500" b="0" i="0" u="none" strike="noStrike" kern="1200" cap="none" spc="0" normalizeH="0" baseline="0" noProof="0" dirty="0">
                <a:ln>
                  <a:noFill/>
                </a:ln>
                <a:solidFill>
                  <a:srgbClr val="7030A0"/>
                </a:solidFill>
                <a:effectLst/>
                <a:uLnTx/>
                <a:uFillTx/>
                <a:latin typeface="Arial" panose="020B0604020202020204"/>
                <a:ea typeface="+mn-ea"/>
                <a:cs typeface="+mn-cs"/>
              </a:rPr>
              <a:t> </a:t>
            </a:r>
            <a:r>
              <a:rPr kumimoji="0" lang="en-US" sz="1500" b="0" i="0" u="none" strike="noStrike" kern="1200" cap="none" spc="0" normalizeH="0" baseline="0" noProof="0" dirty="0">
                <a:ln>
                  <a:noFill/>
                </a:ln>
                <a:solidFill>
                  <a:srgbClr val="193E72"/>
                </a:solidFill>
                <a:effectLst/>
                <a:uLnTx/>
                <a:uFillTx/>
                <a:latin typeface="Arial" panose="020B0604020202020204"/>
                <a:ea typeface="+mn-ea"/>
                <a:cs typeface="+mn-cs"/>
              </a:rPr>
              <a:t>to address health inequalities with a vision to ‘support local systems aiming to integrate health and care so that they are able to operate responsively to the needs of people, community and place’.</a:t>
            </a:r>
          </a:p>
        </p:txBody>
      </p:sp>
      <p:sp>
        <p:nvSpPr>
          <p:cNvPr id="21" name="TextBox 20">
            <a:extLst>
              <a:ext uri="{FF2B5EF4-FFF2-40B4-BE49-F238E27FC236}">
                <a16:creationId xmlns:a16="http://schemas.microsoft.com/office/drawing/2014/main" id="{7B498CF0-DD4E-4958-AA6E-6F65CE3C804B}"/>
              </a:ext>
            </a:extLst>
          </p:cNvPr>
          <p:cNvSpPr txBox="1"/>
          <p:nvPr/>
        </p:nvSpPr>
        <p:spPr>
          <a:xfrm>
            <a:off x="5036128" y="3350752"/>
            <a:ext cx="6096000" cy="923330"/>
          </a:xfrm>
          <a:prstGeom prst="rect">
            <a:avLst/>
          </a:prstGeom>
          <a:noFill/>
        </p:spPr>
        <p:txBody>
          <a:bodyPr wrap="square">
            <a:spAutoFit/>
          </a:body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193E72"/>
                </a:solidFill>
                <a:effectLst/>
                <a:uLnTx/>
                <a:uFillTx/>
                <a:latin typeface="Arial" panose="020B0604020202020204"/>
                <a:ea typeface="+mn-ea"/>
                <a:cs typeface="+mn-cs"/>
              </a:rPr>
              <a:t>How does the research project align with the theme focus?</a:t>
            </a:r>
          </a:p>
          <a:p>
            <a:pPr lvl="0"/>
            <a:endParaRPr lang="en-US" b="0" i="0" baseline="0" dirty="0">
              <a:solidFill>
                <a:srgbClr val="193E72"/>
              </a:solidFill>
            </a:endParaRPr>
          </a:p>
        </p:txBody>
      </p:sp>
      <p:pic>
        <p:nvPicPr>
          <p:cNvPr id="23" name="Picture 22" descr="A picture containing LEGO, toy&#10;&#10;Description automatically generated">
            <a:extLst>
              <a:ext uri="{FF2B5EF4-FFF2-40B4-BE49-F238E27FC236}">
                <a16:creationId xmlns:a16="http://schemas.microsoft.com/office/drawing/2014/main" id="{348FB1D1-34F9-4D40-B320-020417E10BF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20012" y="632292"/>
            <a:ext cx="4001969" cy="2387890"/>
          </a:xfrm>
          <a:prstGeom prst="rect">
            <a:avLst/>
          </a:prstGeom>
        </p:spPr>
      </p:pic>
      <p:sp>
        <p:nvSpPr>
          <p:cNvPr id="24" name="TextBox 23">
            <a:extLst>
              <a:ext uri="{FF2B5EF4-FFF2-40B4-BE49-F238E27FC236}">
                <a16:creationId xmlns:a16="http://schemas.microsoft.com/office/drawing/2014/main" id="{1AA909DB-FE1F-43D2-A4C9-E06019C868A4}"/>
              </a:ext>
            </a:extLst>
          </p:cNvPr>
          <p:cNvSpPr txBox="1"/>
          <p:nvPr/>
        </p:nvSpPr>
        <p:spPr>
          <a:xfrm>
            <a:off x="1491673" y="7216965"/>
            <a:ext cx="3544455" cy="230832"/>
          </a:xfrm>
          <a:prstGeom prst="rect">
            <a:avLst/>
          </a:prstGeom>
          <a:noFill/>
        </p:spPr>
        <p:txBody>
          <a:bodyPr wrap="square" rtlCol="0">
            <a:spAutoFit/>
          </a:bodyPr>
          <a:lstStyle/>
          <a:p>
            <a:r>
              <a:rPr lang="en-GB" sz="900">
                <a:hlinkClick r:id="rId3" tooltip="http://awesomelyblankinthemiddle.blogspot.com/"/>
              </a:rPr>
              <a:t>This Photo</a:t>
            </a:r>
            <a:r>
              <a:rPr lang="en-GB" sz="900"/>
              <a:t> by Unknown Author is licensed under </a:t>
            </a:r>
            <a:r>
              <a:rPr lang="en-GB" sz="900">
                <a:hlinkClick r:id="rId4" tooltip="https://creativecommons.org/licenses/by-nc/3.0/"/>
              </a:rPr>
              <a:t>CC BY-NC</a:t>
            </a:r>
            <a:endParaRPr lang="en-GB" sz="900"/>
          </a:p>
        </p:txBody>
      </p:sp>
      <p:pic>
        <p:nvPicPr>
          <p:cNvPr id="25" name="Picture 24">
            <a:extLst>
              <a:ext uri="{FF2B5EF4-FFF2-40B4-BE49-F238E27FC236}">
                <a16:creationId xmlns:a16="http://schemas.microsoft.com/office/drawing/2014/main" id="{F5BB8E75-3A5E-4CC2-A6EB-DAE2A5829760}"/>
              </a:ext>
            </a:extLst>
          </p:cNvPr>
          <p:cNvPicPr>
            <a:picLocks noChangeAspect="1"/>
          </p:cNvPicPr>
          <p:nvPr/>
        </p:nvPicPr>
        <p:blipFill>
          <a:blip r:embed="rId5"/>
          <a:stretch>
            <a:fillRect/>
          </a:stretch>
        </p:blipFill>
        <p:spPr>
          <a:xfrm>
            <a:off x="5372271" y="4221369"/>
            <a:ext cx="5645385" cy="2530059"/>
          </a:xfrm>
          <a:prstGeom prst="rect">
            <a:avLst/>
          </a:prstGeom>
        </p:spPr>
      </p:pic>
    </p:spTree>
    <p:extLst>
      <p:ext uri="{BB962C8B-B14F-4D97-AF65-F5344CB8AC3E}">
        <p14:creationId xmlns:p14="http://schemas.microsoft.com/office/powerpoint/2010/main" val="935588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9606A5-FAAD-477B-B8C6-A04EEF006AA2}"/>
              </a:ext>
            </a:extLst>
          </p:cNvPr>
          <p:cNvSpPr>
            <a:spLocks noGrp="1"/>
          </p:cNvSpPr>
          <p:nvPr>
            <p:ph idx="1"/>
          </p:nvPr>
        </p:nvSpPr>
        <p:spPr>
          <a:xfrm>
            <a:off x="526472" y="863450"/>
            <a:ext cx="8936183" cy="4560924"/>
          </a:xfrm>
        </p:spPr>
        <p:txBody>
          <a:bodyPr>
            <a:noAutofit/>
          </a:bodyPr>
          <a:lstStyle/>
          <a:p>
            <a:pPr marL="0" indent="0">
              <a:lnSpc>
                <a:spcPct val="100000"/>
              </a:lnSpc>
              <a:buNone/>
            </a:pPr>
            <a:endParaRPr lang="en-GB" sz="1200" dirty="0"/>
          </a:p>
          <a:p>
            <a:pPr marL="0" indent="0">
              <a:buNone/>
            </a:pPr>
            <a:endParaRPr lang="en-US" sz="1200" dirty="0">
              <a:solidFill>
                <a:srgbClr val="000000"/>
              </a:solidFill>
            </a:endParaRPr>
          </a:p>
        </p:txBody>
      </p:sp>
      <p:pic>
        <p:nvPicPr>
          <p:cNvPr id="5" name="Picture 4" descr="Text&#10;&#10;Description automatically generated">
            <a:extLst>
              <a:ext uri="{FF2B5EF4-FFF2-40B4-BE49-F238E27FC236}">
                <a16:creationId xmlns:a16="http://schemas.microsoft.com/office/drawing/2014/main" id="{E6D93451-366C-4C1B-9E84-87D9A9E622D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5504" y="765624"/>
            <a:ext cx="2949534" cy="2022024"/>
          </a:xfrm>
          <a:prstGeom prst="rect">
            <a:avLst/>
          </a:prstGeom>
        </p:spPr>
      </p:pic>
      <p:sp>
        <p:nvSpPr>
          <p:cNvPr id="15" name="TextBox 14">
            <a:extLst>
              <a:ext uri="{FF2B5EF4-FFF2-40B4-BE49-F238E27FC236}">
                <a16:creationId xmlns:a16="http://schemas.microsoft.com/office/drawing/2014/main" id="{8BA20768-0830-419B-8810-59695815D205}"/>
              </a:ext>
            </a:extLst>
          </p:cNvPr>
          <p:cNvSpPr txBox="1"/>
          <p:nvPr/>
        </p:nvSpPr>
        <p:spPr>
          <a:xfrm>
            <a:off x="285504" y="3228110"/>
            <a:ext cx="3268188" cy="1640449"/>
          </a:xfrm>
          <a:prstGeom prst="rect">
            <a:avLst/>
          </a:prstGeom>
          <a:noFill/>
        </p:spPr>
        <p:txBody>
          <a:bodyPr wrap="square">
            <a:spAutoFit/>
          </a:body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193E72"/>
                </a:solidFill>
                <a:effectLst/>
                <a:uLnTx/>
                <a:uFillTx/>
                <a:latin typeface="Arial" panose="020B0604020202020204"/>
                <a:ea typeface="+mn-ea"/>
                <a:cs typeface="+mn-cs"/>
              </a:rPr>
              <a:t>Oral conference presentations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Arial" panose="020B0604020202020204"/>
                <a:ea typeface="+mn-ea"/>
                <a:cs typeface="+mn-cs"/>
              </a:rPr>
              <a:t>ARCFest</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April 2021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2021 Society for Academic Primary Care SAPC North Conference</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2</a:t>
            </a:r>
            <a:r>
              <a:rPr kumimoji="0" lang="en-US" sz="1400" b="0" i="0" u="none" strike="noStrike" kern="1200" cap="none" spc="0" normalizeH="0" baseline="30000" noProof="0" dirty="0">
                <a:ln>
                  <a:noFill/>
                </a:ln>
                <a:solidFill>
                  <a:srgbClr val="000000"/>
                </a:solidFill>
                <a:effectLst/>
                <a:uLnTx/>
                <a:uFillTx/>
                <a:latin typeface="Arial" panose="020B0604020202020204"/>
                <a:ea typeface="+mn-ea"/>
                <a:cs typeface="+mn-cs"/>
              </a:rPr>
              <a:t>nd</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 World Conference on Public Health WCPH 2021</a:t>
            </a:r>
          </a:p>
        </p:txBody>
      </p:sp>
      <p:sp>
        <p:nvSpPr>
          <p:cNvPr id="21" name="TextBox 20">
            <a:extLst>
              <a:ext uri="{FF2B5EF4-FFF2-40B4-BE49-F238E27FC236}">
                <a16:creationId xmlns:a16="http://schemas.microsoft.com/office/drawing/2014/main" id="{5152A8E5-6A72-4621-A20E-1E3A2F93EFBB}"/>
              </a:ext>
            </a:extLst>
          </p:cNvPr>
          <p:cNvSpPr txBox="1"/>
          <p:nvPr/>
        </p:nvSpPr>
        <p:spPr>
          <a:xfrm>
            <a:off x="3636819" y="3061855"/>
            <a:ext cx="5022272" cy="2845907"/>
          </a:xfrm>
          <a:prstGeom prst="rect">
            <a:avLst/>
          </a:prstGeom>
          <a:noFill/>
        </p:spPr>
        <p:txBody>
          <a:bodyPr wrap="square">
            <a:spAutoFit/>
          </a:bodyPr>
          <a:lstStyle/>
          <a:p>
            <a:pPr marR="0" lvl="0" algn="l" defTabSz="914377" rtl="0" eaLnBrk="1" fontAlgn="auto" latinLnBrk="0" hangingPunct="1">
              <a:lnSpc>
                <a:spcPct val="100000"/>
              </a:lnSpc>
              <a:spcBef>
                <a:spcPts val="1000"/>
              </a:spcBef>
              <a:spcAft>
                <a:spcPts val="0"/>
              </a:spcAft>
              <a:buClrTx/>
              <a:buSzTx/>
              <a:tabLst/>
              <a:defRPr/>
            </a:pPr>
            <a:r>
              <a:rPr kumimoji="0" lang="en-GB" sz="1400" b="0" i="0" u="none" strike="noStrike" kern="1200" cap="none" spc="0" normalizeH="0" baseline="0" noProof="0" dirty="0">
                <a:ln>
                  <a:noFill/>
                </a:ln>
                <a:solidFill>
                  <a:srgbClr val="193E72"/>
                </a:solidFill>
                <a:effectLst/>
                <a:uLnTx/>
                <a:uFillTx/>
                <a:latin typeface="Arial" panose="020B0604020202020204"/>
                <a:ea typeface="+mn-ea"/>
                <a:cs typeface="+mn-cs"/>
              </a:rPr>
              <a:t>AI-Multimorbidity Clustering Research Group NIHR Primary Care Research Group University of Southampton</a:t>
            </a:r>
          </a:p>
          <a:p>
            <a:pPr marL="285750" marR="0" lvl="0" indent="-285750"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93E72"/>
                </a:solidFill>
                <a:effectLst/>
                <a:uLnTx/>
                <a:uFillTx/>
                <a:latin typeface="Arial" panose="020B0604020202020204"/>
                <a:ea typeface="+mn-ea"/>
                <a:cs typeface="+mn-cs"/>
              </a:rPr>
              <a:t>Co-author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Understanding social care need through primary care big data: a rapid scoping review” (Publication under review BJGP Open)</a:t>
            </a:r>
          </a:p>
          <a:p>
            <a:pPr marR="0" lvl="0" algn="l" defTabSz="914377" rtl="0" eaLnBrk="1" fontAlgn="auto" latinLnBrk="0" hangingPunct="1">
              <a:lnSpc>
                <a:spcPct val="90000"/>
              </a:lnSpc>
              <a:spcBef>
                <a:spcPts val="1000"/>
              </a:spcBef>
              <a:spcAft>
                <a:spcPts val="0"/>
              </a:spcAft>
              <a:buClrTx/>
              <a:buSzTx/>
              <a:tabLst/>
              <a:defRPr/>
            </a:pPr>
            <a:r>
              <a:rPr kumimoji="0" lang="en-US" sz="1400" b="0" i="0" u="none" strike="noStrike" kern="1200" cap="none" spc="0" normalizeH="0" baseline="0" noProof="0" dirty="0">
                <a:ln>
                  <a:noFill/>
                </a:ln>
                <a:solidFill>
                  <a:srgbClr val="193E72"/>
                </a:solidFill>
                <a:effectLst/>
                <a:uLnTx/>
                <a:uFillTx/>
                <a:latin typeface="Arial" panose="020B0604020202020204"/>
                <a:ea typeface="+mn-ea"/>
                <a:cs typeface="+mn-cs"/>
              </a:rPr>
              <a:t>HIAT working group-Social and Community Mental Health and Well-Being Research Development Network</a:t>
            </a: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Develop skills in writing</a:t>
            </a:r>
            <a:r>
              <a:rPr lang="en-US" sz="1400" dirty="0">
                <a:solidFill>
                  <a:srgbClr val="000000"/>
                </a:solidFill>
                <a:latin typeface="Arial" panose="020B0604020202020204"/>
              </a:rPr>
              <a:t>,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collaborating and evaluating a HIAT tool. </a:t>
            </a:r>
          </a:p>
          <a:p>
            <a:pPr marR="0" lvl="0" algn="l" defTabSz="914377" rtl="0" eaLnBrk="1" fontAlgn="auto" latinLnBrk="0" hangingPunct="1">
              <a:lnSpc>
                <a:spcPct val="90000"/>
              </a:lnSpc>
              <a:spcBef>
                <a:spcPts val="1000"/>
              </a:spcBef>
              <a:spcAft>
                <a:spcPts val="0"/>
              </a:spcAft>
              <a:buClrTx/>
              <a:buSzTx/>
              <a:tabLst/>
              <a:defRPr/>
            </a:pPr>
            <a:r>
              <a:rPr lang="en-US" sz="1400" dirty="0">
                <a:solidFill>
                  <a:srgbClr val="193E72"/>
                </a:solidFill>
                <a:latin typeface="Arial" panose="020B0604020202020204"/>
              </a:rPr>
              <a:t>Workshops, trainings and courses-qualitative research, grant writing, writing conference presentations.</a:t>
            </a:r>
            <a:endParaRPr kumimoji="0" lang="en-US" sz="1400" b="0" i="0" u="none" strike="noStrike" kern="1200" cap="none" spc="0" normalizeH="0" baseline="0" noProof="0" dirty="0">
              <a:ln>
                <a:noFill/>
              </a:ln>
              <a:solidFill>
                <a:srgbClr val="193E72"/>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E4CD8DDC-E44D-4B77-A68C-7CAC6D4AF025}"/>
              </a:ext>
            </a:extLst>
          </p:cNvPr>
          <p:cNvSpPr txBox="1"/>
          <p:nvPr/>
        </p:nvSpPr>
        <p:spPr>
          <a:xfrm>
            <a:off x="8659091" y="3136568"/>
            <a:ext cx="3115205" cy="2287806"/>
          </a:xfrm>
          <a:prstGeom prst="rect">
            <a:avLst/>
          </a:prstGeom>
          <a:noFill/>
        </p:spPr>
        <p:txBody>
          <a:bodyPr wrap="square">
            <a:spAutoFit/>
          </a:body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93E72"/>
                </a:solidFill>
                <a:effectLst/>
                <a:uLnTx/>
                <a:uFillTx/>
                <a:ea typeface="+mn-ea"/>
                <a:cs typeface="+mn-cs"/>
              </a:rPr>
              <a:t>International student; moving to England; transitioning from working to being a full-time student.</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93E72"/>
                </a:solidFill>
                <a:effectLst/>
                <a:uLnTx/>
                <a:uFillTx/>
                <a:ea typeface="+mn-ea"/>
                <a:cs typeface="+mn-cs"/>
              </a:rPr>
              <a:t>Starting my PhD during the COVID-19 pandemic.</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193E72"/>
                </a:solidFill>
                <a:effectLst/>
                <a:uLnTx/>
                <a:uFillTx/>
                <a:ea typeface="+mn-ea"/>
                <a:cs typeface="+mn-cs"/>
              </a:rPr>
              <a:t>Getting acquainted with the UK Health and Social Care system, Local authorities and the NHS Trust.</a:t>
            </a:r>
          </a:p>
        </p:txBody>
      </p:sp>
      <p:pic>
        <p:nvPicPr>
          <p:cNvPr id="27" name="Picture 26" descr="A close-up of a logo&#10;&#10;Description automatically generated with medium confidence">
            <a:extLst>
              <a:ext uri="{FF2B5EF4-FFF2-40B4-BE49-F238E27FC236}">
                <a16:creationId xmlns:a16="http://schemas.microsoft.com/office/drawing/2014/main" id="{56865D02-434E-4CAE-B43D-76AF94D6BC2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948547" y="979716"/>
            <a:ext cx="4156362" cy="1882636"/>
          </a:xfrm>
          <a:prstGeom prst="rect">
            <a:avLst/>
          </a:prstGeom>
        </p:spPr>
      </p:pic>
      <p:pic>
        <p:nvPicPr>
          <p:cNvPr id="36" name="Picture 35" descr="Text&#10;&#10;Description automatically generated with medium confidence">
            <a:extLst>
              <a:ext uri="{FF2B5EF4-FFF2-40B4-BE49-F238E27FC236}">
                <a16:creationId xmlns:a16="http://schemas.microsoft.com/office/drawing/2014/main" id="{1AE3967D-2294-495A-83C1-CA752466FE6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659091" y="863450"/>
            <a:ext cx="3259950" cy="2207428"/>
          </a:xfrm>
          <a:prstGeom prst="rect">
            <a:avLst/>
          </a:prstGeom>
        </p:spPr>
      </p:pic>
    </p:spTree>
    <p:extLst>
      <p:ext uri="{BB962C8B-B14F-4D97-AF65-F5344CB8AC3E}">
        <p14:creationId xmlns:p14="http://schemas.microsoft.com/office/powerpoint/2010/main" val="963470190"/>
      </p:ext>
    </p:extLst>
  </p:cSld>
  <p:clrMapOvr>
    <a:masterClrMapping/>
  </p:clrMapOvr>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3883</TotalTime>
  <Words>1345</Words>
  <Application>Microsoft Office PowerPoint</Application>
  <PresentationFormat>Widescreen</PresentationFormat>
  <Paragraphs>148</Paragraphs>
  <Slides>11</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Calibri</vt:lpstr>
      <vt:lpstr>Candara</vt:lpstr>
      <vt:lpstr>Symbol</vt:lpstr>
      <vt:lpstr>Wingdings</vt:lpstr>
      <vt:lpstr>Custom Design</vt:lpstr>
      <vt:lpstr>Acrobat Document</vt:lpstr>
      <vt:lpstr>Chronology in multimorbidity clustering and its effect on treatment burden and the utilisation of health and social care services</vt:lpstr>
      <vt:lpstr>Research team and collaborating organisations</vt:lpstr>
      <vt:lpstr>Multimorbidity: What do we know?</vt:lpstr>
      <vt:lpstr>Why more research into multimorbidity clusters? </vt:lpstr>
      <vt:lpstr>Methodology</vt:lpstr>
      <vt:lpstr>Health Inequalities Assessment Tool (HIAT) report</vt:lpstr>
      <vt:lpstr>Patient and Public Involvement in Research</vt:lpstr>
      <vt:lpstr>Equitable Place-Based Health and Care (EPHC) theme</vt:lpstr>
      <vt:lpstr>PowerPoint Presentation</vt:lpstr>
      <vt:lpstr>PhD Timeline</vt:lpstr>
      <vt:lpstr>              Thank you for your attention  To learn more about my research, let us chat           24885703@edgehill.ac.uk                         @Kaluvu_LM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dc:title>
  <dc:creator>Microsoft Office User</dc:creator>
  <cp:lastModifiedBy>Colette Miller &lt;Stroke Research Team&gt;</cp:lastModifiedBy>
  <cp:revision>49</cp:revision>
  <dcterms:created xsi:type="dcterms:W3CDTF">2019-02-07T15:31:28Z</dcterms:created>
  <dcterms:modified xsi:type="dcterms:W3CDTF">2022-03-15T12:51:30Z</dcterms:modified>
</cp:coreProperties>
</file>