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61" r:id="rId4"/>
    <p:sldId id="262" r:id="rId5"/>
    <p:sldId id="263"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Lst>
        </p14:section>
        <p14:section name="Body (content) slides" id="{E4A2DC7B-1CBD-4F66-ADDC-76AD8F216162}">
          <p14:sldIdLst>
            <p14:sldId id="257"/>
            <p14:sldId id="261"/>
            <p14:sldId id="262"/>
            <p14:sldId id="263"/>
          </p14:sldIdLst>
        </p14:section>
        <p14:section name="Section separator slides" id="{0EBC4EC8-992E-41E7-B942-F8EB46ED6B78}">
          <p14:sldIdLst/>
        </p14:section>
        <p14:section name="End of presentation slide" id="{3DEFE252-2300-493E-B711-856B44168019}">
          <p14:sldIdLst>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A1CAB-D4DA-43E4-BA42-FB3D7E060962}" v="1" dt="2022-03-15T14:02:0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3" autoAdjust="0"/>
    <p:restoredTop sz="94643"/>
  </p:normalViewPr>
  <p:slideViewPr>
    <p:cSldViewPr snapToGrid="0" snapToObjects="1">
      <p:cViewPr varScale="1">
        <p:scale>
          <a:sx n="105" d="100"/>
          <a:sy n="105" d="100"/>
        </p:scale>
        <p:origin x="58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961EA-6B22-4DD0-891B-94CB620C5A7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E85F4AE-025D-4DF5-9B8E-0152AA85D6C0}">
      <dgm:prSet phldrT="[Text]"/>
      <dgm:spPr>
        <a:solidFill>
          <a:srgbClr val="003399"/>
        </a:solidFill>
      </dgm:spPr>
      <dgm:t>
        <a:bodyPr/>
        <a:lstStyle/>
        <a:p>
          <a:r>
            <a:rPr lang="en-GB" dirty="0"/>
            <a:t>Project Plans</a:t>
          </a:r>
        </a:p>
      </dgm:t>
    </dgm:pt>
    <dgm:pt modelId="{B312C38C-2DED-495D-92C5-76A6B0027EA1}" type="parTrans" cxnId="{9340F4AD-6E93-4476-A01D-501D5AADB6DA}">
      <dgm:prSet/>
      <dgm:spPr/>
      <dgm:t>
        <a:bodyPr/>
        <a:lstStyle/>
        <a:p>
          <a:endParaRPr lang="en-GB"/>
        </a:p>
      </dgm:t>
    </dgm:pt>
    <dgm:pt modelId="{C926660D-9218-48BC-9A6A-DFEACB67653E}" type="sibTrans" cxnId="{9340F4AD-6E93-4476-A01D-501D5AADB6DA}">
      <dgm:prSet/>
      <dgm:spPr/>
      <dgm:t>
        <a:bodyPr/>
        <a:lstStyle/>
        <a:p>
          <a:endParaRPr lang="en-GB"/>
        </a:p>
      </dgm:t>
    </dgm:pt>
    <dgm:pt modelId="{5F4A30DA-2142-4AC0-B670-278536A829A3}">
      <dgm:prSet phldrT="[Text]"/>
      <dgm:spPr>
        <a:solidFill>
          <a:srgbClr val="003399"/>
        </a:solidFill>
      </dgm:spPr>
      <dgm:t>
        <a:bodyPr/>
        <a:lstStyle/>
        <a:p>
          <a:r>
            <a:rPr lang="en-GB" dirty="0"/>
            <a:t>Systematic Review</a:t>
          </a:r>
        </a:p>
      </dgm:t>
    </dgm:pt>
    <dgm:pt modelId="{72B54B55-6F72-47C0-9B2E-D1BBCB38769A}" type="parTrans" cxnId="{9F220700-DDB9-4F50-B456-4BD3CCC19A40}">
      <dgm:prSet/>
      <dgm:spPr/>
      <dgm:t>
        <a:bodyPr/>
        <a:lstStyle/>
        <a:p>
          <a:endParaRPr lang="en-GB"/>
        </a:p>
      </dgm:t>
    </dgm:pt>
    <dgm:pt modelId="{25ADA948-EE01-45BC-BAD1-5A6437BC5470}" type="sibTrans" cxnId="{9F220700-DDB9-4F50-B456-4BD3CCC19A40}">
      <dgm:prSet/>
      <dgm:spPr/>
      <dgm:t>
        <a:bodyPr/>
        <a:lstStyle/>
        <a:p>
          <a:endParaRPr lang="en-GB"/>
        </a:p>
      </dgm:t>
    </dgm:pt>
    <dgm:pt modelId="{0A963FFF-E873-48A2-AEC7-660F70868527}">
      <dgm:prSet phldrT="[Text]"/>
      <dgm:spPr>
        <a:solidFill>
          <a:srgbClr val="003399"/>
        </a:solidFill>
      </dgm:spPr>
      <dgm:t>
        <a:bodyPr/>
        <a:lstStyle/>
        <a:p>
          <a:r>
            <a:rPr lang="en-GB" dirty="0"/>
            <a:t>Parent</a:t>
          </a:r>
        </a:p>
        <a:p>
          <a:r>
            <a:rPr lang="en-GB" dirty="0"/>
            <a:t>Study</a:t>
          </a:r>
        </a:p>
      </dgm:t>
    </dgm:pt>
    <dgm:pt modelId="{01E2746A-6095-44A2-B1DE-8C50AB4F7B85}" type="parTrans" cxnId="{18CD1C41-0ADD-4F7B-8E8E-E975458C850F}">
      <dgm:prSet/>
      <dgm:spPr/>
      <dgm:t>
        <a:bodyPr/>
        <a:lstStyle/>
        <a:p>
          <a:endParaRPr lang="en-GB"/>
        </a:p>
      </dgm:t>
    </dgm:pt>
    <dgm:pt modelId="{A9F139BA-FB85-474E-99F5-6661255FDA03}" type="sibTrans" cxnId="{18CD1C41-0ADD-4F7B-8E8E-E975458C850F}">
      <dgm:prSet/>
      <dgm:spPr/>
      <dgm:t>
        <a:bodyPr/>
        <a:lstStyle/>
        <a:p>
          <a:endParaRPr lang="en-GB"/>
        </a:p>
      </dgm:t>
    </dgm:pt>
    <dgm:pt modelId="{65381A8D-7AA2-46D8-9A47-56194B5D39F6}">
      <dgm:prSet phldrT="[Text]"/>
      <dgm:spPr>
        <a:solidFill>
          <a:srgbClr val="003399"/>
        </a:solidFill>
      </dgm:spPr>
      <dgm:t>
        <a:bodyPr/>
        <a:lstStyle/>
        <a:p>
          <a:r>
            <a:rPr lang="en-GB" dirty="0"/>
            <a:t>Staff Study</a:t>
          </a:r>
        </a:p>
      </dgm:t>
    </dgm:pt>
    <dgm:pt modelId="{304F1D7E-277E-42E1-A29F-AE7E3C5C3FEE}" type="parTrans" cxnId="{FD953082-503B-49EA-A0E1-FD7C0DA46F90}">
      <dgm:prSet/>
      <dgm:spPr/>
      <dgm:t>
        <a:bodyPr/>
        <a:lstStyle/>
        <a:p>
          <a:endParaRPr lang="en-GB"/>
        </a:p>
      </dgm:t>
    </dgm:pt>
    <dgm:pt modelId="{4A2F7F33-6641-47DD-B9C8-A676D6F5F9EE}" type="sibTrans" cxnId="{FD953082-503B-49EA-A0E1-FD7C0DA46F90}">
      <dgm:prSet/>
      <dgm:spPr/>
      <dgm:t>
        <a:bodyPr/>
        <a:lstStyle/>
        <a:p>
          <a:endParaRPr lang="en-GB"/>
        </a:p>
      </dgm:t>
    </dgm:pt>
    <dgm:pt modelId="{181F2C0A-738A-4EE6-9810-3F34654D01B5}">
      <dgm:prSet phldrT="[Text]"/>
      <dgm:spPr>
        <a:solidFill>
          <a:srgbClr val="003399"/>
        </a:solidFill>
      </dgm:spPr>
      <dgm:t>
        <a:bodyPr/>
        <a:lstStyle/>
        <a:p>
          <a:r>
            <a:rPr lang="en-GB" dirty="0"/>
            <a:t>Workshops</a:t>
          </a:r>
        </a:p>
      </dgm:t>
    </dgm:pt>
    <dgm:pt modelId="{16C30089-EE80-4127-8E68-060829922113}" type="parTrans" cxnId="{B552A468-30D1-4DFC-A554-F7E049B1160F}">
      <dgm:prSet/>
      <dgm:spPr/>
      <dgm:t>
        <a:bodyPr/>
        <a:lstStyle/>
        <a:p>
          <a:endParaRPr lang="en-GB"/>
        </a:p>
      </dgm:t>
    </dgm:pt>
    <dgm:pt modelId="{DF95AC28-7CCA-4E27-8DC5-04703BB73C6B}" type="sibTrans" cxnId="{B552A468-30D1-4DFC-A554-F7E049B1160F}">
      <dgm:prSet/>
      <dgm:spPr/>
      <dgm:t>
        <a:bodyPr/>
        <a:lstStyle/>
        <a:p>
          <a:endParaRPr lang="en-GB"/>
        </a:p>
      </dgm:t>
    </dgm:pt>
    <dgm:pt modelId="{AA06372E-80B8-4B79-A466-EDB2563100F2}" type="pres">
      <dgm:prSet presAssocID="{6CC961EA-6B22-4DD0-891B-94CB620C5A79}" presName="Name0" presStyleCnt="0">
        <dgm:presLayoutVars>
          <dgm:chMax val="1"/>
          <dgm:dir/>
          <dgm:animLvl val="ctr"/>
          <dgm:resizeHandles val="exact"/>
        </dgm:presLayoutVars>
      </dgm:prSet>
      <dgm:spPr/>
    </dgm:pt>
    <dgm:pt modelId="{2A751F47-6DD4-48A4-9375-83BDB558F0DE}" type="pres">
      <dgm:prSet presAssocID="{4E85F4AE-025D-4DF5-9B8E-0152AA85D6C0}" presName="centerShape" presStyleLbl="node0" presStyleIdx="0" presStyleCnt="1"/>
      <dgm:spPr/>
    </dgm:pt>
    <dgm:pt modelId="{B805B8E6-FDFD-4300-B662-DCA0F1764220}" type="pres">
      <dgm:prSet presAssocID="{72B54B55-6F72-47C0-9B2E-D1BBCB38769A}" presName="parTrans" presStyleLbl="sibTrans2D1" presStyleIdx="0" presStyleCnt="4"/>
      <dgm:spPr/>
    </dgm:pt>
    <dgm:pt modelId="{E30F8474-CD3A-445F-8DFE-5FF3F30F0076}" type="pres">
      <dgm:prSet presAssocID="{72B54B55-6F72-47C0-9B2E-D1BBCB38769A}" presName="connectorText" presStyleLbl="sibTrans2D1" presStyleIdx="0" presStyleCnt="4"/>
      <dgm:spPr/>
    </dgm:pt>
    <dgm:pt modelId="{3442FAE8-88B4-45AC-84D6-C694595B5028}" type="pres">
      <dgm:prSet presAssocID="{5F4A30DA-2142-4AC0-B670-278536A829A3}" presName="node" presStyleLbl="node1" presStyleIdx="0" presStyleCnt="4">
        <dgm:presLayoutVars>
          <dgm:bulletEnabled val="1"/>
        </dgm:presLayoutVars>
      </dgm:prSet>
      <dgm:spPr/>
    </dgm:pt>
    <dgm:pt modelId="{AF3FF6D3-AF55-4F49-BFF0-8660A5BBDD26}" type="pres">
      <dgm:prSet presAssocID="{01E2746A-6095-44A2-B1DE-8C50AB4F7B85}" presName="parTrans" presStyleLbl="sibTrans2D1" presStyleIdx="1" presStyleCnt="4"/>
      <dgm:spPr/>
    </dgm:pt>
    <dgm:pt modelId="{2BED5A8E-792F-4202-AE0E-A174C224D6D7}" type="pres">
      <dgm:prSet presAssocID="{01E2746A-6095-44A2-B1DE-8C50AB4F7B85}" presName="connectorText" presStyleLbl="sibTrans2D1" presStyleIdx="1" presStyleCnt="4"/>
      <dgm:spPr/>
    </dgm:pt>
    <dgm:pt modelId="{E688EA9A-E425-4E8B-8EA3-D7F8CD0428C2}" type="pres">
      <dgm:prSet presAssocID="{0A963FFF-E873-48A2-AEC7-660F70868527}" presName="node" presStyleLbl="node1" presStyleIdx="1" presStyleCnt="4">
        <dgm:presLayoutVars>
          <dgm:bulletEnabled val="1"/>
        </dgm:presLayoutVars>
      </dgm:prSet>
      <dgm:spPr/>
    </dgm:pt>
    <dgm:pt modelId="{6CEED417-D23E-4A57-8050-9D5CB3DC60D0}" type="pres">
      <dgm:prSet presAssocID="{304F1D7E-277E-42E1-A29F-AE7E3C5C3FEE}" presName="parTrans" presStyleLbl="sibTrans2D1" presStyleIdx="2" presStyleCnt="4"/>
      <dgm:spPr/>
    </dgm:pt>
    <dgm:pt modelId="{AFECCB56-6608-4A66-B290-C03F3176FAA1}" type="pres">
      <dgm:prSet presAssocID="{304F1D7E-277E-42E1-A29F-AE7E3C5C3FEE}" presName="connectorText" presStyleLbl="sibTrans2D1" presStyleIdx="2" presStyleCnt="4"/>
      <dgm:spPr/>
    </dgm:pt>
    <dgm:pt modelId="{36097A35-7300-470B-98D3-23F1B5FDBEE3}" type="pres">
      <dgm:prSet presAssocID="{65381A8D-7AA2-46D8-9A47-56194B5D39F6}" presName="node" presStyleLbl="node1" presStyleIdx="2" presStyleCnt="4">
        <dgm:presLayoutVars>
          <dgm:bulletEnabled val="1"/>
        </dgm:presLayoutVars>
      </dgm:prSet>
      <dgm:spPr/>
    </dgm:pt>
    <dgm:pt modelId="{D4DC6340-B76D-4D81-AE53-9DAFC688E8B0}" type="pres">
      <dgm:prSet presAssocID="{16C30089-EE80-4127-8E68-060829922113}" presName="parTrans" presStyleLbl="sibTrans2D1" presStyleIdx="3" presStyleCnt="4"/>
      <dgm:spPr/>
    </dgm:pt>
    <dgm:pt modelId="{B0654FAC-5533-4C59-A408-7F782459B7C5}" type="pres">
      <dgm:prSet presAssocID="{16C30089-EE80-4127-8E68-060829922113}" presName="connectorText" presStyleLbl="sibTrans2D1" presStyleIdx="3" presStyleCnt="4"/>
      <dgm:spPr/>
    </dgm:pt>
    <dgm:pt modelId="{FBB00066-F97F-43E1-9377-3EEA6C462EB0}" type="pres">
      <dgm:prSet presAssocID="{181F2C0A-738A-4EE6-9810-3F34654D01B5}" presName="node" presStyleLbl="node1" presStyleIdx="3" presStyleCnt="4">
        <dgm:presLayoutVars>
          <dgm:bulletEnabled val="1"/>
        </dgm:presLayoutVars>
      </dgm:prSet>
      <dgm:spPr/>
    </dgm:pt>
  </dgm:ptLst>
  <dgm:cxnLst>
    <dgm:cxn modelId="{9F220700-DDB9-4F50-B456-4BD3CCC19A40}" srcId="{4E85F4AE-025D-4DF5-9B8E-0152AA85D6C0}" destId="{5F4A30DA-2142-4AC0-B670-278536A829A3}" srcOrd="0" destOrd="0" parTransId="{72B54B55-6F72-47C0-9B2E-D1BBCB38769A}" sibTransId="{25ADA948-EE01-45BC-BAD1-5A6437BC5470}"/>
    <dgm:cxn modelId="{D9840302-7780-48CA-8692-D9B7CD4809EE}" type="presOf" srcId="{6CC961EA-6B22-4DD0-891B-94CB620C5A79}" destId="{AA06372E-80B8-4B79-A466-EDB2563100F2}" srcOrd="0" destOrd="0" presId="urn:microsoft.com/office/officeart/2005/8/layout/radial5"/>
    <dgm:cxn modelId="{F4B7450E-4A7A-415B-A57A-8CE1E920673C}" type="presOf" srcId="{65381A8D-7AA2-46D8-9A47-56194B5D39F6}" destId="{36097A35-7300-470B-98D3-23F1B5FDBEE3}" srcOrd="0" destOrd="0" presId="urn:microsoft.com/office/officeart/2005/8/layout/radial5"/>
    <dgm:cxn modelId="{479B5B27-E07E-423A-9830-3DA370E5BBF4}" type="presOf" srcId="{72B54B55-6F72-47C0-9B2E-D1BBCB38769A}" destId="{B805B8E6-FDFD-4300-B662-DCA0F1764220}" srcOrd="0" destOrd="0" presId="urn:microsoft.com/office/officeart/2005/8/layout/radial5"/>
    <dgm:cxn modelId="{6CD2EA2C-F13D-4004-B94F-1755D56A1A45}" type="presOf" srcId="{5F4A30DA-2142-4AC0-B670-278536A829A3}" destId="{3442FAE8-88B4-45AC-84D6-C694595B5028}" srcOrd="0" destOrd="0" presId="urn:microsoft.com/office/officeart/2005/8/layout/radial5"/>
    <dgm:cxn modelId="{EDFA133F-58EA-40C1-84BB-EBD912E895D2}" type="presOf" srcId="{304F1D7E-277E-42E1-A29F-AE7E3C5C3FEE}" destId="{6CEED417-D23E-4A57-8050-9D5CB3DC60D0}" srcOrd="0" destOrd="0" presId="urn:microsoft.com/office/officeart/2005/8/layout/radial5"/>
    <dgm:cxn modelId="{18CD1C41-0ADD-4F7B-8E8E-E975458C850F}" srcId="{4E85F4AE-025D-4DF5-9B8E-0152AA85D6C0}" destId="{0A963FFF-E873-48A2-AEC7-660F70868527}" srcOrd="1" destOrd="0" parTransId="{01E2746A-6095-44A2-B1DE-8C50AB4F7B85}" sibTransId="{A9F139BA-FB85-474E-99F5-6661255FDA03}"/>
    <dgm:cxn modelId="{3F4B8942-43E9-444F-8369-93201105E0D8}" type="presOf" srcId="{16C30089-EE80-4127-8E68-060829922113}" destId="{B0654FAC-5533-4C59-A408-7F782459B7C5}" srcOrd="1" destOrd="0" presId="urn:microsoft.com/office/officeart/2005/8/layout/radial5"/>
    <dgm:cxn modelId="{B552A468-30D1-4DFC-A554-F7E049B1160F}" srcId="{4E85F4AE-025D-4DF5-9B8E-0152AA85D6C0}" destId="{181F2C0A-738A-4EE6-9810-3F34654D01B5}" srcOrd="3" destOrd="0" parTransId="{16C30089-EE80-4127-8E68-060829922113}" sibTransId="{DF95AC28-7CCA-4E27-8DC5-04703BB73C6B}"/>
    <dgm:cxn modelId="{DEFBE44B-679E-4FA3-9603-C2F62BD7ADE0}" type="presOf" srcId="{4E85F4AE-025D-4DF5-9B8E-0152AA85D6C0}" destId="{2A751F47-6DD4-48A4-9375-83BDB558F0DE}" srcOrd="0" destOrd="0" presId="urn:microsoft.com/office/officeart/2005/8/layout/radial5"/>
    <dgm:cxn modelId="{0D4C4D77-5A61-4663-9C80-024536B2C2F6}" type="presOf" srcId="{304F1D7E-277E-42E1-A29F-AE7E3C5C3FEE}" destId="{AFECCB56-6608-4A66-B290-C03F3176FAA1}" srcOrd="1" destOrd="0" presId="urn:microsoft.com/office/officeart/2005/8/layout/radial5"/>
    <dgm:cxn modelId="{FD953082-503B-49EA-A0E1-FD7C0DA46F90}" srcId="{4E85F4AE-025D-4DF5-9B8E-0152AA85D6C0}" destId="{65381A8D-7AA2-46D8-9A47-56194B5D39F6}" srcOrd="2" destOrd="0" parTransId="{304F1D7E-277E-42E1-A29F-AE7E3C5C3FEE}" sibTransId="{4A2F7F33-6641-47DD-B9C8-A676D6F5F9EE}"/>
    <dgm:cxn modelId="{834A9282-7D6F-48D1-87FF-651E9F167086}" type="presOf" srcId="{16C30089-EE80-4127-8E68-060829922113}" destId="{D4DC6340-B76D-4D81-AE53-9DAFC688E8B0}" srcOrd="0" destOrd="0" presId="urn:microsoft.com/office/officeart/2005/8/layout/radial5"/>
    <dgm:cxn modelId="{5E69F18C-7DF4-484E-AB68-61CB385A4EBD}" type="presOf" srcId="{181F2C0A-738A-4EE6-9810-3F34654D01B5}" destId="{FBB00066-F97F-43E1-9377-3EEA6C462EB0}" srcOrd="0" destOrd="0" presId="urn:microsoft.com/office/officeart/2005/8/layout/radial5"/>
    <dgm:cxn modelId="{9340F4AD-6E93-4476-A01D-501D5AADB6DA}" srcId="{6CC961EA-6B22-4DD0-891B-94CB620C5A79}" destId="{4E85F4AE-025D-4DF5-9B8E-0152AA85D6C0}" srcOrd="0" destOrd="0" parTransId="{B312C38C-2DED-495D-92C5-76A6B0027EA1}" sibTransId="{C926660D-9218-48BC-9A6A-DFEACB67653E}"/>
    <dgm:cxn modelId="{7FFAA8B7-78AD-4604-A341-A1C903919D3C}" type="presOf" srcId="{01E2746A-6095-44A2-B1DE-8C50AB4F7B85}" destId="{2BED5A8E-792F-4202-AE0E-A174C224D6D7}" srcOrd="1" destOrd="0" presId="urn:microsoft.com/office/officeart/2005/8/layout/radial5"/>
    <dgm:cxn modelId="{1B25C7BA-4EBC-4989-AC9A-3E66EA99B86D}" type="presOf" srcId="{72B54B55-6F72-47C0-9B2E-D1BBCB38769A}" destId="{E30F8474-CD3A-445F-8DFE-5FF3F30F0076}" srcOrd="1" destOrd="0" presId="urn:microsoft.com/office/officeart/2005/8/layout/radial5"/>
    <dgm:cxn modelId="{7409C4BC-A7A7-40E7-BC95-0689AC58880D}" type="presOf" srcId="{01E2746A-6095-44A2-B1DE-8C50AB4F7B85}" destId="{AF3FF6D3-AF55-4F49-BFF0-8660A5BBDD26}" srcOrd="0" destOrd="0" presId="urn:microsoft.com/office/officeart/2005/8/layout/radial5"/>
    <dgm:cxn modelId="{7CE495F6-33B8-447B-B79C-4BA8F31C5AAC}" type="presOf" srcId="{0A963FFF-E873-48A2-AEC7-660F70868527}" destId="{E688EA9A-E425-4E8B-8EA3-D7F8CD0428C2}" srcOrd="0" destOrd="0" presId="urn:microsoft.com/office/officeart/2005/8/layout/radial5"/>
    <dgm:cxn modelId="{6A8AE9E3-95C1-4A9B-9313-EBAAB54B9997}" type="presParOf" srcId="{AA06372E-80B8-4B79-A466-EDB2563100F2}" destId="{2A751F47-6DD4-48A4-9375-83BDB558F0DE}" srcOrd="0" destOrd="0" presId="urn:microsoft.com/office/officeart/2005/8/layout/radial5"/>
    <dgm:cxn modelId="{F18FD5E5-6A49-4199-B6B1-88B64227FEA0}" type="presParOf" srcId="{AA06372E-80B8-4B79-A466-EDB2563100F2}" destId="{B805B8E6-FDFD-4300-B662-DCA0F1764220}" srcOrd="1" destOrd="0" presId="urn:microsoft.com/office/officeart/2005/8/layout/radial5"/>
    <dgm:cxn modelId="{6EAACF94-3A40-4171-A60C-1CDA43D97189}" type="presParOf" srcId="{B805B8E6-FDFD-4300-B662-DCA0F1764220}" destId="{E30F8474-CD3A-445F-8DFE-5FF3F30F0076}" srcOrd="0" destOrd="0" presId="urn:microsoft.com/office/officeart/2005/8/layout/radial5"/>
    <dgm:cxn modelId="{F043892F-811E-4E47-BD56-6059796F5573}" type="presParOf" srcId="{AA06372E-80B8-4B79-A466-EDB2563100F2}" destId="{3442FAE8-88B4-45AC-84D6-C694595B5028}" srcOrd="2" destOrd="0" presId="urn:microsoft.com/office/officeart/2005/8/layout/radial5"/>
    <dgm:cxn modelId="{F0F690DC-4124-4FEB-99FC-FC64B0C296AF}" type="presParOf" srcId="{AA06372E-80B8-4B79-A466-EDB2563100F2}" destId="{AF3FF6D3-AF55-4F49-BFF0-8660A5BBDD26}" srcOrd="3" destOrd="0" presId="urn:microsoft.com/office/officeart/2005/8/layout/radial5"/>
    <dgm:cxn modelId="{913A23D2-F4E4-4CD0-9CA7-AC17BE71C54E}" type="presParOf" srcId="{AF3FF6D3-AF55-4F49-BFF0-8660A5BBDD26}" destId="{2BED5A8E-792F-4202-AE0E-A174C224D6D7}" srcOrd="0" destOrd="0" presId="urn:microsoft.com/office/officeart/2005/8/layout/radial5"/>
    <dgm:cxn modelId="{576C2F13-939D-40B9-8354-9DCA0DA1AD10}" type="presParOf" srcId="{AA06372E-80B8-4B79-A466-EDB2563100F2}" destId="{E688EA9A-E425-4E8B-8EA3-D7F8CD0428C2}" srcOrd="4" destOrd="0" presId="urn:microsoft.com/office/officeart/2005/8/layout/radial5"/>
    <dgm:cxn modelId="{533DE607-9D0C-4586-A62E-6F2FFDA529E8}" type="presParOf" srcId="{AA06372E-80B8-4B79-A466-EDB2563100F2}" destId="{6CEED417-D23E-4A57-8050-9D5CB3DC60D0}" srcOrd="5" destOrd="0" presId="urn:microsoft.com/office/officeart/2005/8/layout/radial5"/>
    <dgm:cxn modelId="{2624553F-4257-436F-8D94-32483C8F010D}" type="presParOf" srcId="{6CEED417-D23E-4A57-8050-9D5CB3DC60D0}" destId="{AFECCB56-6608-4A66-B290-C03F3176FAA1}" srcOrd="0" destOrd="0" presId="urn:microsoft.com/office/officeart/2005/8/layout/radial5"/>
    <dgm:cxn modelId="{C42AAD79-C97A-417B-9316-899F58EC24D9}" type="presParOf" srcId="{AA06372E-80B8-4B79-A466-EDB2563100F2}" destId="{36097A35-7300-470B-98D3-23F1B5FDBEE3}" srcOrd="6" destOrd="0" presId="urn:microsoft.com/office/officeart/2005/8/layout/radial5"/>
    <dgm:cxn modelId="{6F1E04B1-DC88-44E8-BC8E-7D106BFE62F6}" type="presParOf" srcId="{AA06372E-80B8-4B79-A466-EDB2563100F2}" destId="{D4DC6340-B76D-4D81-AE53-9DAFC688E8B0}" srcOrd="7" destOrd="0" presId="urn:microsoft.com/office/officeart/2005/8/layout/radial5"/>
    <dgm:cxn modelId="{857BA600-DBBA-4A24-ADA4-6E9BCEE892E7}" type="presParOf" srcId="{D4DC6340-B76D-4D81-AE53-9DAFC688E8B0}" destId="{B0654FAC-5533-4C59-A408-7F782459B7C5}" srcOrd="0" destOrd="0" presId="urn:microsoft.com/office/officeart/2005/8/layout/radial5"/>
    <dgm:cxn modelId="{D51C81A7-5525-4BC2-AAAA-980BA1550303}" type="presParOf" srcId="{AA06372E-80B8-4B79-A466-EDB2563100F2}" destId="{FBB00066-F97F-43E1-9377-3EEA6C462EB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51F47-6DD4-48A4-9375-83BDB558F0DE}">
      <dsp:nvSpPr>
        <dsp:cNvPr id="0" name=""/>
        <dsp:cNvSpPr/>
      </dsp:nvSpPr>
      <dsp:spPr>
        <a:xfrm>
          <a:off x="2307546" y="1870198"/>
          <a:ext cx="1130387" cy="1130387"/>
        </a:xfrm>
        <a:prstGeom prst="ellipse">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Project Plans</a:t>
          </a:r>
        </a:p>
      </dsp:txBody>
      <dsp:txXfrm>
        <a:off x="2473087" y="2035739"/>
        <a:ext cx="799305" cy="799305"/>
      </dsp:txXfrm>
    </dsp:sp>
    <dsp:sp modelId="{B805B8E6-FDFD-4300-B662-DCA0F1764220}">
      <dsp:nvSpPr>
        <dsp:cNvPr id="0" name=""/>
        <dsp:cNvSpPr/>
      </dsp:nvSpPr>
      <dsp:spPr>
        <a:xfrm rot="16200000">
          <a:off x="2752698" y="1458146"/>
          <a:ext cx="240082" cy="384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788711" y="1571100"/>
        <a:ext cx="168057" cy="230825"/>
      </dsp:txXfrm>
    </dsp:sp>
    <dsp:sp modelId="{3442FAE8-88B4-45AC-84D6-C694595B5028}">
      <dsp:nvSpPr>
        <dsp:cNvPr id="0" name=""/>
        <dsp:cNvSpPr/>
      </dsp:nvSpPr>
      <dsp:spPr>
        <a:xfrm>
          <a:off x="2166248" y="4228"/>
          <a:ext cx="1412983" cy="1412983"/>
        </a:xfrm>
        <a:prstGeom prst="ellipse">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Systematic Review</a:t>
          </a:r>
        </a:p>
      </dsp:txBody>
      <dsp:txXfrm>
        <a:off x="2373175" y="211155"/>
        <a:ext cx="999129" cy="999129"/>
      </dsp:txXfrm>
    </dsp:sp>
    <dsp:sp modelId="{AF3FF6D3-AF55-4F49-BFF0-8660A5BBDD26}">
      <dsp:nvSpPr>
        <dsp:cNvPr id="0" name=""/>
        <dsp:cNvSpPr/>
      </dsp:nvSpPr>
      <dsp:spPr>
        <a:xfrm>
          <a:off x="3537590" y="2243038"/>
          <a:ext cx="240082" cy="384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537590" y="2319979"/>
        <a:ext cx="168057" cy="230825"/>
      </dsp:txXfrm>
    </dsp:sp>
    <dsp:sp modelId="{E688EA9A-E425-4E8B-8EA3-D7F8CD0428C2}">
      <dsp:nvSpPr>
        <dsp:cNvPr id="0" name=""/>
        <dsp:cNvSpPr/>
      </dsp:nvSpPr>
      <dsp:spPr>
        <a:xfrm>
          <a:off x="3890920" y="1728900"/>
          <a:ext cx="1412983" cy="1412983"/>
        </a:xfrm>
        <a:prstGeom prst="ellipse">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Parent</a:t>
          </a:r>
        </a:p>
        <a:p>
          <a:pPr marL="0" lvl="0" indent="0" algn="ctr" defTabSz="666750">
            <a:lnSpc>
              <a:spcPct val="90000"/>
            </a:lnSpc>
            <a:spcBef>
              <a:spcPct val="0"/>
            </a:spcBef>
            <a:spcAft>
              <a:spcPct val="35000"/>
            </a:spcAft>
            <a:buNone/>
          </a:pPr>
          <a:r>
            <a:rPr lang="en-GB" sz="1500" kern="1200" dirty="0"/>
            <a:t>Study</a:t>
          </a:r>
        </a:p>
      </dsp:txBody>
      <dsp:txXfrm>
        <a:off x="4097847" y="1935827"/>
        <a:ext cx="999129" cy="999129"/>
      </dsp:txXfrm>
    </dsp:sp>
    <dsp:sp modelId="{6CEED417-D23E-4A57-8050-9D5CB3DC60D0}">
      <dsp:nvSpPr>
        <dsp:cNvPr id="0" name=""/>
        <dsp:cNvSpPr/>
      </dsp:nvSpPr>
      <dsp:spPr>
        <a:xfrm rot="5400000">
          <a:off x="2752698" y="3027930"/>
          <a:ext cx="240082" cy="384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788711" y="3068859"/>
        <a:ext cx="168057" cy="230825"/>
      </dsp:txXfrm>
    </dsp:sp>
    <dsp:sp modelId="{36097A35-7300-470B-98D3-23F1B5FDBEE3}">
      <dsp:nvSpPr>
        <dsp:cNvPr id="0" name=""/>
        <dsp:cNvSpPr/>
      </dsp:nvSpPr>
      <dsp:spPr>
        <a:xfrm>
          <a:off x="2166248" y="3453572"/>
          <a:ext cx="1412983" cy="1412983"/>
        </a:xfrm>
        <a:prstGeom prst="ellipse">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Staff Study</a:t>
          </a:r>
        </a:p>
      </dsp:txBody>
      <dsp:txXfrm>
        <a:off x="2373175" y="3660499"/>
        <a:ext cx="999129" cy="999129"/>
      </dsp:txXfrm>
    </dsp:sp>
    <dsp:sp modelId="{D4DC6340-B76D-4D81-AE53-9DAFC688E8B0}">
      <dsp:nvSpPr>
        <dsp:cNvPr id="0" name=""/>
        <dsp:cNvSpPr/>
      </dsp:nvSpPr>
      <dsp:spPr>
        <a:xfrm rot="10800000">
          <a:off x="1967806" y="2243038"/>
          <a:ext cx="240082" cy="384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039831" y="2319979"/>
        <a:ext cx="168057" cy="230825"/>
      </dsp:txXfrm>
    </dsp:sp>
    <dsp:sp modelId="{FBB00066-F97F-43E1-9377-3EEA6C462EB0}">
      <dsp:nvSpPr>
        <dsp:cNvPr id="0" name=""/>
        <dsp:cNvSpPr/>
      </dsp:nvSpPr>
      <dsp:spPr>
        <a:xfrm>
          <a:off x="441575" y="1728900"/>
          <a:ext cx="1412983" cy="1412983"/>
        </a:xfrm>
        <a:prstGeom prst="ellipse">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Workshops</a:t>
          </a:r>
        </a:p>
      </dsp:txBody>
      <dsp:txXfrm>
        <a:off x="648502" y="1935827"/>
        <a:ext cx="999129" cy="9991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0.em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tretch>
            <a:fillRect/>
          </a:stretch>
        </p:blipFill>
        <p:spPr>
          <a:xfrm>
            <a:off x="402422" y="6316818"/>
            <a:ext cx="3196167" cy="368789"/>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tretch>
            <a:fillRect/>
          </a:stretch>
        </p:blipFill>
        <p:spPr>
          <a:xfrm>
            <a:off x="409658" y="6295302"/>
            <a:ext cx="3196167" cy="368789"/>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3/16/2022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4400" b="1" dirty="0">
                <a:latin typeface="Calibri" panose="020F0502020204030204" pitchFamily="34" charset="0"/>
                <a:cs typeface="Calibri" panose="020F0502020204030204" pitchFamily="34" charset="0"/>
              </a:rPr>
              <a:t>Remote</a:t>
            </a:r>
            <a:r>
              <a:rPr lang="en-GB" sz="4400" b="1" i="0" dirty="0">
                <a:effectLst/>
                <a:latin typeface="Calibri" panose="020F0502020204030204" pitchFamily="34" charset="0"/>
                <a:cs typeface="Calibri" panose="020F0502020204030204" pitchFamily="34" charset="0"/>
              </a:rPr>
              <a:t> health visiting during the Covid-19 pandemic. </a:t>
            </a:r>
            <a:endParaRPr lang="en-GB" sz="4400" b="1" dirty="0">
              <a:latin typeface="Calibri" panose="020F0502020204030204" pitchFamily="34" charset="0"/>
              <a:cs typeface="Calibri" panose="020F0502020204030204" pitchFamily="34" charset="0"/>
            </a:endParaRPr>
          </a:p>
        </p:txBody>
      </p:sp>
      <p:sp>
        <p:nvSpPr>
          <p:cNvPr id="7" name="Subtitle 6"/>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Bethany Gill</a:t>
            </a:r>
          </a:p>
          <a:p>
            <a:r>
              <a:rPr lang="en-GB" dirty="0">
                <a:latin typeface="Calibri" panose="020F0502020204030204" pitchFamily="34" charset="0"/>
                <a:cs typeface="Calibri" panose="020F0502020204030204" pitchFamily="34" charset="0"/>
              </a:rPr>
              <a:t>ARC NWC, UCLan</a:t>
            </a:r>
          </a:p>
        </p:txBody>
      </p:sp>
    </p:spTree>
    <p:extLst>
      <p:ext uri="{BB962C8B-B14F-4D97-AF65-F5344CB8AC3E}">
        <p14:creationId xmlns:p14="http://schemas.microsoft.com/office/powerpoint/2010/main" val="17574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507"/>
            <a:ext cx="10515600" cy="865467"/>
          </a:xfrm>
        </p:spPr>
        <p:txBody>
          <a:bodyPr/>
          <a:lstStyle/>
          <a:p>
            <a:r>
              <a:rPr lang="en-GB" dirty="0">
                <a:latin typeface="Calibri" panose="020F0502020204030204" pitchFamily="34" charset="0"/>
                <a:cs typeface="Calibri" panose="020F0502020204030204" pitchFamily="34" charset="0"/>
              </a:rPr>
              <a:t>Overview of project</a:t>
            </a:r>
          </a:p>
        </p:txBody>
      </p:sp>
      <p:sp>
        <p:nvSpPr>
          <p:cNvPr id="3" name="Content Placeholder 2"/>
          <p:cNvSpPr>
            <a:spLocks noGrp="1"/>
          </p:cNvSpPr>
          <p:nvPr>
            <p:ph idx="1"/>
          </p:nvPr>
        </p:nvSpPr>
        <p:spPr>
          <a:xfrm>
            <a:off x="838200" y="993608"/>
            <a:ext cx="5745480" cy="5087152"/>
          </a:xfrm>
        </p:spPr>
        <p:txBody>
          <a:bodyPr>
            <a:normAutofit lnSpcReduction="10000"/>
          </a:bodyPr>
          <a:lstStyle/>
          <a:p>
            <a:r>
              <a:rPr lang="en-GB" dirty="0">
                <a:latin typeface="Calibri" panose="020F0502020204030204" pitchFamily="34" charset="0"/>
                <a:cs typeface="Calibri" panose="020F0502020204030204" pitchFamily="34" charset="0"/>
              </a:rPr>
              <a:t>Aim to understand the impact of the rapid implementation of remote health care in health visiting services in the NWC during the Covid-19 pandemic.</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Systematic </a:t>
            </a:r>
            <a:r>
              <a:rPr lang="en-GB">
                <a:latin typeface="Calibri" panose="020F0502020204030204" pitchFamily="34" charset="0"/>
                <a:cs typeface="Calibri" panose="020F0502020204030204" pitchFamily="34" charset="0"/>
              </a:rPr>
              <a:t>review – remote health care</a:t>
            </a: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Staff – experience and implementation</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Parents – experience and acceptability</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Workshops –collaboration and moving forward</a:t>
            </a:r>
          </a:p>
          <a:p>
            <a:endParaRPr lang="en-GB" dirty="0"/>
          </a:p>
          <a:p>
            <a:endParaRPr lang="en-GB" dirty="0"/>
          </a:p>
        </p:txBody>
      </p:sp>
      <p:graphicFrame>
        <p:nvGraphicFramePr>
          <p:cNvPr id="5" name="Diagram 4">
            <a:extLst>
              <a:ext uri="{FF2B5EF4-FFF2-40B4-BE49-F238E27FC236}">
                <a16:creationId xmlns:a16="http://schemas.microsoft.com/office/drawing/2014/main" id="{9CFFF47F-BB2F-4F48-B8EB-3987E3E36AC0}"/>
              </a:ext>
            </a:extLst>
          </p:cNvPr>
          <p:cNvGraphicFramePr/>
          <p:nvPr>
            <p:extLst>
              <p:ext uri="{D42A27DB-BD31-4B8C-83A1-F6EECF244321}">
                <p14:modId xmlns:p14="http://schemas.microsoft.com/office/powerpoint/2010/main" val="906540710"/>
              </p:ext>
            </p:extLst>
          </p:nvPr>
        </p:nvGraphicFramePr>
        <p:xfrm>
          <a:off x="6241366" y="993607"/>
          <a:ext cx="5745480" cy="487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1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Alignment with NIHR ARC NWC and HACAL priorities</a:t>
            </a:r>
          </a:p>
        </p:txBody>
      </p:sp>
      <p:sp>
        <p:nvSpPr>
          <p:cNvPr id="3" name="Content Placeholder 2"/>
          <p:cNvSpPr>
            <a:spLocks noGrp="1"/>
          </p:cNvSpPr>
          <p:nvPr>
            <p:ph idx="1"/>
          </p:nvPr>
        </p:nvSpPr>
        <p:spPr>
          <a:xfrm>
            <a:off x="838200" y="1230594"/>
            <a:ext cx="10515600" cy="2632745"/>
          </a:xfrm>
        </p:spPr>
        <p:txBody>
          <a:bodyPr>
            <a:normAutofit/>
          </a:bodyPr>
          <a:lstStyle/>
          <a:p>
            <a:pPr marL="0" indent="0" algn="ctr">
              <a:buNone/>
            </a:pPr>
            <a:endParaRPr lang="en-GB" sz="2800" i="1" dirty="0">
              <a:latin typeface="Calibri" panose="020F0502020204030204" pitchFamily="34" charset="0"/>
              <a:cs typeface="Calibri" panose="020F0502020204030204" pitchFamily="34" charset="0"/>
            </a:endParaRPr>
          </a:p>
          <a:p>
            <a:pPr marL="0" indent="0" algn="ctr">
              <a:buNone/>
            </a:pPr>
            <a:r>
              <a:rPr lang="en-GB" sz="2000" i="1" dirty="0">
                <a:effectLst/>
                <a:latin typeface="Calibri" panose="020F0502020204030204" pitchFamily="34" charset="0"/>
                <a:ea typeface="Times New Roman" panose="02020603050405020304" pitchFamily="18" charset="0"/>
                <a:cs typeface="Calibri" panose="020F0502020204030204" pitchFamily="34" charset="0"/>
              </a:rPr>
              <a:t>‘</a:t>
            </a:r>
            <a:r>
              <a:rPr lang="en-GB" i="1" dirty="0">
                <a:effectLst/>
                <a:latin typeface="Calibri" panose="020F0502020204030204" pitchFamily="34" charset="0"/>
                <a:ea typeface="Times New Roman" panose="02020603050405020304" pitchFamily="18" charset="0"/>
                <a:cs typeface="Calibri" panose="020F0502020204030204" pitchFamily="34" charset="0"/>
              </a:rPr>
              <a:t>ARC NWC aims to improve outcomes for patients and the public through collaboration working by bringing together academics, health and social care providers, members of the public, universities and local authorities. Its vision is to improve the quality, delivery and efficiency of health and care services; reduce health inequalities and increase the sustainability of the health and care system both locally and nationally.’</a:t>
            </a:r>
            <a:endParaRPr lang="en-GB"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p>
        </p:txBody>
      </p:sp>
      <p:sp>
        <p:nvSpPr>
          <p:cNvPr id="14" name="Rectangle 13">
            <a:extLst>
              <a:ext uri="{FF2B5EF4-FFF2-40B4-BE49-F238E27FC236}">
                <a16:creationId xmlns:a16="http://schemas.microsoft.com/office/drawing/2014/main" id="{681D77CE-3210-4D76-A5A4-837A86D35ECD}"/>
              </a:ext>
            </a:extLst>
          </p:cNvPr>
          <p:cNvSpPr/>
          <p:nvPr/>
        </p:nvSpPr>
        <p:spPr>
          <a:xfrm>
            <a:off x="3854841" y="1756373"/>
            <a:ext cx="5632059" cy="343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CCC7F6D-DF9A-4FDB-B82B-7787F8246158}"/>
              </a:ext>
            </a:extLst>
          </p:cNvPr>
          <p:cNvSpPr/>
          <p:nvPr/>
        </p:nvSpPr>
        <p:spPr>
          <a:xfrm>
            <a:off x="1219198" y="2130759"/>
            <a:ext cx="1798321" cy="267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8E1E7F0-452A-4A63-A8FA-C0C2E4804555}"/>
              </a:ext>
            </a:extLst>
          </p:cNvPr>
          <p:cNvSpPr/>
          <p:nvPr/>
        </p:nvSpPr>
        <p:spPr>
          <a:xfrm>
            <a:off x="3986285" y="3153932"/>
            <a:ext cx="7097591" cy="27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DFA7E98-2836-422B-9EF5-8235D986695C}"/>
              </a:ext>
            </a:extLst>
          </p:cNvPr>
          <p:cNvSpPr/>
          <p:nvPr/>
        </p:nvSpPr>
        <p:spPr>
          <a:xfrm>
            <a:off x="1108123" y="3169964"/>
            <a:ext cx="2343737" cy="267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2998067-0D03-48B0-AF85-47A3F1639F00}"/>
              </a:ext>
            </a:extLst>
          </p:cNvPr>
          <p:cNvSpPr txBox="1"/>
          <p:nvPr/>
        </p:nvSpPr>
        <p:spPr>
          <a:xfrm>
            <a:off x="838200" y="4146780"/>
            <a:ext cx="10706100" cy="1938992"/>
          </a:xfrm>
          <a:prstGeom prst="rect">
            <a:avLst/>
          </a:prstGeom>
          <a:noFill/>
        </p:spPr>
        <p:txBody>
          <a:bodyPr wrap="square" rtlCol="0">
            <a:spAutoFit/>
          </a:bodyPr>
          <a:lstStyle/>
          <a:p>
            <a:r>
              <a:rPr lang="en-GB" sz="2400" dirty="0">
                <a:solidFill>
                  <a:srgbClr val="193E72"/>
                </a:solidFill>
                <a:latin typeface="Calibri" panose="020F0502020204030204" pitchFamily="34" charset="0"/>
                <a:cs typeface="Calibri" panose="020F0502020204030204" pitchFamily="34" charset="0"/>
              </a:rPr>
              <a:t>Priorities/Sub-themes: Family &amp; Children</a:t>
            </a:r>
          </a:p>
          <a:p>
            <a:endParaRPr lang="en-GB" sz="2400" dirty="0">
              <a:solidFill>
                <a:srgbClr val="193E72"/>
              </a:solidFill>
              <a:latin typeface="Calibri" panose="020F0502020204030204" pitchFamily="34" charset="0"/>
              <a:cs typeface="Calibri" panose="020F0502020204030204" pitchFamily="34" charset="0"/>
            </a:endParaRPr>
          </a:p>
          <a:p>
            <a:r>
              <a:rPr lang="en-GB" sz="2400" dirty="0">
                <a:solidFill>
                  <a:srgbClr val="193E72"/>
                </a:solidFill>
                <a:latin typeface="Calibri" panose="020F0502020204030204" pitchFamily="34" charset="0"/>
                <a:cs typeface="Calibri" panose="020F0502020204030204" pitchFamily="34" charset="0"/>
              </a:rPr>
              <a:t>Overarching Aims: Further co-develop systems for knowledge exchange and capacity-building with a life-course focus, co-develop and prioritise the initial life-course applied research and implementation programme</a:t>
            </a:r>
          </a:p>
        </p:txBody>
      </p:sp>
      <p:sp>
        <p:nvSpPr>
          <p:cNvPr id="22" name="Rectangle 21">
            <a:extLst>
              <a:ext uri="{FF2B5EF4-FFF2-40B4-BE49-F238E27FC236}">
                <a16:creationId xmlns:a16="http://schemas.microsoft.com/office/drawing/2014/main" id="{0B600F41-2DF4-4EC2-B37D-41BA3EB9A4A5}"/>
              </a:ext>
            </a:extLst>
          </p:cNvPr>
          <p:cNvSpPr/>
          <p:nvPr/>
        </p:nvSpPr>
        <p:spPr>
          <a:xfrm>
            <a:off x="1219198" y="2812785"/>
            <a:ext cx="8747762" cy="27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971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HIAT</a:t>
            </a:r>
          </a:p>
        </p:txBody>
      </p:sp>
      <p:sp>
        <p:nvSpPr>
          <p:cNvPr id="3" name="Content Placeholder 2"/>
          <p:cNvSpPr>
            <a:spLocks noGrp="1"/>
          </p:cNvSpPr>
          <p:nvPr>
            <p:ph idx="1"/>
          </p:nvPr>
        </p:nvSpPr>
        <p:spPr/>
        <p:txBody>
          <a:bodyPr/>
          <a:lstStyle/>
          <a:p>
            <a:r>
              <a:rPr lang="en-GB" dirty="0">
                <a:latin typeface="Calibri" panose="020F0502020204030204" pitchFamily="34" charset="0"/>
                <a:cs typeface="Calibri" panose="020F0502020204030204" pitchFamily="34" charset="0"/>
              </a:rPr>
              <a:t>Helped consider the health inequalities that influence the problem including: digital divide, health in the north, socio-economic status and catalyst of Covid-19</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Understanding socio-economic causes:</a:t>
            </a:r>
          </a:p>
          <a:p>
            <a:pPr lvl="1"/>
            <a:r>
              <a:rPr lang="en-GB" dirty="0">
                <a:solidFill>
                  <a:srgbClr val="193E72"/>
                </a:solidFill>
                <a:latin typeface="Calibri" panose="020F0502020204030204" pitchFamily="34" charset="0"/>
                <a:cs typeface="Calibri" panose="020F0502020204030204" pitchFamily="34" charset="0"/>
              </a:rPr>
              <a:t>Systematic review will understand the extent to which this has been considered in contemporary literature</a:t>
            </a:r>
          </a:p>
          <a:p>
            <a:pPr lvl="1"/>
            <a:r>
              <a:rPr lang="en-GB" dirty="0">
                <a:solidFill>
                  <a:srgbClr val="193E72"/>
                </a:solidFill>
                <a:latin typeface="Calibri" panose="020F0502020204030204" pitchFamily="34" charset="0"/>
                <a:cs typeface="Calibri" panose="020F0502020204030204" pitchFamily="34" charset="0"/>
              </a:rPr>
              <a:t>Will recruit parents from a range of backgrounds with different socio economic status for parents study to understand a breadth of experience</a:t>
            </a:r>
          </a:p>
          <a:p>
            <a:pPr lvl="1"/>
            <a:r>
              <a:rPr lang="en-GB" dirty="0">
                <a:solidFill>
                  <a:srgbClr val="193E72"/>
                </a:solidFill>
                <a:latin typeface="Calibri" panose="020F0502020204030204" pitchFamily="34" charset="0"/>
                <a:cs typeface="Calibri" panose="020F0502020204030204" pitchFamily="34" charset="0"/>
              </a:rPr>
              <a:t>Planning for long term equity in the delivery of remote services by aiming to facilitate co-design workshops with parents and staff</a:t>
            </a:r>
          </a:p>
          <a:p>
            <a:pPr lvl="1"/>
            <a:endParaRPr lang="en-GB" dirty="0">
              <a:solidFill>
                <a:srgbClr val="193E7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146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Engagement with Public Advisors</a:t>
            </a:r>
          </a:p>
        </p:txBody>
      </p:sp>
      <p:sp>
        <p:nvSpPr>
          <p:cNvPr id="3" name="Content Placeholder 2"/>
          <p:cNvSpPr>
            <a:spLocks noGrp="1"/>
          </p:cNvSpPr>
          <p:nvPr>
            <p:ph idx="1"/>
          </p:nvPr>
        </p:nvSpPr>
        <p:spPr/>
        <p:txBody>
          <a:bodyPr>
            <a:normAutofit fontScale="92500" lnSpcReduction="20000"/>
          </a:bodyPr>
          <a:lstStyle/>
          <a:p>
            <a:r>
              <a:rPr lang="en-GB" dirty="0">
                <a:latin typeface="Calibri" panose="020F0502020204030204" pitchFamily="34" charset="0"/>
                <a:cs typeface="Calibri" panose="020F0502020204030204" pitchFamily="34" charset="0"/>
              </a:rPr>
              <a:t>Recruited two public advisors, who are new to ARC NWC</a:t>
            </a:r>
          </a:p>
          <a:p>
            <a:r>
              <a:rPr lang="en-GB" dirty="0">
                <a:latin typeface="Calibri" panose="020F0502020204030204" pitchFamily="34" charset="0"/>
                <a:cs typeface="Calibri" panose="020F0502020204030204" pitchFamily="34" charset="0"/>
              </a:rPr>
              <a:t>Contributions to the project have included</a:t>
            </a:r>
          </a:p>
          <a:p>
            <a:pPr lvl="1"/>
            <a:r>
              <a:rPr lang="en-GB" dirty="0">
                <a:solidFill>
                  <a:srgbClr val="193E72"/>
                </a:solidFill>
                <a:latin typeface="Calibri" panose="020F0502020204030204" pitchFamily="34" charset="0"/>
                <a:cs typeface="Calibri" panose="020F0502020204030204" pitchFamily="34" charset="0"/>
              </a:rPr>
              <a:t>Refining the research question</a:t>
            </a:r>
          </a:p>
          <a:p>
            <a:pPr lvl="1"/>
            <a:r>
              <a:rPr lang="en-GB" dirty="0">
                <a:solidFill>
                  <a:srgbClr val="193E72"/>
                </a:solidFill>
                <a:latin typeface="Calibri" panose="020F0502020204030204" pitchFamily="34" charset="0"/>
                <a:cs typeface="Calibri" panose="020F0502020204030204" pitchFamily="34" charset="0"/>
              </a:rPr>
              <a:t>Refining the research aims</a:t>
            </a:r>
          </a:p>
          <a:p>
            <a:pPr lvl="1"/>
            <a:r>
              <a:rPr lang="en-GB" dirty="0">
                <a:solidFill>
                  <a:srgbClr val="193E72"/>
                </a:solidFill>
                <a:latin typeface="Calibri" panose="020F0502020204030204" pitchFamily="34" charset="0"/>
                <a:cs typeface="Calibri" panose="020F0502020204030204" pitchFamily="34" charset="0"/>
              </a:rPr>
              <a:t>Contributed to the design and methods of the parents study</a:t>
            </a:r>
          </a:p>
          <a:p>
            <a:pPr lvl="1"/>
            <a:r>
              <a:rPr lang="en-GB" dirty="0">
                <a:solidFill>
                  <a:srgbClr val="193E72"/>
                </a:solidFill>
                <a:latin typeface="Calibri" panose="020F0502020204030204" pitchFamily="34" charset="0"/>
                <a:cs typeface="Calibri" panose="020F0502020204030204" pitchFamily="34" charset="0"/>
              </a:rPr>
              <a:t>Co-authors on systematic review protocol</a:t>
            </a:r>
          </a:p>
          <a:p>
            <a:pPr lvl="2"/>
            <a:r>
              <a:rPr lang="en-GB" dirty="0">
                <a:solidFill>
                  <a:srgbClr val="193E72"/>
                </a:solidFill>
                <a:latin typeface="Calibri" panose="020F0502020204030204" pitchFamily="34" charset="0"/>
                <a:cs typeface="Calibri" panose="020F0502020204030204" pitchFamily="34" charset="0"/>
              </a:rPr>
              <a:t>Have provided guidance on scope and ideas</a:t>
            </a:r>
          </a:p>
          <a:p>
            <a:pPr lvl="2"/>
            <a:r>
              <a:rPr lang="en-GB" dirty="0">
                <a:solidFill>
                  <a:srgbClr val="193E72"/>
                </a:solidFill>
                <a:latin typeface="Calibri" panose="020F0502020204030204" pitchFamily="34" charset="0"/>
                <a:cs typeface="Calibri" panose="020F0502020204030204" pitchFamily="34" charset="0"/>
              </a:rPr>
              <a:t>Reviewed and commented on protocol</a:t>
            </a:r>
          </a:p>
          <a:p>
            <a:pPr lvl="2"/>
            <a:r>
              <a:rPr lang="en-GB" dirty="0">
                <a:solidFill>
                  <a:srgbClr val="193E72"/>
                </a:solidFill>
                <a:latin typeface="Calibri" panose="020F0502020204030204" pitchFamily="34" charset="0"/>
                <a:cs typeface="Calibri" panose="020F0502020204030204" pitchFamily="34" charset="0"/>
              </a:rPr>
              <a:t>Involved in developing search terms</a:t>
            </a:r>
          </a:p>
          <a:p>
            <a:pPr lvl="2"/>
            <a:r>
              <a:rPr lang="en-GB" dirty="0">
                <a:solidFill>
                  <a:srgbClr val="193E72"/>
                </a:solidFill>
                <a:latin typeface="Calibri" panose="020F0502020204030204" pitchFamily="34" charset="0"/>
                <a:cs typeface="Calibri" panose="020F0502020204030204" pitchFamily="34" charset="0"/>
              </a:rPr>
              <a:t>Develop themes for systematic review (upcoming)</a:t>
            </a:r>
          </a:p>
          <a:p>
            <a:pPr lvl="1"/>
            <a:r>
              <a:rPr lang="en-GB" dirty="0">
                <a:solidFill>
                  <a:srgbClr val="193E72"/>
                </a:solidFill>
                <a:latin typeface="Calibri" panose="020F0502020204030204" pitchFamily="34" charset="0"/>
                <a:cs typeface="Calibri" panose="020F0502020204030204" pitchFamily="34" charset="0"/>
              </a:rPr>
              <a:t>Acted as a sounding/advisory board across several meetings</a:t>
            </a:r>
          </a:p>
          <a:p>
            <a:pPr lvl="1"/>
            <a:endParaRPr lang="en-GB" dirty="0">
              <a:solidFill>
                <a:srgbClr val="193E72"/>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Also have an advisory board made up of health visitors, health visitor lecturers, and members of the Institute of Health Visiting (Trustee and Executive Director)</a:t>
            </a:r>
            <a:endParaRPr lang="en-GB" dirty="0">
              <a:solidFill>
                <a:srgbClr val="193E72"/>
              </a:solidFill>
              <a:latin typeface="Calibri" panose="020F0502020204030204" pitchFamily="34" charset="0"/>
              <a:cs typeface="Calibri" panose="020F0502020204030204" pitchFamily="34" charset="0"/>
            </a:endParaRPr>
          </a:p>
          <a:p>
            <a:pPr lvl="1"/>
            <a:endParaRPr lang="en-GB" dirty="0">
              <a:solidFill>
                <a:srgbClr val="193E72"/>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09417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a:t>Thank you!</a:t>
            </a:r>
          </a:p>
        </p:txBody>
      </p:sp>
      <p:sp>
        <p:nvSpPr>
          <p:cNvPr id="2" name="TextBox 1">
            <a:extLst>
              <a:ext uri="{FF2B5EF4-FFF2-40B4-BE49-F238E27FC236}">
                <a16:creationId xmlns:a16="http://schemas.microsoft.com/office/drawing/2014/main" id="{8042DAEA-C92E-4FFE-8C5A-61446BF5CB61}"/>
              </a:ext>
            </a:extLst>
          </p:cNvPr>
          <p:cNvSpPr txBox="1"/>
          <p:nvPr/>
        </p:nvSpPr>
        <p:spPr>
          <a:xfrm>
            <a:off x="838200" y="3863340"/>
            <a:ext cx="6888480" cy="584775"/>
          </a:xfrm>
          <a:prstGeom prst="rect">
            <a:avLst/>
          </a:prstGeom>
          <a:noFill/>
        </p:spPr>
        <p:txBody>
          <a:bodyPr wrap="square" rtlCol="0">
            <a:spAutoFit/>
          </a:bodyPr>
          <a:lstStyle/>
          <a:p>
            <a:r>
              <a:rPr lang="en-GB" sz="3200" dirty="0">
                <a:solidFill>
                  <a:schemeClr val="bg1"/>
                </a:solidFill>
              </a:rPr>
              <a:t>bgill2@uclan.ac.uk</a:t>
            </a:r>
          </a:p>
        </p:txBody>
      </p:sp>
    </p:spTree>
    <p:extLst>
      <p:ext uri="{BB962C8B-B14F-4D97-AF65-F5344CB8AC3E}">
        <p14:creationId xmlns:p14="http://schemas.microsoft.com/office/powerpoint/2010/main" val="1722482138"/>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9956</TotalTime>
  <Words>392</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Custom Design</vt:lpstr>
      <vt:lpstr>Remote health visiting during the Covid-19 pandemic. </vt:lpstr>
      <vt:lpstr>Overview of project</vt:lpstr>
      <vt:lpstr>Alignment with NIHR ARC NWC and HACAL priorities</vt:lpstr>
      <vt:lpstr>HIAT</vt:lpstr>
      <vt:lpstr>Engagement with Public Advisors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Colette Miller &lt;Stroke Research Team&gt;</cp:lastModifiedBy>
  <cp:revision>43</cp:revision>
  <dcterms:created xsi:type="dcterms:W3CDTF">2019-02-07T15:31:28Z</dcterms:created>
  <dcterms:modified xsi:type="dcterms:W3CDTF">2022-03-16T12:00:38Z</dcterms:modified>
</cp:coreProperties>
</file>