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0"/>
  </p:notesMasterIdLst>
  <p:sldIdLst>
    <p:sldId id="256" r:id="rId2"/>
    <p:sldId id="257" r:id="rId3"/>
    <p:sldId id="270" r:id="rId4"/>
    <p:sldId id="267" r:id="rId5"/>
    <p:sldId id="268" r:id="rId6"/>
    <p:sldId id="269" r:id="rId7"/>
    <p:sldId id="258"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B6FED178-9A1F-4627-BBEF-FE65ABF0480E}">
          <p14:sldIdLst>
            <p14:sldId id="256"/>
          </p14:sldIdLst>
        </p14:section>
        <p14:section name="Body (content) slides" id="{E4A2DC7B-1CBD-4F66-ADDC-76AD8F216162}">
          <p14:sldIdLst>
            <p14:sldId id="257"/>
            <p14:sldId id="270"/>
            <p14:sldId id="267"/>
            <p14:sldId id="268"/>
            <p14:sldId id="269"/>
          </p14:sldIdLst>
        </p14:section>
        <p14:section name="Section separator slides" id="{0EBC4EC8-992E-41E7-B942-F8EB46ED6B78}">
          <p14:sldIdLst>
            <p14:sldId id="258"/>
          </p14:sldIdLst>
        </p14:section>
        <p14:section name="End of presentation slide" id="{3DEFE252-2300-493E-B711-856B44168019}">
          <p14:sldIdLst>
            <p14:sldId id="2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3B6D6-8DD4-357E-41F9-E7081A31B765}" v="42" dt="2022-03-17T11:13:02.877"/>
    <p1510:client id="{B74DBC41-92D7-4CA3-9233-F2BBBBE37A70}" v="344" dt="2022-03-16T15:12:05.819"/>
    <p1510:client id="{E3139D69-34AE-D6FD-4CBE-8C13B60B2920}" v="74" dt="2022-03-17T11:11:36.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1"/>
    <p:restoredTop sz="62633" autoAdjust="0"/>
  </p:normalViewPr>
  <p:slideViewPr>
    <p:cSldViewPr snapToGrid="0" snapToObjects="1">
      <p:cViewPr varScale="1">
        <p:scale>
          <a:sx n="64" d="100"/>
          <a:sy n="64" d="100"/>
        </p:scale>
        <p:origin x="228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F04B0-A586-4145-9D5F-7F0FA2205853}" type="datetimeFigureOut">
              <a:rPr lang="en-GB" smtClean="0"/>
              <a:t>17/03/2022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A7575-2D15-480C-B461-42DDDDA440D9}" type="slidenum">
              <a:rPr lang="en-GB" smtClean="0"/>
              <a:t>‹#›</a:t>
            </a:fld>
            <a:endParaRPr lang="en-GB"/>
          </a:p>
        </p:txBody>
      </p:sp>
    </p:spTree>
    <p:extLst>
      <p:ext uri="{BB962C8B-B14F-4D97-AF65-F5344CB8AC3E}">
        <p14:creationId xmlns:p14="http://schemas.microsoft.com/office/powerpoint/2010/main" val="266306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A7575-2D15-480C-B461-42DDDDA440D9}" type="slidenum">
              <a:rPr lang="en-GB" smtClean="0"/>
              <a:t>1</a:t>
            </a:fld>
            <a:endParaRPr lang="en-GB"/>
          </a:p>
        </p:txBody>
      </p:sp>
    </p:spTree>
    <p:extLst>
      <p:ext uri="{BB962C8B-B14F-4D97-AF65-F5344CB8AC3E}">
        <p14:creationId xmlns:p14="http://schemas.microsoft.com/office/powerpoint/2010/main" val="287591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UK populations are ageing – by 2068 there is projected to be an additional 8.2 million people aged 65 and over – whilst this is great progress, we need to make sure people can age healthily and happily to sustain good health.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Many older people wish to stay in their own homes, as it is viewed as important for individual independence – however some older adults may face challenges living independently, including ill health, social isolation and loneliness.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Technology may provide aid to older adults who wish to remain at home, but who might need extra support. However, some technologies, can be viewed as intrusive and negatively impact an individual's agency and self-efficacy.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My PhD is looking to evaluate a digital well-being monitoring system called </a:t>
            </a:r>
            <a:r>
              <a:rPr lang="en-US" sz="1200" b="0" i="0" kern="1200" dirty="0" err="1">
                <a:solidFill>
                  <a:schemeClr val="tx1"/>
                </a:solidFill>
                <a:effectLst/>
                <a:latin typeface="+mn-lt"/>
                <a:ea typeface="+mn-ea"/>
                <a:cs typeface="+mn-cs"/>
              </a:rPr>
              <a:t>OKEachDay</a:t>
            </a:r>
            <a:r>
              <a:rPr lang="en-US" sz="1200" b="0" i="0" kern="1200" dirty="0">
                <a:solidFill>
                  <a:schemeClr val="tx1"/>
                </a:solidFill>
                <a:effectLst/>
                <a:latin typeface="+mn-lt"/>
                <a:ea typeface="+mn-ea"/>
                <a:cs typeface="+mn-cs"/>
              </a:rPr>
              <a:t>. The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agrees times with the customer to confirm their wellbeing, once a day, or as often as desired.  Confirmation is made by pressing an ‘OK’ button or having a personal call from the specialist team. Thus, the service provides as much or as little human contact as the customer wishes and may not be viewed as intrusive and use can be controlled by the individual. If no ‘OK’ button is pressed the team makes contact to confirm wellbeing, and to exchange information, or have a chat. If contact cannot be established the call is escalated to nominated contacts</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OKEachDay</a:t>
            </a:r>
            <a:r>
              <a:rPr lang="en-US" sz="1200" b="0" i="0" kern="1200" dirty="0">
                <a:solidFill>
                  <a:schemeClr val="tx1"/>
                </a:solidFill>
                <a:effectLst/>
                <a:latin typeface="+mn-lt"/>
                <a:ea typeface="+mn-ea"/>
                <a:cs typeface="+mn-cs"/>
              </a:rPr>
              <a:t> has the potential to provide low level support to older adults, and increase individual safety through surveillance of wellbeing, however it is yet to be evaluated.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overall aim of this research for this PhD is to conduct an evaluation of the impact of OK each day on physical and mental health outcomes, such as functional capacity, anxiety, quality of life, loneliness, social isolation, and psychological resilience.   </a:t>
            </a:r>
          </a:p>
          <a:p>
            <a:endParaRPr lang="en-GB" dirty="0"/>
          </a:p>
        </p:txBody>
      </p:sp>
      <p:sp>
        <p:nvSpPr>
          <p:cNvPr id="4" name="Slide Number Placeholder 3"/>
          <p:cNvSpPr>
            <a:spLocks noGrp="1"/>
          </p:cNvSpPr>
          <p:nvPr>
            <p:ph type="sldNum" sz="quarter" idx="5"/>
          </p:nvPr>
        </p:nvSpPr>
        <p:spPr/>
        <p:txBody>
          <a:bodyPr/>
          <a:lstStyle/>
          <a:p>
            <a:fld id="{B53A7575-2D15-480C-B461-42DDDDA440D9}" type="slidenum">
              <a:rPr lang="en-GB" smtClean="0"/>
              <a:t>2</a:t>
            </a:fld>
            <a:endParaRPr lang="en-GB"/>
          </a:p>
        </p:txBody>
      </p:sp>
    </p:spTree>
    <p:extLst>
      <p:ext uri="{BB962C8B-B14F-4D97-AF65-F5344CB8AC3E}">
        <p14:creationId xmlns:p14="http://schemas.microsoft.com/office/powerpoint/2010/main" val="350856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(anxiety, loneliness, psychological safety, agency and self efficacy, functional capacity)</a:t>
            </a:r>
          </a:p>
          <a:p>
            <a:pPr lvl="1"/>
            <a:r>
              <a:rPr lang="en-GB" dirty="0"/>
              <a:t> </a:t>
            </a:r>
          </a:p>
          <a:p>
            <a:pPr lvl="1"/>
            <a:r>
              <a:rPr lang="en-GB" dirty="0"/>
              <a:t>such as </a:t>
            </a:r>
            <a:r>
              <a:rPr lang="en-US" dirty="0"/>
              <a:t>functional capacity, anxiety, quality of life, loneliness, social isolation, and psychological resilience.  </a:t>
            </a:r>
          </a:p>
          <a:p>
            <a:pPr lvl="1"/>
            <a:endParaRPr lang="en-US" dirty="0">
              <a:solidFill>
                <a:srgbClr val="002060"/>
              </a:solidFill>
            </a:endParaRPr>
          </a:p>
          <a:p>
            <a:pPr lvl="1"/>
            <a:r>
              <a:rPr lang="en-GB" dirty="0">
                <a:solidFill>
                  <a:srgbClr val="002060"/>
                </a:solidFill>
              </a:rPr>
              <a:t>Realist review on how assistive living technologies can improve psychological health outcomes in community-dwelling older adults.</a:t>
            </a:r>
          </a:p>
          <a:p>
            <a:pPr lvl="1"/>
            <a:r>
              <a:rPr lang="en-GB" dirty="0">
                <a:solidFill>
                  <a:srgbClr val="002060"/>
                </a:solidFill>
              </a:rPr>
              <a:t>Qualitative study with </a:t>
            </a:r>
            <a:r>
              <a:rPr lang="en-GB" dirty="0" err="1">
                <a:solidFill>
                  <a:srgbClr val="002060"/>
                </a:solidFill>
              </a:rPr>
              <a:t>OKEachDay</a:t>
            </a:r>
            <a:r>
              <a:rPr lang="en-GB" dirty="0">
                <a:solidFill>
                  <a:srgbClr val="002060"/>
                </a:solidFill>
              </a:rPr>
              <a:t> users and stakeholders to inform the evaluation programme theory and design.</a:t>
            </a:r>
          </a:p>
          <a:p>
            <a:pPr lvl="1"/>
            <a:r>
              <a:rPr lang="en-GB" dirty="0">
                <a:solidFill>
                  <a:srgbClr val="002060"/>
                </a:solidFill>
              </a:rPr>
              <a:t>Subsequent mixed method evaluation, using both quantitative and qualitative methods. </a:t>
            </a:r>
          </a:p>
          <a:p>
            <a:endParaRPr lang="en-GB" dirty="0"/>
          </a:p>
        </p:txBody>
      </p:sp>
      <p:sp>
        <p:nvSpPr>
          <p:cNvPr id="4" name="Slide Number Placeholder 3"/>
          <p:cNvSpPr>
            <a:spLocks noGrp="1"/>
          </p:cNvSpPr>
          <p:nvPr>
            <p:ph type="sldNum" sz="quarter" idx="5"/>
          </p:nvPr>
        </p:nvSpPr>
        <p:spPr/>
        <p:txBody>
          <a:bodyPr/>
          <a:lstStyle/>
          <a:p>
            <a:fld id="{B53A7575-2D15-480C-B461-42DDDDA440D9}" type="slidenum">
              <a:rPr lang="en-GB" smtClean="0"/>
              <a:t>3</a:t>
            </a:fld>
            <a:endParaRPr lang="en-GB"/>
          </a:p>
        </p:txBody>
      </p:sp>
    </p:spTree>
    <p:extLst>
      <p:ext uri="{BB962C8B-B14F-4D97-AF65-F5344CB8AC3E}">
        <p14:creationId xmlns:p14="http://schemas.microsoft.com/office/powerpoint/2010/main" val="114157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Strong connections with digital tech company – keen to make changes and improve their service for older users</a:t>
            </a:r>
          </a:p>
          <a:p>
            <a:endParaRPr lang="en-GB" dirty="0"/>
          </a:p>
        </p:txBody>
      </p:sp>
      <p:sp>
        <p:nvSpPr>
          <p:cNvPr id="4" name="Slide Number Placeholder 3"/>
          <p:cNvSpPr>
            <a:spLocks noGrp="1"/>
          </p:cNvSpPr>
          <p:nvPr>
            <p:ph type="sldNum" sz="quarter" idx="5"/>
          </p:nvPr>
        </p:nvSpPr>
        <p:spPr/>
        <p:txBody>
          <a:bodyPr/>
          <a:lstStyle/>
          <a:p>
            <a:fld id="{B53A7575-2D15-480C-B461-42DDDDA440D9}" type="slidenum">
              <a:rPr lang="en-GB" smtClean="0"/>
              <a:t>4</a:t>
            </a:fld>
            <a:endParaRPr lang="en-GB"/>
          </a:p>
        </p:txBody>
      </p:sp>
    </p:spTree>
    <p:extLst>
      <p:ext uri="{BB962C8B-B14F-4D97-AF65-F5344CB8AC3E}">
        <p14:creationId xmlns:p14="http://schemas.microsoft.com/office/powerpoint/2010/main" val="410666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A7575-2D15-480C-B461-42DDDDA440D9}" type="slidenum">
              <a:rPr lang="en-GB" smtClean="0"/>
              <a:t>5</a:t>
            </a:fld>
            <a:endParaRPr lang="en-GB"/>
          </a:p>
        </p:txBody>
      </p:sp>
    </p:spTree>
    <p:extLst>
      <p:ext uri="{BB962C8B-B14F-4D97-AF65-F5344CB8AC3E}">
        <p14:creationId xmlns:p14="http://schemas.microsoft.com/office/powerpoint/2010/main" val="379356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interview guides, information sheets and consent forms </a:t>
            </a:r>
          </a:p>
        </p:txBody>
      </p:sp>
      <p:sp>
        <p:nvSpPr>
          <p:cNvPr id="4" name="Slide Number Placeholder 3"/>
          <p:cNvSpPr>
            <a:spLocks noGrp="1"/>
          </p:cNvSpPr>
          <p:nvPr>
            <p:ph type="sldNum" sz="quarter" idx="5"/>
          </p:nvPr>
        </p:nvSpPr>
        <p:spPr/>
        <p:txBody>
          <a:bodyPr/>
          <a:lstStyle/>
          <a:p>
            <a:fld id="{B53A7575-2D15-480C-B461-42DDDDA440D9}" type="slidenum">
              <a:rPr lang="en-GB" smtClean="0"/>
              <a:t>6</a:t>
            </a:fld>
            <a:endParaRPr lang="en-GB"/>
          </a:p>
        </p:txBody>
      </p:sp>
    </p:spTree>
    <p:extLst>
      <p:ext uri="{BB962C8B-B14F-4D97-AF65-F5344CB8AC3E}">
        <p14:creationId xmlns:p14="http://schemas.microsoft.com/office/powerpoint/2010/main" val="86173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3A7575-2D15-480C-B461-42DDDDA440D9}" type="slidenum">
              <a:rPr lang="en-GB" smtClean="0"/>
              <a:t>7</a:t>
            </a:fld>
            <a:endParaRPr lang="en-GB"/>
          </a:p>
        </p:txBody>
      </p:sp>
    </p:spTree>
    <p:extLst>
      <p:ext uri="{BB962C8B-B14F-4D97-AF65-F5344CB8AC3E}">
        <p14:creationId xmlns:p14="http://schemas.microsoft.com/office/powerpoint/2010/main" val="3717673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3.emf"/><Relationship Id="rId4"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0.emf"/><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Tree>
    <p:extLst>
      <p:ext uri="{BB962C8B-B14F-4D97-AF65-F5344CB8AC3E}">
        <p14:creationId xmlns:p14="http://schemas.microsoft.com/office/powerpoint/2010/main" val="351385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8" name="Picture 7">
            <a:extLst>
              <a:ext uri="{FF2B5EF4-FFF2-40B4-BE49-F238E27FC236}">
                <a16:creationId xmlns:a16="http://schemas.microsoft.com/office/drawing/2014/main" id="{59DD63F6-ADE9-5746-BDEA-40192755F68E}"/>
              </a:ext>
            </a:extLst>
          </p:cNvPr>
          <p:cNvPicPr>
            <a:picLocks noChangeAspect="1"/>
          </p:cNvPicPr>
          <p:nvPr userDrawn="1"/>
        </p:nvPicPr>
        <p:blipFill>
          <a:blip r:embed="rId2"/>
          <a:stretch>
            <a:fillRect/>
          </a:stretch>
        </p:blipFill>
        <p:spPr>
          <a:xfrm>
            <a:off x="402422" y="6316818"/>
            <a:ext cx="3196167" cy="368789"/>
          </a:xfrm>
          <a:prstGeom prst="rect">
            <a:avLst/>
          </a:prstGeom>
        </p:spPr>
      </p:pic>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92964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0" name="Picture 9">
            <a:extLst>
              <a:ext uri="{FF2B5EF4-FFF2-40B4-BE49-F238E27FC236}">
                <a16:creationId xmlns:a16="http://schemas.microsoft.com/office/drawing/2014/main" id="{DCD15111-C891-504A-AA43-3B56AC6196F8}"/>
              </a:ext>
            </a:extLst>
          </p:cNvPr>
          <p:cNvPicPr>
            <a:picLocks noChangeAspect="1"/>
          </p:cNvPicPr>
          <p:nvPr userDrawn="1"/>
        </p:nvPicPr>
        <p:blipFill>
          <a:blip r:embed="rId3"/>
          <a:stretch>
            <a:fillRect/>
          </a:stretch>
        </p:blipFill>
        <p:spPr>
          <a:xfrm>
            <a:off x="409658" y="6295302"/>
            <a:ext cx="3196167" cy="368789"/>
          </a:xfrm>
          <a:prstGeom prst="rect">
            <a:avLst/>
          </a:prstGeom>
        </p:spPr>
      </p:pic>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4"/>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31767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9" name="Picture 8">
            <a:extLst>
              <a:ext uri="{FF2B5EF4-FFF2-40B4-BE49-F238E27FC236}">
                <a16:creationId xmlns:a16="http://schemas.microsoft.com/office/drawing/2014/main" id="{5E208493-8149-6E45-81CC-EE362D4F2B77}"/>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6"/>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spTree>
    <p:extLst>
      <p:ext uri="{BB962C8B-B14F-4D97-AF65-F5344CB8AC3E}">
        <p14:creationId xmlns:p14="http://schemas.microsoft.com/office/powerpoint/2010/main" val="38464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16" name="Picture 15">
            <a:extLst>
              <a:ext uri="{FF2B5EF4-FFF2-40B4-BE49-F238E27FC236}">
                <a16:creationId xmlns:a16="http://schemas.microsoft.com/office/drawing/2014/main" id="{DF176EB0-C59A-D44C-9789-8AACE9AEFD6E}"/>
              </a:ext>
            </a:extLst>
          </p:cNvPr>
          <p:cNvPicPr>
            <a:picLocks noChangeAspect="1"/>
          </p:cNvPicPr>
          <p:nvPr userDrawn="1"/>
        </p:nvPicPr>
        <p:blipFill>
          <a:blip r:embed="rId6"/>
          <a:stretch>
            <a:fillRect/>
          </a:stretch>
        </p:blipFill>
        <p:spPr>
          <a:xfrm>
            <a:off x="402422" y="318527"/>
            <a:ext cx="3196167" cy="368789"/>
          </a:xfrm>
          <a:prstGeom prst="rect">
            <a:avLst/>
          </a:prstGeom>
        </p:spPr>
      </p:pic>
    </p:spTree>
    <p:extLst>
      <p:ext uri="{BB962C8B-B14F-4D97-AF65-F5344CB8AC3E}">
        <p14:creationId xmlns:p14="http://schemas.microsoft.com/office/powerpoint/2010/main" val="112484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5"/>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6"/>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271584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3" name="Picture 12">
            <a:extLst>
              <a:ext uri="{FF2B5EF4-FFF2-40B4-BE49-F238E27FC236}">
                <a16:creationId xmlns:a16="http://schemas.microsoft.com/office/drawing/2014/main" id="{C69C07FA-383C-2346-AEDD-0EAEBB2C666C}"/>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5"/>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6"/>
          <a:stretch>
            <a:fillRect/>
          </a:stretch>
        </p:blipFill>
        <p:spPr>
          <a:xfrm>
            <a:off x="0" y="5141460"/>
            <a:ext cx="2582984" cy="1716540"/>
          </a:xfrm>
          <a:prstGeom prst="rect">
            <a:avLst/>
          </a:prstGeom>
        </p:spPr>
      </p:pic>
    </p:spTree>
    <p:extLst>
      <p:ext uri="{BB962C8B-B14F-4D97-AF65-F5344CB8AC3E}">
        <p14:creationId xmlns:p14="http://schemas.microsoft.com/office/powerpoint/2010/main" val="405517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40348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9" name="Picture 18">
            <a:extLst>
              <a:ext uri="{FF2B5EF4-FFF2-40B4-BE49-F238E27FC236}">
                <a16:creationId xmlns:a16="http://schemas.microsoft.com/office/drawing/2014/main" id="{ED173F14-E50B-9448-B526-F682F5200068}"/>
              </a:ext>
            </a:extLst>
          </p:cNvPr>
          <p:cNvPicPr>
            <a:picLocks noChangeAspect="1"/>
          </p:cNvPicPr>
          <p:nvPr userDrawn="1"/>
        </p:nvPicPr>
        <p:blipFill>
          <a:blip r:embed="rId6"/>
          <a:stretch>
            <a:fillRect/>
          </a:stretch>
        </p:blipFill>
        <p:spPr>
          <a:xfrm>
            <a:off x="436034" y="313200"/>
            <a:ext cx="3196167" cy="368789"/>
          </a:xfrm>
          <a:prstGeom prst="rect">
            <a:avLst/>
          </a:prstGeom>
        </p:spPr>
      </p:pic>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spTree>
    <p:extLst>
      <p:ext uri="{BB962C8B-B14F-4D97-AF65-F5344CB8AC3E}">
        <p14:creationId xmlns:p14="http://schemas.microsoft.com/office/powerpoint/2010/main" val="80373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3/17/2022</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361791490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61" r:id="rId3"/>
    <p:sldLayoutId id="2147483654" r:id="rId4"/>
    <p:sldLayoutId id="2147483660" r:id="rId5"/>
    <p:sldLayoutId id="2147483655" r:id="rId6"/>
    <p:sldLayoutId id="2147483658" r:id="rId7"/>
    <p:sldLayoutId id="2147483659" r:id="rId8"/>
    <p:sldLayoutId id="2147483657"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3999" y="1893327"/>
            <a:ext cx="9144000" cy="2387600"/>
          </a:xfrm>
        </p:spPr>
        <p:txBody>
          <a:bodyPr>
            <a:noAutofit/>
          </a:bodyPr>
          <a:lstStyle/>
          <a:p>
            <a:r>
              <a:rPr lang="en-US" sz="4000" b="1" dirty="0">
                <a:ea typeface="+mj-lt"/>
                <a:cs typeface="+mj-lt"/>
              </a:rPr>
              <a:t>A realist evaluation of a digital intervention, aimed at supporting independent living in older adults </a:t>
            </a:r>
            <a:endParaRPr lang="en-US" sz="4000" dirty="0"/>
          </a:p>
        </p:txBody>
      </p:sp>
      <p:sp>
        <p:nvSpPr>
          <p:cNvPr id="7" name="Subtitle 6"/>
          <p:cNvSpPr>
            <a:spLocks noGrp="1"/>
          </p:cNvSpPr>
          <p:nvPr>
            <p:ph type="subTitle" idx="1"/>
          </p:nvPr>
        </p:nvSpPr>
        <p:spPr>
          <a:xfrm>
            <a:off x="3892102" y="4568316"/>
            <a:ext cx="4712596" cy="1628055"/>
          </a:xfrm>
        </p:spPr>
        <p:txBody>
          <a:bodyPr vert="horz" lIns="91440" tIns="45720" rIns="91440" bIns="45720" rtlCol="0" anchor="t">
            <a:normAutofit fontScale="55000" lnSpcReduction="20000"/>
          </a:bodyPr>
          <a:lstStyle/>
          <a:p>
            <a:r>
              <a:rPr lang="en-GB" dirty="0">
                <a:cs typeface="Arial"/>
              </a:rPr>
              <a:t>Lauren Fothergill</a:t>
            </a:r>
          </a:p>
          <a:p>
            <a:r>
              <a:rPr lang="en-GB" dirty="0">
                <a:cs typeface="Arial"/>
              </a:rPr>
              <a:t>PhD Student at Lancaster University</a:t>
            </a:r>
          </a:p>
          <a:p>
            <a:r>
              <a:rPr lang="en-GB" dirty="0">
                <a:cs typeface="Arial"/>
              </a:rPr>
              <a:t>Supervisors:</a:t>
            </a:r>
          </a:p>
          <a:p>
            <a:r>
              <a:rPr lang="en-GB" dirty="0">
                <a:cs typeface="Arial"/>
              </a:rPr>
              <a:t>Professor Carol Holland</a:t>
            </a:r>
          </a:p>
          <a:p>
            <a:r>
              <a:rPr lang="en-GB" dirty="0">
                <a:cs typeface="Arial"/>
              </a:rPr>
              <a:t>Professor Niall Hayes</a:t>
            </a:r>
          </a:p>
          <a:p>
            <a:r>
              <a:rPr lang="en-GB" i="1" dirty="0">
                <a:cs typeface="Arial"/>
              </a:rPr>
              <a:t>Health across the life course</a:t>
            </a:r>
            <a:endParaRPr lang="en-GB" i="1" dirty="0"/>
          </a:p>
        </p:txBody>
      </p:sp>
      <p:pic>
        <p:nvPicPr>
          <p:cNvPr id="1032" name="Picture 8" descr="C4AR logo">
            <a:extLst>
              <a:ext uri="{FF2B5EF4-FFF2-40B4-BE49-F238E27FC236}">
                <a16:creationId xmlns:a16="http://schemas.microsoft.com/office/drawing/2014/main" id="{A9135EFA-CB4A-40DE-960A-A5AE46565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38953"/>
            <a:ext cx="3001496" cy="65295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Lancaster University Faculty of Health and Medicine">
            <a:extLst>
              <a:ext uri="{FF2B5EF4-FFF2-40B4-BE49-F238E27FC236}">
                <a16:creationId xmlns:a16="http://schemas.microsoft.com/office/drawing/2014/main" id="{4CF097E3-54CF-4EF8-BA23-DF5A06A8A6B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LU logo">
            <a:extLst>
              <a:ext uri="{FF2B5EF4-FFF2-40B4-BE49-F238E27FC236}">
                <a16:creationId xmlns:a16="http://schemas.microsoft.com/office/drawing/2014/main" id="{0BEB6425-1FF9-4D44-B071-3D2A478D9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762" y="108243"/>
            <a:ext cx="22764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40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7" y="365127"/>
            <a:ext cx="10515600" cy="865467"/>
          </a:xfrm>
        </p:spPr>
        <p:txBody>
          <a:bodyPr/>
          <a:lstStyle/>
          <a:p>
            <a:r>
              <a:rPr lang="en-GB" b="1" dirty="0"/>
              <a:t>Background</a:t>
            </a:r>
          </a:p>
        </p:txBody>
      </p:sp>
      <p:sp>
        <p:nvSpPr>
          <p:cNvPr id="3" name="Content Placeholder 2"/>
          <p:cNvSpPr>
            <a:spLocks noGrp="1"/>
          </p:cNvSpPr>
          <p:nvPr>
            <p:ph idx="1"/>
          </p:nvPr>
        </p:nvSpPr>
        <p:spPr>
          <a:xfrm>
            <a:off x="439271" y="1164097"/>
            <a:ext cx="7059437" cy="4829876"/>
          </a:xfrm>
        </p:spPr>
        <p:txBody>
          <a:bodyPr>
            <a:normAutofit/>
          </a:bodyPr>
          <a:lstStyle/>
          <a:p>
            <a:pPr algn="l" rtl="0" fontAlgn="base">
              <a:buFont typeface="Arial" panose="020B0604020202020204" pitchFamily="34" charset="0"/>
              <a:buChar char="•"/>
            </a:pPr>
            <a:r>
              <a:rPr lang="en-US" b="0" i="0" dirty="0">
                <a:solidFill>
                  <a:srgbClr val="000000"/>
                </a:solidFill>
                <a:effectLst/>
                <a:latin typeface="Arial" panose="020B0604020202020204" pitchFamily="34" charset="0"/>
              </a:rPr>
              <a:t>UK has an ageing population</a:t>
            </a:r>
          </a:p>
          <a:p>
            <a:pPr algn="l" rtl="0" fontAlgn="base">
              <a:buFont typeface="Arial" panose="020B0604020202020204" pitchFamily="34" charset="0"/>
              <a:buChar char="•"/>
            </a:pPr>
            <a:r>
              <a:rPr lang="en-US" b="0" i="0" dirty="0">
                <a:solidFill>
                  <a:srgbClr val="000000"/>
                </a:solidFill>
                <a:effectLst/>
                <a:latin typeface="Arial" panose="020B0604020202020204" pitchFamily="34" charset="0"/>
              </a:rPr>
              <a:t>More older people wish to live in their own home, however they may experience challenges, including </a:t>
            </a:r>
            <a:r>
              <a:rPr lang="en-US" dirty="0">
                <a:solidFill>
                  <a:srgbClr val="000000"/>
                </a:solidFill>
                <a:latin typeface="Arial" panose="020B0604020202020204" pitchFamily="34" charset="0"/>
              </a:rPr>
              <a:t>declining</a:t>
            </a:r>
            <a:r>
              <a:rPr lang="en-US" b="0" i="0" dirty="0">
                <a:solidFill>
                  <a:srgbClr val="000000"/>
                </a:solidFill>
                <a:effectLst/>
                <a:latin typeface="Arial" panose="020B0604020202020204" pitchFamily="34" charset="0"/>
              </a:rPr>
              <a:t> health, social isolation and loneliness.</a:t>
            </a:r>
          </a:p>
          <a:p>
            <a:pPr algn="l" rtl="0" fontAlgn="base">
              <a:buFont typeface="Arial" panose="020B0604020202020204" pitchFamily="34" charset="0"/>
              <a:buChar char="•"/>
            </a:pPr>
            <a:r>
              <a:rPr lang="en-US" b="0" i="0" dirty="0">
                <a:solidFill>
                  <a:srgbClr val="000000"/>
                </a:solidFill>
                <a:effectLst/>
                <a:latin typeface="Arial" panose="020B0604020202020204" pitchFamily="34" charset="0"/>
              </a:rPr>
              <a:t>Technology may help older people to live more independently, but there are still barriers to uptake and use of technology. </a:t>
            </a:r>
          </a:p>
          <a:p>
            <a:pPr algn="l" rtl="0" fontAlgn="base">
              <a:buFont typeface="Arial" panose="020B0604020202020204" pitchFamily="34" charset="0"/>
              <a:buChar char="•"/>
            </a:pPr>
            <a:r>
              <a:rPr lang="en-US" b="0" i="0" dirty="0" err="1">
                <a:solidFill>
                  <a:srgbClr val="000000"/>
                </a:solidFill>
                <a:effectLst/>
                <a:latin typeface="Arial" panose="020B0604020202020204" pitchFamily="34" charset="0"/>
              </a:rPr>
              <a:t>OKEachDay</a:t>
            </a:r>
            <a:r>
              <a:rPr lang="en-US" b="0" i="0" dirty="0">
                <a:solidFill>
                  <a:srgbClr val="000000"/>
                </a:solidFill>
                <a:effectLst/>
                <a:latin typeface="Arial" panose="020B0604020202020204" pitchFamily="34" charset="0"/>
              </a:rPr>
              <a:t> is a digital tool that provides well-being monitoring and daily contact services to older adults in health and social care within the UK.</a:t>
            </a: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endParaRPr lang="en-GB" dirty="0"/>
          </a:p>
        </p:txBody>
      </p:sp>
      <p:pic>
        <p:nvPicPr>
          <p:cNvPr id="4" name="Picture 14" descr="LU logo">
            <a:extLst>
              <a:ext uri="{FF2B5EF4-FFF2-40B4-BE49-F238E27FC236}">
                <a16:creationId xmlns:a16="http://schemas.microsoft.com/office/drawing/2014/main" id="{23C6CD79-D8FC-411A-95DF-B92B4F313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5268" y="6166368"/>
            <a:ext cx="2097461" cy="6581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me - OKEachDay">
            <a:extLst>
              <a:ext uri="{FF2B5EF4-FFF2-40B4-BE49-F238E27FC236}">
                <a16:creationId xmlns:a16="http://schemas.microsoft.com/office/drawing/2014/main" id="{34DE172D-3609-4350-9780-FA108D08E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708" y="1697187"/>
            <a:ext cx="4254021" cy="303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Aims of research</a:t>
            </a:r>
          </a:p>
        </p:txBody>
      </p:sp>
      <p:sp>
        <p:nvSpPr>
          <p:cNvPr id="3" name="Content Placeholder 2"/>
          <p:cNvSpPr>
            <a:spLocks noGrp="1"/>
          </p:cNvSpPr>
          <p:nvPr>
            <p:ph idx="1"/>
          </p:nvPr>
        </p:nvSpPr>
        <p:spPr>
          <a:xfrm>
            <a:off x="832624" y="1246825"/>
            <a:ext cx="10515600" cy="4256453"/>
          </a:xfrm>
        </p:spPr>
        <p:txBody>
          <a:bodyPr vert="horz" lIns="91440" tIns="45720" rIns="91440" bIns="45720" rtlCol="0" anchor="t">
            <a:normAutofit/>
          </a:bodyPr>
          <a:lstStyle/>
          <a:p>
            <a:pPr marL="227965" indent="-227965"/>
            <a:r>
              <a:rPr lang="en-GB" dirty="0"/>
              <a:t>To assess the impact of </a:t>
            </a:r>
            <a:r>
              <a:rPr lang="en-GB" dirty="0" err="1"/>
              <a:t>OKEachDay</a:t>
            </a:r>
            <a:r>
              <a:rPr lang="en-GB" dirty="0"/>
              <a:t> on the health and well-being of older adults</a:t>
            </a:r>
            <a:r>
              <a:rPr lang="en-US" dirty="0"/>
              <a:t> </a:t>
            </a:r>
            <a:endParaRPr lang="en-US"/>
          </a:p>
          <a:p>
            <a:pPr marL="227965" indent="-227965"/>
            <a:endParaRPr lang="en-US" dirty="0">
              <a:cs typeface="Arial" panose="020B0604020202020204"/>
            </a:endParaRPr>
          </a:p>
          <a:p>
            <a:pPr marL="227965" indent="-227965"/>
            <a:r>
              <a:rPr lang="en-US" dirty="0"/>
              <a:t>To understand who </a:t>
            </a:r>
            <a:r>
              <a:rPr lang="en-US" dirty="0" err="1"/>
              <a:t>OKEachDay</a:t>
            </a:r>
            <a:r>
              <a:rPr lang="en-US" dirty="0"/>
              <a:t> might work for, how, and under what circumstances to facilitate future uptake and improvements</a:t>
            </a:r>
            <a:endParaRPr lang="en-US" dirty="0">
              <a:cs typeface="Arial" panose="020B0604020202020204"/>
            </a:endParaRPr>
          </a:p>
          <a:p>
            <a:pPr marL="227965" indent="-227965"/>
            <a:endParaRPr lang="en-US" dirty="0">
              <a:cs typeface="Arial" panose="020B0604020202020204"/>
            </a:endParaRPr>
          </a:p>
          <a:p>
            <a:pPr marL="0" indent="0">
              <a:buNone/>
            </a:pPr>
            <a:endParaRPr lang="en-GB" dirty="0">
              <a:cs typeface="Arial" panose="020B0604020202020204"/>
            </a:endParaRPr>
          </a:p>
        </p:txBody>
      </p:sp>
      <p:pic>
        <p:nvPicPr>
          <p:cNvPr id="4" name="Picture 14" descr="LU logo">
            <a:extLst>
              <a:ext uri="{FF2B5EF4-FFF2-40B4-BE49-F238E27FC236}">
                <a16:creationId xmlns:a16="http://schemas.microsoft.com/office/drawing/2014/main" id="{23C6CD79-D8FC-411A-95DF-B92B4F313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5268" y="6166368"/>
            <a:ext cx="2097461" cy="6581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88D11E4B-4827-4904-9B40-D6697FB594C8}"/>
              </a:ext>
            </a:extLst>
          </p:cNvPr>
          <p:cNvSpPr/>
          <p:nvPr/>
        </p:nvSpPr>
        <p:spPr>
          <a:xfrm>
            <a:off x="1505527" y="3433618"/>
            <a:ext cx="1420090" cy="912090"/>
          </a:xfrm>
          <a:prstGeom prst="roundRect">
            <a:avLst/>
          </a:prstGeom>
          <a:solidFill>
            <a:srgbClr val="ED7D3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a:rPr>
              <a:t>Qualitative study</a:t>
            </a:r>
            <a:endParaRPr lang="en-US" dirty="0"/>
          </a:p>
        </p:txBody>
      </p:sp>
      <p:sp>
        <p:nvSpPr>
          <p:cNvPr id="6" name="Rectangle: Rounded Corners 5">
            <a:extLst>
              <a:ext uri="{FF2B5EF4-FFF2-40B4-BE49-F238E27FC236}">
                <a16:creationId xmlns:a16="http://schemas.microsoft.com/office/drawing/2014/main" id="{D12CB764-1A0A-4C0B-93E5-DC057B277614}"/>
              </a:ext>
            </a:extLst>
          </p:cNvPr>
          <p:cNvSpPr/>
          <p:nvPr/>
        </p:nvSpPr>
        <p:spPr>
          <a:xfrm>
            <a:off x="5107708" y="4599708"/>
            <a:ext cx="1420090" cy="91209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Realist review</a:t>
            </a:r>
          </a:p>
        </p:txBody>
      </p:sp>
      <p:sp>
        <p:nvSpPr>
          <p:cNvPr id="7" name="Rectangle: Rounded Corners 6">
            <a:extLst>
              <a:ext uri="{FF2B5EF4-FFF2-40B4-BE49-F238E27FC236}">
                <a16:creationId xmlns:a16="http://schemas.microsoft.com/office/drawing/2014/main" id="{11D6A46C-7484-4EED-A7E1-A39D597DC84E}"/>
              </a:ext>
            </a:extLst>
          </p:cNvPr>
          <p:cNvSpPr/>
          <p:nvPr/>
        </p:nvSpPr>
        <p:spPr>
          <a:xfrm>
            <a:off x="8190345" y="3433618"/>
            <a:ext cx="2043544" cy="91209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cs typeface="Arial"/>
              </a:rPr>
              <a:t>Realist evaluation</a:t>
            </a:r>
          </a:p>
          <a:p>
            <a:pPr algn="ctr"/>
            <a:r>
              <a:rPr lang="en-US" dirty="0">
                <a:cs typeface="Arial"/>
              </a:rPr>
              <a:t>- mixed methods</a:t>
            </a:r>
          </a:p>
        </p:txBody>
      </p:sp>
      <p:cxnSp>
        <p:nvCxnSpPr>
          <p:cNvPr id="8" name="Straight Arrow Connector 7">
            <a:extLst>
              <a:ext uri="{FF2B5EF4-FFF2-40B4-BE49-F238E27FC236}">
                <a16:creationId xmlns:a16="http://schemas.microsoft.com/office/drawing/2014/main" id="{1F38FA71-DC95-4228-922B-AA2670649BE6}"/>
              </a:ext>
            </a:extLst>
          </p:cNvPr>
          <p:cNvCxnSpPr/>
          <p:nvPr/>
        </p:nvCxnSpPr>
        <p:spPr>
          <a:xfrm>
            <a:off x="2953039" y="4315402"/>
            <a:ext cx="2138217" cy="695037"/>
          </a:xfrm>
          <a:prstGeom prst="straightConnector1">
            <a:avLst/>
          </a:prstGeom>
          <a:ln w="57150">
            <a:solidFill>
              <a:srgbClr val="4472C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3B9F8B4-CA4A-4B82-9734-949B801B23D2}"/>
              </a:ext>
            </a:extLst>
          </p:cNvPr>
          <p:cNvCxnSpPr/>
          <p:nvPr/>
        </p:nvCxnSpPr>
        <p:spPr>
          <a:xfrm>
            <a:off x="2945824" y="3800186"/>
            <a:ext cx="5093853" cy="231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8137644-C63D-4621-9B81-01D464B54C67}"/>
              </a:ext>
            </a:extLst>
          </p:cNvPr>
          <p:cNvCxnSpPr>
            <a:cxnSpLocks/>
          </p:cNvCxnSpPr>
          <p:nvPr/>
        </p:nvCxnSpPr>
        <p:spPr>
          <a:xfrm flipV="1">
            <a:off x="6536459" y="4356678"/>
            <a:ext cx="1491672" cy="563418"/>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C81C9C4-D8B1-481F-9657-EE9180ADB688}"/>
              </a:ext>
            </a:extLst>
          </p:cNvPr>
          <p:cNvSpPr/>
          <p:nvPr/>
        </p:nvSpPr>
        <p:spPr>
          <a:xfrm>
            <a:off x="1506970" y="5582515"/>
            <a:ext cx="5010725" cy="4271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a:rPr>
              <a:t>Phase 1</a:t>
            </a:r>
            <a:endParaRPr lang="en-US" dirty="0"/>
          </a:p>
        </p:txBody>
      </p:sp>
      <p:sp>
        <p:nvSpPr>
          <p:cNvPr id="12" name="Rectangle: Rounded Corners 11">
            <a:extLst>
              <a:ext uri="{FF2B5EF4-FFF2-40B4-BE49-F238E27FC236}">
                <a16:creationId xmlns:a16="http://schemas.microsoft.com/office/drawing/2014/main" id="{B6D23E0E-7B62-4D35-8EB3-B103AF72DB62}"/>
              </a:ext>
            </a:extLst>
          </p:cNvPr>
          <p:cNvSpPr/>
          <p:nvPr/>
        </p:nvSpPr>
        <p:spPr>
          <a:xfrm>
            <a:off x="6702424" y="5582515"/>
            <a:ext cx="3590635" cy="4271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Phase 2</a:t>
            </a:r>
            <a:endParaRPr lang="en-US" dirty="0"/>
          </a:p>
        </p:txBody>
      </p:sp>
    </p:spTree>
    <p:extLst>
      <p:ext uri="{BB962C8B-B14F-4D97-AF65-F5344CB8AC3E}">
        <p14:creationId xmlns:p14="http://schemas.microsoft.com/office/powerpoint/2010/main" val="270631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does the project align with ARCs aims?</a:t>
            </a:r>
          </a:p>
        </p:txBody>
      </p:sp>
      <p:sp>
        <p:nvSpPr>
          <p:cNvPr id="3" name="Content Placeholder 2"/>
          <p:cNvSpPr>
            <a:spLocks noGrp="1"/>
          </p:cNvSpPr>
          <p:nvPr>
            <p:ph idx="1"/>
          </p:nvPr>
        </p:nvSpPr>
        <p:spPr>
          <a:xfrm>
            <a:off x="838200" y="1535065"/>
            <a:ext cx="7213979" cy="4046869"/>
          </a:xfrm>
        </p:spPr>
        <p:txBody>
          <a:bodyPr>
            <a:normAutofit lnSpcReduction="10000"/>
          </a:bodyPr>
          <a:lstStyle/>
          <a:p>
            <a:r>
              <a:rPr lang="en-GB" sz="2800" dirty="0"/>
              <a:t>Reducing health inequalities in older adults is a main focus of the research</a:t>
            </a:r>
          </a:p>
          <a:p>
            <a:endParaRPr lang="en-GB" sz="2800" dirty="0"/>
          </a:p>
          <a:p>
            <a:r>
              <a:rPr lang="en-GB" sz="2800" dirty="0"/>
              <a:t>Emphasis on engaging and networking with various stakeholders to inform research from design to dissemination</a:t>
            </a:r>
          </a:p>
          <a:p>
            <a:endParaRPr lang="en-GB" sz="2800" dirty="0"/>
          </a:p>
          <a:p>
            <a:r>
              <a:rPr lang="en-GB" sz="2800" dirty="0"/>
              <a:t>Direct implementation of findings that address health priorities </a:t>
            </a:r>
          </a:p>
          <a:p>
            <a:endParaRPr lang="en-GB" sz="2400" dirty="0"/>
          </a:p>
        </p:txBody>
      </p:sp>
      <p:pic>
        <p:nvPicPr>
          <p:cNvPr id="4" name="Picture 14" descr="LU logo">
            <a:extLst>
              <a:ext uri="{FF2B5EF4-FFF2-40B4-BE49-F238E27FC236}">
                <a16:creationId xmlns:a16="http://schemas.microsoft.com/office/drawing/2014/main" id="{23C6CD79-D8FC-411A-95DF-B92B4F313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5268" y="6166368"/>
            <a:ext cx="2097461" cy="6581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ansparent Older Adults Clipart - Old People Cartoon Png, Png Download -  kindpng">
            <a:extLst>
              <a:ext uri="{FF2B5EF4-FFF2-40B4-BE49-F238E27FC236}">
                <a16:creationId xmlns:a16="http://schemas.microsoft.com/office/drawing/2014/main" id="{D96E13E4-3052-41D3-808B-21281A7F7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569" y="1832212"/>
            <a:ext cx="3609037" cy="319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63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Using the HIAT</a:t>
            </a:r>
          </a:p>
        </p:txBody>
      </p:sp>
      <p:sp>
        <p:nvSpPr>
          <p:cNvPr id="3" name="Content Placeholder 2"/>
          <p:cNvSpPr>
            <a:spLocks noGrp="1"/>
          </p:cNvSpPr>
          <p:nvPr>
            <p:ph idx="1"/>
          </p:nvPr>
        </p:nvSpPr>
        <p:spPr>
          <a:xfrm>
            <a:off x="838200" y="1535065"/>
            <a:ext cx="6490648" cy="3610141"/>
          </a:xfrm>
        </p:spPr>
        <p:txBody>
          <a:bodyPr>
            <a:normAutofit fontScale="85000" lnSpcReduction="20000"/>
          </a:bodyPr>
          <a:lstStyle/>
          <a:p>
            <a:r>
              <a:rPr lang="en-GB" sz="2800" dirty="0"/>
              <a:t>Focus on reducing health inequalities in older adults from vulnerable groups living in the community (people living with frailty, people living alone etc). </a:t>
            </a:r>
          </a:p>
          <a:p>
            <a:endParaRPr lang="en-GB" sz="2800" dirty="0"/>
          </a:p>
          <a:p>
            <a:r>
              <a:rPr lang="en-GB" sz="2800" dirty="0"/>
              <a:t>Evaluation of a digital tool that could help a wider group of older adults with differing health and well-being needs. </a:t>
            </a:r>
          </a:p>
          <a:p>
            <a:endParaRPr lang="en-GB" sz="2800" dirty="0"/>
          </a:p>
          <a:p>
            <a:r>
              <a:rPr lang="en-GB" sz="2800" dirty="0"/>
              <a:t>Person-centred approach, rather than focussing on technological innovation.</a:t>
            </a:r>
          </a:p>
        </p:txBody>
      </p:sp>
      <p:pic>
        <p:nvPicPr>
          <p:cNvPr id="4" name="Picture 14" descr="LU logo">
            <a:extLst>
              <a:ext uri="{FF2B5EF4-FFF2-40B4-BE49-F238E27FC236}">
                <a16:creationId xmlns:a16="http://schemas.microsoft.com/office/drawing/2014/main" id="{23C6CD79-D8FC-411A-95DF-B92B4F313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5268" y="6166368"/>
            <a:ext cx="2097461" cy="6581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VID-19 isn't just a danger to older people's physical health">
            <a:extLst>
              <a:ext uri="{FF2B5EF4-FFF2-40B4-BE49-F238E27FC236}">
                <a16:creationId xmlns:a16="http://schemas.microsoft.com/office/drawing/2014/main" id="{71D11AC5-2158-43F7-9167-77B883735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418" y="1951629"/>
            <a:ext cx="4585311" cy="235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74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Public advisors and PPI</a:t>
            </a:r>
          </a:p>
        </p:txBody>
      </p:sp>
      <p:sp>
        <p:nvSpPr>
          <p:cNvPr id="3" name="Content Placeholder 2"/>
          <p:cNvSpPr>
            <a:spLocks noGrp="1"/>
          </p:cNvSpPr>
          <p:nvPr>
            <p:ph idx="1"/>
          </p:nvPr>
        </p:nvSpPr>
        <p:spPr>
          <a:xfrm>
            <a:off x="838200" y="1535066"/>
            <a:ext cx="7887346" cy="3862624"/>
          </a:xfrm>
        </p:spPr>
        <p:txBody>
          <a:bodyPr>
            <a:normAutofit lnSpcReduction="10000"/>
          </a:bodyPr>
          <a:lstStyle/>
          <a:p>
            <a:pPr marL="0" indent="0">
              <a:buNone/>
            </a:pPr>
            <a:r>
              <a:rPr lang="en-GB" dirty="0"/>
              <a:t>To date:</a:t>
            </a:r>
          </a:p>
          <a:p>
            <a:pPr lvl="1"/>
            <a:r>
              <a:rPr lang="en-GB" dirty="0"/>
              <a:t>Two public advisors have been recruited</a:t>
            </a:r>
          </a:p>
          <a:p>
            <a:pPr lvl="1"/>
            <a:r>
              <a:rPr lang="en-GB" dirty="0"/>
              <a:t>Public advisors reviewed ethical documents and protocol for PhD.</a:t>
            </a:r>
          </a:p>
          <a:p>
            <a:pPr lvl="1"/>
            <a:r>
              <a:rPr lang="en-GB" dirty="0"/>
              <a:t>Sefton Older Persons forum were also involved in research design and reviewed ethical application. </a:t>
            </a:r>
          </a:p>
          <a:p>
            <a:pPr marL="0" indent="0">
              <a:buNone/>
            </a:pPr>
            <a:r>
              <a:rPr lang="en-GB" dirty="0"/>
              <a:t>Moving forward:</a:t>
            </a:r>
          </a:p>
          <a:p>
            <a:pPr lvl="1"/>
            <a:r>
              <a:rPr lang="en-GB" dirty="0"/>
              <a:t>Public advisors are involved in developing realist evaluation protocol and informing realist review</a:t>
            </a:r>
          </a:p>
          <a:p>
            <a:pPr lvl="1"/>
            <a:r>
              <a:rPr lang="en-US" dirty="0">
                <a:solidFill>
                  <a:srgbClr val="000000"/>
                </a:solidFill>
                <a:latin typeface="Arial" panose="020B0604020202020204" pitchFamily="34" charset="0"/>
              </a:rPr>
              <a:t>Stakeholders will be</a:t>
            </a:r>
            <a:r>
              <a:rPr lang="en-US" b="0" i="0" dirty="0">
                <a:solidFill>
                  <a:srgbClr val="000000"/>
                </a:solidFill>
                <a:effectLst/>
                <a:latin typeface="Arial" panose="020B0604020202020204" pitchFamily="34" charset="0"/>
              </a:rPr>
              <a:t> involved in developing </a:t>
            </a:r>
            <a:r>
              <a:rPr lang="en-US" dirty="0">
                <a:solidFill>
                  <a:srgbClr val="000000"/>
                </a:solidFill>
                <a:latin typeface="Arial" panose="020B0604020202020204" pitchFamily="34" charset="0"/>
              </a:rPr>
              <a:t>final protocol</a:t>
            </a:r>
            <a:endParaRPr lang="en-GB" dirty="0"/>
          </a:p>
          <a:p>
            <a:endParaRPr lang="en-GB" dirty="0"/>
          </a:p>
        </p:txBody>
      </p:sp>
      <p:pic>
        <p:nvPicPr>
          <p:cNvPr id="4" name="Picture 14" descr="LU logo">
            <a:extLst>
              <a:ext uri="{FF2B5EF4-FFF2-40B4-BE49-F238E27FC236}">
                <a16:creationId xmlns:a16="http://schemas.microsoft.com/office/drawing/2014/main" id="{23C6CD79-D8FC-411A-95DF-B92B4F313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5268" y="6166368"/>
            <a:ext cx="2097461" cy="6581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tient and Public Involvement in Research (PPI) - HSE | Research &amp;  Development">
            <a:extLst>
              <a:ext uri="{FF2B5EF4-FFF2-40B4-BE49-F238E27FC236}">
                <a16:creationId xmlns:a16="http://schemas.microsoft.com/office/drawing/2014/main" id="{ACA31B46-6421-4564-A400-57794348A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2023" y="1460310"/>
            <a:ext cx="3344165" cy="334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0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072265"/>
            <a:ext cx="9403080" cy="1133477"/>
          </a:xfrm>
        </p:spPr>
        <p:txBody>
          <a:bodyPr/>
          <a:lstStyle/>
          <a:p>
            <a:r>
              <a:rPr lang="en-GB" b="1" dirty="0"/>
              <a:t>Successes and challenges</a:t>
            </a:r>
          </a:p>
        </p:txBody>
      </p:sp>
      <p:sp>
        <p:nvSpPr>
          <p:cNvPr id="2" name="TextBox 1">
            <a:extLst>
              <a:ext uri="{FF2B5EF4-FFF2-40B4-BE49-F238E27FC236}">
                <a16:creationId xmlns:a16="http://schemas.microsoft.com/office/drawing/2014/main" id="{8CAC30F9-4857-44D8-8ECA-9D06E3D4B96D}"/>
              </a:ext>
            </a:extLst>
          </p:cNvPr>
          <p:cNvSpPr txBox="1"/>
          <p:nvPr/>
        </p:nvSpPr>
        <p:spPr>
          <a:xfrm>
            <a:off x="2658035" y="2690336"/>
            <a:ext cx="6875930" cy="3724096"/>
          </a:xfrm>
          <a:prstGeom prst="rect">
            <a:avLst/>
          </a:prstGeom>
          <a:noFill/>
        </p:spPr>
        <p:txBody>
          <a:bodyPr wrap="square" lIns="91440" tIns="45720" rIns="91440" bIns="45720" rtlCol="0" anchor="t">
            <a:spAutoFit/>
          </a:bodyPr>
          <a:lstStyle/>
          <a:p>
            <a:r>
              <a:rPr lang="en-GB" sz="2000" b="1" dirty="0">
                <a:solidFill>
                  <a:srgbClr val="002060"/>
                </a:solidFill>
              </a:rPr>
              <a:t>Success</a:t>
            </a:r>
          </a:p>
          <a:p>
            <a:pPr marL="285750" indent="-285750">
              <a:buFont typeface="Arial" panose="020B0604020202020204" pitchFamily="34" charset="0"/>
              <a:buChar char="•"/>
            </a:pPr>
            <a:r>
              <a:rPr lang="en-GB" sz="2000" dirty="0">
                <a:solidFill>
                  <a:srgbClr val="002060"/>
                </a:solidFill>
              </a:rPr>
              <a:t>Completion of the first study (qualitative study – 33 semi-structured interviews)</a:t>
            </a:r>
            <a:endParaRPr lang="en-GB" sz="2000" dirty="0">
              <a:solidFill>
                <a:srgbClr val="002060"/>
              </a:solidFill>
              <a:cs typeface="Arial"/>
            </a:endParaRPr>
          </a:p>
          <a:p>
            <a:endParaRPr lang="en-GB" sz="2000" dirty="0">
              <a:solidFill>
                <a:srgbClr val="002060"/>
              </a:solidFill>
            </a:endParaRPr>
          </a:p>
          <a:p>
            <a:r>
              <a:rPr lang="en-GB" sz="2000" b="1" dirty="0">
                <a:solidFill>
                  <a:srgbClr val="002060"/>
                </a:solidFill>
              </a:rPr>
              <a:t>Challenge</a:t>
            </a:r>
          </a:p>
          <a:p>
            <a:pPr marL="285750" indent="-285750">
              <a:buFont typeface="Arial" panose="020B0604020202020204" pitchFamily="34" charset="0"/>
              <a:buChar char="•"/>
            </a:pPr>
            <a:r>
              <a:rPr lang="en-GB" sz="2000" dirty="0">
                <a:solidFill>
                  <a:srgbClr val="002060"/>
                </a:solidFill>
              </a:rPr>
              <a:t>Learning realist methodology</a:t>
            </a:r>
          </a:p>
          <a:p>
            <a:pPr marL="285750" indent="-285750">
              <a:buFont typeface="Arial" panose="020B0604020202020204" pitchFamily="34" charset="0"/>
              <a:buChar char="•"/>
            </a:pPr>
            <a:endParaRPr lang="en-GB" sz="2000" dirty="0">
              <a:solidFill>
                <a:srgbClr val="002060"/>
              </a:solidFill>
            </a:endParaRPr>
          </a:p>
          <a:p>
            <a:r>
              <a:rPr lang="en-GB" sz="2000" b="1" dirty="0">
                <a:solidFill>
                  <a:srgbClr val="002060"/>
                </a:solidFill>
              </a:rPr>
              <a:t>Opportunity</a:t>
            </a:r>
          </a:p>
          <a:p>
            <a:pPr marL="285750" indent="-285750">
              <a:buFont typeface="Arial" panose="020B0604020202020204" pitchFamily="34" charset="0"/>
              <a:buChar char="•"/>
            </a:pPr>
            <a:r>
              <a:rPr lang="en-GB" sz="2000" dirty="0">
                <a:solidFill>
                  <a:srgbClr val="002060"/>
                </a:solidFill>
              </a:rPr>
              <a:t>Presenting research at various conferences this year (hopefully)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4" name="Picture 14" descr="LU logo">
            <a:extLst>
              <a:ext uri="{FF2B5EF4-FFF2-40B4-BE49-F238E27FC236}">
                <a16:creationId xmlns:a16="http://schemas.microsoft.com/office/drawing/2014/main" id="{E391B396-7786-4B69-BDC3-0D60D319E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5268" y="142085"/>
            <a:ext cx="2097461" cy="65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81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1722482138"/>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1208</TotalTime>
  <Words>793</Words>
  <Application>Microsoft Office PowerPoint</Application>
  <PresentationFormat>Widescreen</PresentationFormat>
  <Paragraphs>79</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Custom Design</vt:lpstr>
      <vt:lpstr>A realist evaluation of a digital intervention, aimed at supporting independent living in older adults </vt:lpstr>
      <vt:lpstr>Background</vt:lpstr>
      <vt:lpstr>Aims of research</vt:lpstr>
      <vt:lpstr>How does the project align with ARCs aims?</vt:lpstr>
      <vt:lpstr>Using the HIAT</vt:lpstr>
      <vt:lpstr>Public advisors and PPI</vt:lpstr>
      <vt:lpstr>Successes and challenges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dc:title>
  <dc:creator>Microsoft Office User</dc:creator>
  <cp:lastModifiedBy>Colette Miller &lt;Stroke Research Team&gt;</cp:lastModifiedBy>
  <cp:revision>66</cp:revision>
  <dcterms:created xsi:type="dcterms:W3CDTF">2019-02-07T15:31:28Z</dcterms:created>
  <dcterms:modified xsi:type="dcterms:W3CDTF">2022-03-17T11:44:01Z</dcterms:modified>
</cp:coreProperties>
</file>