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27"/>
  </p:notesMasterIdLst>
  <p:sldIdLst>
    <p:sldId id="256" r:id="rId2"/>
    <p:sldId id="358" r:id="rId3"/>
    <p:sldId id="359" r:id="rId4"/>
    <p:sldId id="360" r:id="rId5"/>
    <p:sldId id="349" r:id="rId6"/>
    <p:sldId id="361" r:id="rId7"/>
    <p:sldId id="355" r:id="rId8"/>
    <p:sldId id="356" r:id="rId9"/>
    <p:sldId id="363" r:id="rId10"/>
    <p:sldId id="364" r:id="rId11"/>
    <p:sldId id="367" r:id="rId12"/>
    <p:sldId id="368" r:id="rId13"/>
    <p:sldId id="365" r:id="rId14"/>
    <p:sldId id="369" r:id="rId15"/>
    <p:sldId id="354" r:id="rId16"/>
    <p:sldId id="351" r:id="rId17"/>
    <p:sldId id="362" r:id="rId18"/>
    <p:sldId id="345" r:id="rId19"/>
    <p:sldId id="371" r:id="rId20"/>
    <p:sldId id="357" r:id="rId21"/>
    <p:sldId id="347" r:id="rId22"/>
    <p:sldId id="353" r:id="rId23"/>
    <p:sldId id="372" r:id="rId24"/>
    <p:sldId id="352" r:id="rId25"/>
    <p:sldId id="370"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B6FED178-9A1F-4627-BBEF-FE65ABF0480E}">
          <p14:sldIdLst>
            <p14:sldId id="256"/>
            <p14:sldId id="358"/>
            <p14:sldId id="359"/>
            <p14:sldId id="360"/>
            <p14:sldId id="349"/>
            <p14:sldId id="361"/>
            <p14:sldId id="355"/>
            <p14:sldId id="356"/>
            <p14:sldId id="363"/>
            <p14:sldId id="364"/>
            <p14:sldId id="367"/>
            <p14:sldId id="368"/>
            <p14:sldId id="365"/>
            <p14:sldId id="369"/>
            <p14:sldId id="354"/>
            <p14:sldId id="351"/>
            <p14:sldId id="362"/>
            <p14:sldId id="345"/>
            <p14:sldId id="371"/>
            <p14:sldId id="357"/>
            <p14:sldId id="347"/>
            <p14:sldId id="353"/>
            <p14:sldId id="372"/>
            <p14:sldId id="352"/>
            <p14:sldId id="3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 Gaskins &lt;Faculty of Health &amp; Care&gt;" initials="NG&lt;oH&amp;C" lastIdx="1" clrIdx="0">
    <p:extLst>
      <p:ext uri="{19B8F6BF-5375-455C-9EA6-DF929625EA0E}">
        <p15:presenceInfo xmlns:p15="http://schemas.microsoft.com/office/powerpoint/2012/main" userId="S::NGaskins@uclan.ac.uk::6e9939ec-dead-482a-b668-fa99409eb1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E72"/>
    <a:srgbClr val="EC5E4F"/>
    <a:srgbClr val="CCECFF"/>
    <a:srgbClr val="FFCCCC"/>
    <a:srgbClr val="FF9999"/>
    <a:srgbClr val="CCFFCC"/>
    <a:srgbClr val="66CCFF"/>
    <a:srgbClr val="2EA9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1"/>
    <p:restoredTop sz="78853" autoAdjust="0"/>
  </p:normalViewPr>
  <p:slideViewPr>
    <p:cSldViewPr snapToGrid="0" snapToObjects="1">
      <p:cViewPr varScale="1">
        <p:scale>
          <a:sx n="83" d="100"/>
          <a:sy n="83" d="100"/>
        </p:scale>
        <p:origin x="58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AF8D8C-3FEE-4902-A694-4E4A46E8EE9E}"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en-GB"/>
        </a:p>
      </dgm:t>
    </dgm:pt>
    <dgm:pt modelId="{D198617E-532E-478C-A5CE-6FD168C139DB}">
      <dgm:prSet phldrT="[Text]" custT="1"/>
      <dgm:spPr>
        <a:solidFill>
          <a:srgbClr val="CCECFF"/>
        </a:solidFill>
      </dgm:spPr>
      <dgm:t>
        <a:bodyPr/>
        <a:lstStyle/>
        <a:p>
          <a:r>
            <a:rPr lang="en-GB" sz="2000" dirty="0"/>
            <a:t>Pre-implementation</a:t>
          </a:r>
        </a:p>
      </dgm:t>
    </dgm:pt>
    <dgm:pt modelId="{F9AEB5E6-7A95-4ABF-8B82-F90819C18E95}" type="parTrans" cxnId="{B47C0F2E-FB96-4D72-A963-A58869AC76D8}">
      <dgm:prSet/>
      <dgm:spPr/>
      <dgm:t>
        <a:bodyPr/>
        <a:lstStyle/>
        <a:p>
          <a:endParaRPr lang="en-GB"/>
        </a:p>
      </dgm:t>
    </dgm:pt>
    <dgm:pt modelId="{BF9E3281-AD78-4ACD-A488-855F5EE24420}" type="sibTrans" cxnId="{B47C0F2E-FB96-4D72-A963-A58869AC76D8}">
      <dgm:prSet/>
      <dgm:spPr/>
      <dgm:t>
        <a:bodyPr/>
        <a:lstStyle/>
        <a:p>
          <a:endParaRPr lang="en-GB"/>
        </a:p>
      </dgm:t>
    </dgm:pt>
    <dgm:pt modelId="{65D75D1F-8DDB-4804-BE2E-9AC9805745F9}">
      <dgm:prSet phldrT="[Text]" custT="1"/>
      <dgm:spPr>
        <a:solidFill>
          <a:srgbClr val="CCFFCC"/>
        </a:solidFill>
      </dgm:spPr>
      <dgm:t>
        <a:bodyPr/>
        <a:lstStyle/>
        <a:p>
          <a:r>
            <a:rPr lang="en-GB" sz="2000" dirty="0"/>
            <a:t>Implementation Plan</a:t>
          </a:r>
        </a:p>
      </dgm:t>
    </dgm:pt>
    <dgm:pt modelId="{9976CF0C-3A65-4F03-8BE2-4580CC56A5E1}" type="parTrans" cxnId="{D832370D-DA69-4B8A-B2B9-E0B8B7039BE8}">
      <dgm:prSet/>
      <dgm:spPr/>
      <dgm:t>
        <a:bodyPr/>
        <a:lstStyle/>
        <a:p>
          <a:endParaRPr lang="en-GB"/>
        </a:p>
      </dgm:t>
    </dgm:pt>
    <dgm:pt modelId="{40490612-A5BA-49C6-BAB8-0EC0DAA66388}" type="sibTrans" cxnId="{D832370D-DA69-4B8A-B2B9-E0B8B7039BE8}">
      <dgm:prSet/>
      <dgm:spPr/>
      <dgm:t>
        <a:bodyPr/>
        <a:lstStyle/>
        <a:p>
          <a:endParaRPr lang="en-GB"/>
        </a:p>
      </dgm:t>
    </dgm:pt>
    <dgm:pt modelId="{D254674F-3E70-4D8F-817F-76C6A9824E0A}">
      <dgm:prSet phldrT="[Text]" custT="1"/>
      <dgm:spPr>
        <a:solidFill>
          <a:srgbClr val="CCFFCC"/>
        </a:solidFill>
      </dgm:spPr>
      <dgm:t>
        <a:bodyPr/>
        <a:lstStyle/>
        <a:p>
          <a:r>
            <a:rPr lang="en-GB" sz="2000" dirty="0"/>
            <a:t>Implement</a:t>
          </a:r>
        </a:p>
      </dgm:t>
    </dgm:pt>
    <dgm:pt modelId="{702E1D59-988B-4FCE-B604-EB5D616449CE}" type="parTrans" cxnId="{9B9835B0-FE7C-4144-BABC-9AF726B0348C}">
      <dgm:prSet/>
      <dgm:spPr/>
      <dgm:t>
        <a:bodyPr/>
        <a:lstStyle/>
        <a:p>
          <a:endParaRPr lang="en-GB"/>
        </a:p>
      </dgm:t>
    </dgm:pt>
    <dgm:pt modelId="{0AA3679E-CAE6-47A2-81A2-546B53D3BB71}" type="sibTrans" cxnId="{9B9835B0-FE7C-4144-BABC-9AF726B0348C}">
      <dgm:prSet/>
      <dgm:spPr/>
      <dgm:t>
        <a:bodyPr/>
        <a:lstStyle/>
        <a:p>
          <a:endParaRPr lang="en-GB"/>
        </a:p>
      </dgm:t>
    </dgm:pt>
    <dgm:pt modelId="{C8EA95FD-9F94-4B24-A457-0026CD03ADEE}">
      <dgm:prSet phldrT="[Text]" custT="1"/>
      <dgm:spPr>
        <a:solidFill>
          <a:srgbClr val="FFCCCC"/>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000" dirty="0"/>
            <a:t>Evaluate</a:t>
          </a:r>
        </a:p>
        <a:p>
          <a:pPr marL="0" lvl="0" defTabSz="889000">
            <a:lnSpc>
              <a:spcPct val="90000"/>
            </a:lnSpc>
            <a:spcBef>
              <a:spcPct val="0"/>
            </a:spcBef>
            <a:spcAft>
              <a:spcPct val="35000"/>
            </a:spcAft>
            <a:buNone/>
          </a:pPr>
          <a:endParaRPr lang="en-GB" sz="2000" dirty="0"/>
        </a:p>
      </dgm:t>
    </dgm:pt>
    <dgm:pt modelId="{7690F1BF-5E48-46C3-8478-9121B709E76C}" type="parTrans" cxnId="{7AC1ABA3-3B97-4B5C-9EE0-1DF377176A06}">
      <dgm:prSet/>
      <dgm:spPr/>
      <dgm:t>
        <a:bodyPr/>
        <a:lstStyle/>
        <a:p>
          <a:endParaRPr lang="en-GB"/>
        </a:p>
      </dgm:t>
    </dgm:pt>
    <dgm:pt modelId="{6D85DE99-CF75-4267-B4AE-F3566AE39477}" type="sibTrans" cxnId="{7AC1ABA3-3B97-4B5C-9EE0-1DF377176A06}">
      <dgm:prSet/>
      <dgm:spPr/>
      <dgm:t>
        <a:bodyPr/>
        <a:lstStyle/>
        <a:p>
          <a:endParaRPr lang="en-GB"/>
        </a:p>
      </dgm:t>
    </dgm:pt>
    <dgm:pt modelId="{B8AAB0F8-CB17-4103-9D38-74362F540B3A}">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000" dirty="0"/>
            <a:t>Refine plan</a:t>
          </a:r>
        </a:p>
        <a:p>
          <a:pPr marL="0" lvl="0" defTabSz="889000">
            <a:lnSpc>
              <a:spcPct val="90000"/>
            </a:lnSpc>
            <a:spcBef>
              <a:spcPct val="0"/>
            </a:spcBef>
            <a:spcAft>
              <a:spcPct val="35000"/>
            </a:spcAft>
            <a:buNone/>
          </a:pPr>
          <a:endParaRPr lang="en-GB" sz="2000" dirty="0"/>
        </a:p>
      </dgm:t>
    </dgm:pt>
    <dgm:pt modelId="{A5B972F8-0395-4894-8DF3-A16632224AAA}" type="parTrans" cxnId="{F1DE08D5-FE85-4F76-9345-F67D1FC457AE}">
      <dgm:prSet/>
      <dgm:spPr/>
      <dgm:t>
        <a:bodyPr/>
        <a:lstStyle/>
        <a:p>
          <a:endParaRPr lang="en-GB"/>
        </a:p>
      </dgm:t>
    </dgm:pt>
    <dgm:pt modelId="{EE8C1FE4-55EF-4444-98C5-B3E77C036402}" type="sibTrans" cxnId="{F1DE08D5-FE85-4F76-9345-F67D1FC457AE}">
      <dgm:prSet/>
      <dgm:spPr/>
      <dgm:t>
        <a:bodyPr/>
        <a:lstStyle/>
        <a:p>
          <a:endParaRPr lang="en-GB"/>
        </a:p>
      </dgm:t>
    </dgm:pt>
    <dgm:pt modelId="{8541B70C-C7D1-4989-94B1-5A95A50F815E}">
      <dgm:prSet custT="1"/>
      <dgm:spPr>
        <a:solidFill>
          <a:srgbClr val="CCFFCC"/>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000" dirty="0"/>
            <a:t>Implement</a:t>
          </a:r>
        </a:p>
        <a:p>
          <a:pPr marL="0" lvl="0" defTabSz="2844800">
            <a:lnSpc>
              <a:spcPct val="90000"/>
            </a:lnSpc>
            <a:spcBef>
              <a:spcPct val="0"/>
            </a:spcBef>
            <a:spcAft>
              <a:spcPct val="35000"/>
            </a:spcAft>
            <a:buNone/>
          </a:pPr>
          <a:endParaRPr lang="en-GB" dirty="0"/>
        </a:p>
      </dgm:t>
    </dgm:pt>
    <dgm:pt modelId="{0C503A11-4439-4E5B-B686-9D6AA0D162FD}" type="parTrans" cxnId="{81F59454-BB95-4889-9581-88E09C5FFD87}">
      <dgm:prSet/>
      <dgm:spPr/>
      <dgm:t>
        <a:bodyPr/>
        <a:lstStyle/>
        <a:p>
          <a:endParaRPr lang="en-GB"/>
        </a:p>
      </dgm:t>
    </dgm:pt>
    <dgm:pt modelId="{0084522B-CD6D-4CDD-B438-6F288060FB34}" type="sibTrans" cxnId="{81F59454-BB95-4889-9581-88E09C5FFD87}">
      <dgm:prSet/>
      <dgm:spPr/>
      <dgm:t>
        <a:bodyPr/>
        <a:lstStyle/>
        <a:p>
          <a:endParaRPr lang="en-GB"/>
        </a:p>
      </dgm:t>
    </dgm:pt>
    <dgm:pt modelId="{C52FBCD6-5CD4-4E32-A640-4BDC14B88FD5}" type="pres">
      <dgm:prSet presAssocID="{19AF8D8C-3FEE-4902-A694-4E4A46E8EE9E}" presName="diagram" presStyleCnt="0">
        <dgm:presLayoutVars>
          <dgm:dir/>
          <dgm:resizeHandles val="exact"/>
        </dgm:presLayoutVars>
      </dgm:prSet>
      <dgm:spPr/>
    </dgm:pt>
    <dgm:pt modelId="{609F9A4C-C705-4666-88A8-8D91A1EFE574}" type="pres">
      <dgm:prSet presAssocID="{D198617E-532E-478C-A5CE-6FD168C139DB}" presName="node" presStyleLbl="node1" presStyleIdx="0" presStyleCnt="6" custLinFactNeighborX="-335" custLinFactNeighborY="-585">
        <dgm:presLayoutVars>
          <dgm:bulletEnabled val="1"/>
        </dgm:presLayoutVars>
      </dgm:prSet>
      <dgm:spPr/>
    </dgm:pt>
    <dgm:pt modelId="{4849244F-927A-4D8A-9C63-84431F3A153D}" type="pres">
      <dgm:prSet presAssocID="{BF9E3281-AD78-4ACD-A488-855F5EE24420}" presName="sibTrans" presStyleLbl="sibTrans2D1" presStyleIdx="0" presStyleCnt="5"/>
      <dgm:spPr/>
    </dgm:pt>
    <dgm:pt modelId="{E64E8F7A-B4E4-49F6-A9F6-80B1778FFAB4}" type="pres">
      <dgm:prSet presAssocID="{BF9E3281-AD78-4ACD-A488-855F5EE24420}" presName="connectorText" presStyleLbl="sibTrans2D1" presStyleIdx="0" presStyleCnt="5"/>
      <dgm:spPr/>
    </dgm:pt>
    <dgm:pt modelId="{43A538D1-864A-4309-837E-C78FF039FCB4}" type="pres">
      <dgm:prSet presAssocID="{65D75D1F-8DDB-4804-BE2E-9AC9805745F9}" presName="node" presStyleLbl="node1" presStyleIdx="1" presStyleCnt="6" custLinFactNeighborX="-335" custLinFactNeighborY="-585">
        <dgm:presLayoutVars>
          <dgm:bulletEnabled val="1"/>
        </dgm:presLayoutVars>
      </dgm:prSet>
      <dgm:spPr/>
    </dgm:pt>
    <dgm:pt modelId="{42702F4D-CBDF-49C5-94CB-862152867BBA}" type="pres">
      <dgm:prSet presAssocID="{40490612-A5BA-49C6-BAB8-0EC0DAA66388}" presName="sibTrans" presStyleLbl="sibTrans2D1" presStyleIdx="1" presStyleCnt="5"/>
      <dgm:spPr/>
    </dgm:pt>
    <dgm:pt modelId="{073B190D-C898-4046-B5CF-0FFFAA19EBD2}" type="pres">
      <dgm:prSet presAssocID="{40490612-A5BA-49C6-BAB8-0EC0DAA66388}" presName="connectorText" presStyleLbl="sibTrans2D1" presStyleIdx="1" presStyleCnt="5"/>
      <dgm:spPr/>
    </dgm:pt>
    <dgm:pt modelId="{B29993F7-DE7C-42C0-A6DF-DE5C2FF4C074}" type="pres">
      <dgm:prSet presAssocID="{D254674F-3E70-4D8F-817F-76C6A9824E0A}" presName="node" presStyleLbl="node1" presStyleIdx="2" presStyleCnt="6" custLinFactNeighborX="-335" custLinFactNeighborY="-585">
        <dgm:presLayoutVars>
          <dgm:bulletEnabled val="1"/>
        </dgm:presLayoutVars>
      </dgm:prSet>
      <dgm:spPr/>
    </dgm:pt>
    <dgm:pt modelId="{AEF6D93A-D944-4799-9B1E-A478636D6BCE}" type="pres">
      <dgm:prSet presAssocID="{0AA3679E-CAE6-47A2-81A2-546B53D3BB71}" presName="sibTrans" presStyleLbl="sibTrans2D1" presStyleIdx="2" presStyleCnt="5"/>
      <dgm:spPr/>
    </dgm:pt>
    <dgm:pt modelId="{1AAB467F-F3F7-44C1-A7AE-F7670CF1307A}" type="pres">
      <dgm:prSet presAssocID="{0AA3679E-CAE6-47A2-81A2-546B53D3BB71}" presName="connectorText" presStyleLbl="sibTrans2D1" presStyleIdx="2" presStyleCnt="5"/>
      <dgm:spPr/>
    </dgm:pt>
    <dgm:pt modelId="{57126418-FBB0-4ECD-A3F9-211EEA6599BC}" type="pres">
      <dgm:prSet presAssocID="{C8EA95FD-9F94-4B24-A457-0026CD03ADEE}" presName="node" presStyleLbl="node1" presStyleIdx="3" presStyleCnt="6" custLinFactNeighborX="-335" custLinFactNeighborY="-585">
        <dgm:presLayoutVars>
          <dgm:bulletEnabled val="1"/>
        </dgm:presLayoutVars>
      </dgm:prSet>
      <dgm:spPr/>
    </dgm:pt>
    <dgm:pt modelId="{CA32A441-30ED-4AE0-A2EA-7499A6C2E2B3}" type="pres">
      <dgm:prSet presAssocID="{6D85DE99-CF75-4267-B4AE-F3566AE39477}" presName="sibTrans" presStyleLbl="sibTrans2D1" presStyleIdx="3" presStyleCnt="5"/>
      <dgm:spPr/>
    </dgm:pt>
    <dgm:pt modelId="{37C680D8-9FA1-415D-9B0D-81042E4E6F21}" type="pres">
      <dgm:prSet presAssocID="{6D85DE99-CF75-4267-B4AE-F3566AE39477}" presName="connectorText" presStyleLbl="sibTrans2D1" presStyleIdx="3" presStyleCnt="5"/>
      <dgm:spPr/>
    </dgm:pt>
    <dgm:pt modelId="{19FD92F7-4FCA-4AF5-A479-5227F6D0DC45}" type="pres">
      <dgm:prSet presAssocID="{B8AAB0F8-CB17-4103-9D38-74362F540B3A}" presName="node" presStyleLbl="node1" presStyleIdx="4" presStyleCnt="6">
        <dgm:presLayoutVars>
          <dgm:bulletEnabled val="1"/>
        </dgm:presLayoutVars>
      </dgm:prSet>
      <dgm:spPr/>
    </dgm:pt>
    <dgm:pt modelId="{2D25ADE2-1B3E-4C58-84F1-1F3CA9E00BF9}" type="pres">
      <dgm:prSet presAssocID="{EE8C1FE4-55EF-4444-98C5-B3E77C036402}" presName="sibTrans" presStyleLbl="sibTrans2D1" presStyleIdx="4" presStyleCnt="5"/>
      <dgm:spPr/>
    </dgm:pt>
    <dgm:pt modelId="{2CA4D470-DA55-4F3D-883E-91733203798F}" type="pres">
      <dgm:prSet presAssocID="{EE8C1FE4-55EF-4444-98C5-B3E77C036402}" presName="connectorText" presStyleLbl="sibTrans2D1" presStyleIdx="4" presStyleCnt="5"/>
      <dgm:spPr/>
    </dgm:pt>
    <dgm:pt modelId="{737A7A53-76EE-4AE1-86AC-4833942AF30B}" type="pres">
      <dgm:prSet presAssocID="{8541B70C-C7D1-4989-94B1-5A95A50F815E}" presName="node" presStyleLbl="node1" presStyleIdx="5" presStyleCnt="6">
        <dgm:presLayoutVars>
          <dgm:bulletEnabled val="1"/>
        </dgm:presLayoutVars>
      </dgm:prSet>
      <dgm:spPr/>
    </dgm:pt>
  </dgm:ptLst>
  <dgm:cxnLst>
    <dgm:cxn modelId="{F86B040A-7B16-47CA-86C3-98480EFB6536}" type="presOf" srcId="{D198617E-532E-478C-A5CE-6FD168C139DB}" destId="{609F9A4C-C705-4666-88A8-8D91A1EFE574}" srcOrd="0" destOrd="0" presId="urn:microsoft.com/office/officeart/2005/8/layout/process5"/>
    <dgm:cxn modelId="{D832370D-DA69-4B8A-B2B9-E0B8B7039BE8}" srcId="{19AF8D8C-3FEE-4902-A694-4E4A46E8EE9E}" destId="{65D75D1F-8DDB-4804-BE2E-9AC9805745F9}" srcOrd="1" destOrd="0" parTransId="{9976CF0C-3A65-4F03-8BE2-4580CC56A5E1}" sibTransId="{40490612-A5BA-49C6-BAB8-0EC0DAA66388}"/>
    <dgm:cxn modelId="{A4EF4D12-53BE-4262-ABB4-5A31A252FBB2}" type="presOf" srcId="{40490612-A5BA-49C6-BAB8-0EC0DAA66388}" destId="{42702F4D-CBDF-49C5-94CB-862152867BBA}" srcOrd="0" destOrd="0" presId="urn:microsoft.com/office/officeart/2005/8/layout/process5"/>
    <dgm:cxn modelId="{0273FC22-904A-4D2A-9757-C45700330E83}" type="presOf" srcId="{8541B70C-C7D1-4989-94B1-5A95A50F815E}" destId="{737A7A53-76EE-4AE1-86AC-4833942AF30B}" srcOrd="0" destOrd="0" presId="urn:microsoft.com/office/officeart/2005/8/layout/process5"/>
    <dgm:cxn modelId="{D207A628-2269-48DA-A1FF-FE4027F5F708}" type="presOf" srcId="{0AA3679E-CAE6-47A2-81A2-546B53D3BB71}" destId="{1AAB467F-F3F7-44C1-A7AE-F7670CF1307A}" srcOrd="1" destOrd="0" presId="urn:microsoft.com/office/officeart/2005/8/layout/process5"/>
    <dgm:cxn modelId="{B47C0F2E-FB96-4D72-A963-A58869AC76D8}" srcId="{19AF8D8C-3FEE-4902-A694-4E4A46E8EE9E}" destId="{D198617E-532E-478C-A5CE-6FD168C139DB}" srcOrd="0" destOrd="0" parTransId="{F9AEB5E6-7A95-4ABF-8B82-F90819C18E95}" sibTransId="{BF9E3281-AD78-4ACD-A488-855F5EE24420}"/>
    <dgm:cxn modelId="{8517354E-2157-493E-B755-BA78519E73F1}" type="presOf" srcId="{D254674F-3E70-4D8F-817F-76C6A9824E0A}" destId="{B29993F7-DE7C-42C0-A6DF-DE5C2FF4C074}" srcOrd="0" destOrd="0" presId="urn:microsoft.com/office/officeart/2005/8/layout/process5"/>
    <dgm:cxn modelId="{441F8351-6177-4E7A-9577-C9113C07E088}" type="presOf" srcId="{C8EA95FD-9F94-4B24-A457-0026CD03ADEE}" destId="{57126418-FBB0-4ECD-A3F9-211EEA6599BC}" srcOrd="0" destOrd="0" presId="urn:microsoft.com/office/officeart/2005/8/layout/process5"/>
    <dgm:cxn modelId="{81F59454-BB95-4889-9581-88E09C5FFD87}" srcId="{19AF8D8C-3FEE-4902-A694-4E4A46E8EE9E}" destId="{8541B70C-C7D1-4989-94B1-5A95A50F815E}" srcOrd="5" destOrd="0" parTransId="{0C503A11-4439-4E5B-B686-9D6AA0D162FD}" sibTransId="{0084522B-CD6D-4CDD-B438-6F288060FB34}"/>
    <dgm:cxn modelId="{3DFE937F-DA23-417B-BD44-12D4CF278AAA}" type="presOf" srcId="{EE8C1FE4-55EF-4444-98C5-B3E77C036402}" destId="{2D25ADE2-1B3E-4C58-84F1-1F3CA9E00BF9}" srcOrd="0" destOrd="0" presId="urn:microsoft.com/office/officeart/2005/8/layout/process5"/>
    <dgm:cxn modelId="{5E613982-1E2C-4CAD-A7AC-25D60E4224AB}" type="presOf" srcId="{40490612-A5BA-49C6-BAB8-0EC0DAA66388}" destId="{073B190D-C898-4046-B5CF-0FFFAA19EBD2}" srcOrd="1" destOrd="0" presId="urn:microsoft.com/office/officeart/2005/8/layout/process5"/>
    <dgm:cxn modelId="{7AC1ABA3-3B97-4B5C-9EE0-1DF377176A06}" srcId="{19AF8D8C-3FEE-4902-A694-4E4A46E8EE9E}" destId="{C8EA95FD-9F94-4B24-A457-0026CD03ADEE}" srcOrd="3" destOrd="0" parTransId="{7690F1BF-5E48-46C3-8478-9121B709E76C}" sibTransId="{6D85DE99-CF75-4267-B4AE-F3566AE39477}"/>
    <dgm:cxn modelId="{70269DA5-FDF8-469B-8444-6A2BABA30B5D}" type="presOf" srcId="{BF9E3281-AD78-4ACD-A488-855F5EE24420}" destId="{4849244F-927A-4D8A-9C63-84431F3A153D}" srcOrd="0" destOrd="0" presId="urn:microsoft.com/office/officeart/2005/8/layout/process5"/>
    <dgm:cxn modelId="{FEF461AA-5D71-4E61-B383-128B09396EDC}" type="presOf" srcId="{6D85DE99-CF75-4267-B4AE-F3566AE39477}" destId="{CA32A441-30ED-4AE0-A2EA-7499A6C2E2B3}" srcOrd="0" destOrd="0" presId="urn:microsoft.com/office/officeart/2005/8/layout/process5"/>
    <dgm:cxn modelId="{9B9835B0-FE7C-4144-BABC-9AF726B0348C}" srcId="{19AF8D8C-3FEE-4902-A694-4E4A46E8EE9E}" destId="{D254674F-3E70-4D8F-817F-76C6A9824E0A}" srcOrd="2" destOrd="0" parTransId="{702E1D59-988B-4FCE-B604-EB5D616449CE}" sibTransId="{0AA3679E-CAE6-47A2-81A2-546B53D3BB71}"/>
    <dgm:cxn modelId="{4D99F9C6-83F4-4208-938F-509699A769B0}" type="presOf" srcId="{EE8C1FE4-55EF-4444-98C5-B3E77C036402}" destId="{2CA4D470-DA55-4F3D-883E-91733203798F}" srcOrd="1" destOrd="0" presId="urn:microsoft.com/office/officeart/2005/8/layout/process5"/>
    <dgm:cxn modelId="{C0DFF5CE-7E0D-454B-A46F-97210A79CFE7}" type="presOf" srcId="{0AA3679E-CAE6-47A2-81A2-546B53D3BB71}" destId="{AEF6D93A-D944-4799-9B1E-A478636D6BCE}" srcOrd="0" destOrd="0" presId="urn:microsoft.com/office/officeart/2005/8/layout/process5"/>
    <dgm:cxn modelId="{F1DE08D5-FE85-4F76-9345-F67D1FC457AE}" srcId="{19AF8D8C-3FEE-4902-A694-4E4A46E8EE9E}" destId="{B8AAB0F8-CB17-4103-9D38-74362F540B3A}" srcOrd="4" destOrd="0" parTransId="{A5B972F8-0395-4894-8DF3-A16632224AAA}" sibTransId="{EE8C1FE4-55EF-4444-98C5-B3E77C036402}"/>
    <dgm:cxn modelId="{125AE8F1-2170-4B31-B2CC-58F8B869A4FE}" type="presOf" srcId="{BF9E3281-AD78-4ACD-A488-855F5EE24420}" destId="{E64E8F7A-B4E4-49F6-A9F6-80B1778FFAB4}" srcOrd="1" destOrd="0" presId="urn:microsoft.com/office/officeart/2005/8/layout/process5"/>
    <dgm:cxn modelId="{670A9DF7-22DE-420A-85C8-77C124DCFFE1}" type="presOf" srcId="{19AF8D8C-3FEE-4902-A694-4E4A46E8EE9E}" destId="{C52FBCD6-5CD4-4E32-A640-4BDC14B88FD5}" srcOrd="0" destOrd="0" presId="urn:microsoft.com/office/officeart/2005/8/layout/process5"/>
    <dgm:cxn modelId="{B78D9FF8-4A45-4E52-9D82-C91B3165FD43}" type="presOf" srcId="{65D75D1F-8DDB-4804-BE2E-9AC9805745F9}" destId="{43A538D1-864A-4309-837E-C78FF039FCB4}" srcOrd="0" destOrd="0" presId="urn:microsoft.com/office/officeart/2005/8/layout/process5"/>
    <dgm:cxn modelId="{05334BF9-5F62-42FC-B351-D945C35D990F}" type="presOf" srcId="{6D85DE99-CF75-4267-B4AE-F3566AE39477}" destId="{37C680D8-9FA1-415D-9B0D-81042E4E6F21}" srcOrd="1" destOrd="0" presId="urn:microsoft.com/office/officeart/2005/8/layout/process5"/>
    <dgm:cxn modelId="{64AEC3FE-D4E2-4E9B-B8DB-63502A537284}" type="presOf" srcId="{B8AAB0F8-CB17-4103-9D38-74362F540B3A}" destId="{19FD92F7-4FCA-4AF5-A479-5227F6D0DC45}" srcOrd="0" destOrd="0" presId="urn:microsoft.com/office/officeart/2005/8/layout/process5"/>
    <dgm:cxn modelId="{E725AD38-17C5-410C-9BB7-A01BE3062D0E}" type="presParOf" srcId="{C52FBCD6-5CD4-4E32-A640-4BDC14B88FD5}" destId="{609F9A4C-C705-4666-88A8-8D91A1EFE574}" srcOrd="0" destOrd="0" presId="urn:microsoft.com/office/officeart/2005/8/layout/process5"/>
    <dgm:cxn modelId="{EA48A4CF-8D2C-4BF6-B4CB-5FB414342A45}" type="presParOf" srcId="{C52FBCD6-5CD4-4E32-A640-4BDC14B88FD5}" destId="{4849244F-927A-4D8A-9C63-84431F3A153D}" srcOrd="1" destOrd="0" presId="urn:microsoft.com/office/officeart/2005/8/layout/process5"/>
    <dgm:cxn modelId="{98976787-020A-4ABE-BCCD-9B4E01A559F4}" type="presParOf" srcId="{4849244F-927A-4D8A-9C63-84431F3A153D}" destId="{E64E8F7A-B4E4-49F6-A9F6-80B1778FFAB4}" srcOrd="0" destOrd="0" presId="urn:microsoft.com/office/officeart/2005/8/layout/process5"/>
    <dgm:cxn modelId="{254D72FB-7A86-4749-8B3C-0A649EFAED58}" type="presParOf" srcId="{C52FBCD6-5CD4-4E32-A640-4BDC14B88FD5}" destId="{43A538D1-864A-4309-837E-C78FF039FCB4}" srcOrd="2" destOrd="0" presId="urn:microsoft.com/office/officeart/2005/8/layout/process5"/>
    <dgm:cxn modelId="{F67A645A-8F54-4A23-A8AF-0855014E119D}" type="presParOf" srcId="{C52FBCD6-5CD4-4E32-A640-4BDC14B88FD5}" destId="{42702F4D-CBDF-49C5-94CB-862152867BBA}" srcOrd="3" destOrd="0" presId="urn:microsoft.com/office/officeart/2005/8/layout/process5"/>
    <dgm:cxn modelId="{18E7151E-A36A-49AA-8286-881B2A3483CD}" type="presParOf" srcId="{42702F4D-CBDF-49C5-94CB-862152867BBA}" destId="{073B190D-C898-4046-B5CF-0FFFAA19EBD2}" srcOrd="0" destOrd="0" presId="urn:microsoft.com/office/officeart/2005/8/layout/process5"/>
    <dgm:cxn modelId="{D3D1F92B-9FCA-4012-B53A-CDAAB8FD6151}" type="presParOf" srcId="{C52FBCD6-5CD4-4E32-A640-4BDC14B88FD5}" destId="{B29993F7-DE7C-42C0-A6DF-DE5C2FF4C074}" srcOrd="4" destOrd="0" presId="urn:microsoft.com/office/officeart/2005/8/layout/process5"/>
    <dgm:cxn modelId="{E4220EC7-9B44-44F3-9B7F-DC2A387984A5}" type="presParOf" srcId="{C52FBCD6-5CD4-4E32-A640-4BDC14B88FD5}" destId="{AEF6D93A-D944-4799-9B1E-A478636D6BCE}" srcOrd="5" destOrd="0" presId="urn:microsoft.com/office/officeart/2005/8/layout/process5"/>
    <dgm:cxn modelId="{5592FA65-C3CC-4DD1-84D0-D90B548D3362}" type="presParOf" srcId="{AEF6D93A-D944-4799-9B1E-A478636D6BCE}" destId="{1AAB467F-F3F7-44C1-A7AE-F7670CF1307A}" srcOrd="0" destOrd="0" presId="urn:microsoft.com/office/officeart/2005/8/layout/process5"/>
    <dgm:cxn modelId="{7E27E263-07BF-4D53-A977-5EC988F93751}" type="presParOf" srcId="{C52FBCD6-5CD4-4E32-A640-4BDC14B88FD5}" destId="{57126418-FBB0-4ECD-A3F9-211EEA6599BC}" srcOrd="6" destOrd="0" presId="urn:microsoft.com/office/officeart/2005/8/layout/process5"/>
    <dgm:cxn modelId="{11FE1628-9425-4EEC-B0AA-24C9ECE987F5}" type="presParOf" srcId="{C52FBCD6-5CD4-4E32-A640-4BDC14B88FD5}" destId="{CA32A441-30ED-4AE0-A2EA-7499A6C2E2B3}" srcOrd="7" destOrd="0" presId="urn:microsoft.com/office/officeart/2005/8/layout/process5"/>
    <dgm:cxn modelId="{A7FD236C-A0FC-48D3-8D75-7BABC90A6E5D}" type="presParOf" srcId="{CA32A441-30ED-4AE0-A2EA-7499A6C2E2B3}" destId="{37C680D8-9FA1-415D-9B0D-81042E4E6F21}" srcOrd="0" destOrd="0" presId="urn:microsoft.com/office/officeart/2005/8/layout/process5"/>
    <dgm:cxn modelId="{0FE916C7-ACC6-4470-B61E-D01FA2D0C9F6}" type="presParOf" srcId="{C52FBCD6-5CD4-4E32-A640-4BDC14B88FD5}" destId="{19FD92F7-4FCA-4AF5-A479-5227F6D0DC45}" srcOrd="8" destOrd="0" presId="urn:microsoft.com/office/officeart/2005/8/layout/process5"/>
    <dgm:cxn modelId="{5D24B186-A130-4670-AA8D-E2DD2866E6CF}" type="presParOf" srcId="{C52FBCD6-5CD4-4E32-A640-4BDC14B88FD5}" destId="{2D25ADE2-1B3E-4C58-84F1-1F3CA9E00BF9}" srcOrd="9" destOrd="0" presId="urn:microsoft.com/office/officeart/2005/8/layout/process5"/>
    <dgm:cxn modelId="{F8833BCD-620C-4884-A6BC-A95EA7567042}" type="presParOf" srcId="{2D25ADE2-1B3E-4C58-84F1-1F3CA9E00BF9}" destId="{2CA4D470-DA55-4F3D-883E-91733203798F}" srcOrd="0" destOrd="0" presId="urn:microsoft.com/office/officeart/2005/8/layout/process5"/>
    <dgm:cxn modelId="{4279A6EA-3948-4DCE-AF3B-49F90EF23BBD}" type="presParOf" srcId="{C52FBCD6-5CD4-4E32-A640-4BDC14B88FD5}" destId="{737A7A53-76EE-4AE1-86AC-4833942AF30B}"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F9A4C-C705-4666-88A8-8D91A1EFE574}">
      <dsp:nvSpPr>
        <dsp:cNvPr id="0" name=""/>
        <dsp:cNvSpPr/>
      </dsp:nvSpPr>
      <dsp:spPr>
        <a:xfrm>
          <a:off x="0" y="535202"/>
          <a:ext cx="2362432" cy="1417459"/>
        </a:xfrm>
        <a:prstGeom prst="roundRect">
          <a:avLst>
            <a:gd name="adj" fmla="val 10000"/>
          </a:avLst>
        </a:prstGeom>
        <a:solidFill>
          <a:srgbClr val="CCECFF"/>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Pre-implementation</a:t>
          </a:r>
        </a:p>
      </dsp:txBody>
      <dsp:txXfrm>
        <a:off x="41516" y="576718"/>
        <a:ext cx="2279400" cy="1334427"/>
      </dsp:txXfrm>
    </dsp:sp>
    <dsp:sp modelId="{4849244F-927A-4D8A-9C63-84431F3A153D}">
      <dsp:nvSpPr>
        <dsp:cNvPr id="0" name=""/>
        <dsp:cNvSpPr/>
      </dsp:nvSpPr>
      <dsp:spPr>
        <a:xfrm>
          <a:off x="2570324" y="950991"/>
          <a:ext cx="500830" cy="58588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2570324" y="1068168"/>
        <a:ext cx="350581" cy="351529"/>
      </dsp:txXfrm>
    </dsp:sp>
    <dsp:sp modelId="{43A538D1-864A-4309-837E-C78FF039FCB4}">
      <dsp:nvSpPr>
        <dsp:cNvPr id="0" name=""/>
        <dsp:cNvSpPr/>
      </dsp:nvSpPr>
      <dsp:spPr>
        <a:xfrm>
          <a:off x="3307395" y="535202"/>
          <a:ext cx="2362432" cy="1417459"/>
        </a:xfrm>
        <a:prstGeom prst="roundRect">
          <a:avLst>
            <a:gd name="adj" fmla="val 10000"/>
          </a:avLst>
        </a:prstGeom>
        <a:solidFill>
          <a:srgbClr val="CCFFCC"/>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Implementation Plan</a:t>
          </a:r>
        </a:p>
      </dsp:txBody>
      <dsp:txXfrm>
        <a:off x="3348911" y="576718"/>
        <a:ext cx="2279400" cy="1334427"/>
      </dsp:txXfrm>
    </dsp:sp>
    <dsp:sp modelId="{42702F4D-CBDF-49C5-94CB-862152867BBA}">
      <dsp:nvSpPr>
        <dsp:cNvPr id="0" name=""/>
        <dsp:cNvSpPr/>
      </dsp:nvSpPr>
      <dsp:spPr>
        <a:xfrm>
          <a:off x="5877721" y="950991"/>
          <a:ext cx="500835" cy="58588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5877721" y="1068168"/>
        <a:ext cx="350585" cy="351529"/>
      </dsp:txXfrm>
    </dsp:sp>
    <dsp:sp modelId="{B29993F7-DE7C-42C0-A6DF-DE5C2FF4C074}">
      <dsp:nvSpPr>
        <dsp:cNvPr id="0" name=""/>
        <dsp:cNvSpPr/>
      </dsp:nvSpPr>
      <dsp:spPr>
        <a:xfrm>
          <a:off x="6614800" y="535202"/>
          <a:ext cx="2362432" cy="1417459"/>
        </a:xfrm>
        <a:prstGeom prst="roundRect">
          <a:avLst>
            <a:gd name="adj" fmla="val 10000"/>
          </a:avLst>
        </a:prstGeom>
        <a:solidFill>
          <a:srgbClr val="CCFFCC"/>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Implement</a:t>
          </a:r>
        </a:p>
      </dsp:txBody>
      <dsp:txXfrm>
        <a:off x="6656316" y="576718"/>
        <a:ext cx="2279400" cy="1334427"/>
      </dsp:txXfrm>
    </dsp:sp>
    <dsp:sp modelId="{AEF6D93A-D944-4799-9B1E-A478636D6BCE}">
      <dsp:nvSpPr>
        <dsp:cNvPr id="0" name=""/>
        <dsp:cNvSpPr/>
      </dsp:nvSpPr>
      <dsp:spPr>
        <a:xfrm rot="5400000">
          <a:off x="7545598" y="2118032"/>
          <a:ext cx="500835" cy="58588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rot="-5400000">
        <a:off x="7620251" y="2160556"/>
        <a:ext cx="351529" cy="350585"/>
      </dsp:txXfrm>
    </dsp:sp>
    <dsp:sp modelId="{57126418-FBB0-4ECD-A3F9-211EEA6599BC}">
      <dsp:nvSpPr>
        <dsp:cNvPr id="0" name=""/>
        <dsp:cNvSpPr/>
      </dsp:nvSpPr>
      <dsp:spPr>
        <a:xfrm>
          <a:off x="6614800" y="2897635"/>
          <a:ext cx="2362432" cy="1417459"/>
        </a:xfrm>
        <a:prstGeom prst="roundRect">
          <a:avLst>
            <a:gd name="adj" fmla="val 10000"/>
          </a:avLst>
        </a:prstGeom>
        <a:solidFill>
          <a:srgbClr val="FFCCCC"/>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000" kern="1200" dirty="0"/>
            <a:t>Evaluate</a:t>
          </a:r>
        </a:p>
        <a:p>
          <a:pPr marL="0" lvl="0" algn="ctr" defTabSz="889000">
            <a:lnSpc>
              <a:spcPct val="90000"/>
            </a:lnSpc>
            <a:spcBef>
              <a:spcPct val="0"/>
            </a:spcBef>
            <a:spcAft>
              <a:spcPct val="35000"/>
            </a:spcAft>
            <a:buNone/>
          </a:pPr>
          <a:endParaRPr lang="en-GB" sz="2000" kern="1200" dirty="0"/>
        </a:p>
      </dsp:txBody>
      <dsp:txXfrm>
        <a:off x="6656316" y="2939151"/>
        <a:ext cx="2279400" cy="1334427"/>
      </dsp:txXfrm>
    </dsp:sp>
    <dsp:sp modelId="{CA32A441-30ED-4AE0-A2EA-7499A6C2E2B3}">
      <dsp:nvSpPr>
        <dsp:cNvPr id="0" name=""/>
        <dsp:cNvSpPr/>
      </dsp:nvSpPr>
      <dsp:spPr>
        <a:xfrm rot="10791360">
          <a:off x="5912005" y="3317534"/>
          <a:ext cx="496642" cy="58588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rot="10800000">
        <a:off x="6060998" y="3434524"/>
        <a:ext cx="347649" cy="351529"/>
      </dsp:txXfrm>
    </dsp:sp>
    <dsp:sp modelId="{19FD92F7-4FCA-4AF5-A479-5227F6D0DC45}">
      <dsp:nvSpPr>
        <dsp:cNvPr id="0" name=""/>
        <dsp:cNvSpPr/>
      </dsp:nvSpPr>
      <dsp:spPr>
        <a:xfrm>
          <a:off x="3315309" y="2905927"/>
          <a:ext cx="2362432" cy="141745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000" kern="1200" dirty="0"/>
            <a:t>Refine plan</a:t>
          </a:r>
        </a:p>
        <a:p>
          <a:pPr marL="0" lvl="0" algn="ctr" defTabSz="889000">
            <a:lnSpc>
              <a:spcPct val="90000"/>
            </a:lnSpc>
            <a:spcBef>
              <a:spcPct val="0"/>
            </a:spcBef>
            <a:spcAft>
              <a:spcPct val="35000"/>
            </a:spcAft>
            <a:buNone/>
          </a:pPr>
          <a:endParaRPr lang="en-GB" sz="2000" kern="1200" dirty="0"/>
        </a:p>
      </dsp:txBody>
      <dsp:txXfrm>
        <a:off x="3356825" y="2947443"/>
        <a:ext cx="2279400" cy="1334427"/>
      </dsp:txXfrm>
    </dsp:sp>
    <dsp:sp modelId="{2D25ADE2-1B3E-4C58-84F1-1F3CA9E00BF9}">
      <dsp:nvSpPr>
        <dsp:cNvPr id="0" name=""/>
        <dsp:cNvSpPr/>
      </dsp:nvSpPr>
      <dsp:spPr>
        <a:xfrm rot="10800000">
          <a:off x="2606579" y="3321715"/>
          <a:ext cx="500835" cy="58588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rot="10800000">
        <a:off x="2756829" y="3438892"/>
        <a:ext cx="350585" cy="351529"/>
      </dsp:txXfrm>
    </dsp:sp>
    <dsp:sp modelId="{737A7A53-76EE-4AE1-86AC-4833942AF30B}">
      <dsp:nvSpPr>
        <dsp:cNvPr id="0" name=""/>
        <dsp:cNvSpPr/>
      </dsp:nvSpPr>
      <dsp:spPr>
        <a:xfrm>
          <a:off x="7904" y="2905927"/>
          <a:ext cx="2362432" cy="1417459"/>
        </a:xfrm>
        <a:prstGeom prst="roundRect">
          <a:avLst>
            <a:gd name="adj" fmla="val 10000"/>
          </a:avLst>
        </a:prstGeom>
        <a:solidFill>
          <a:srgbClr val="CCFFCC"/>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000" kern="1200" dirty="0"/>
            <a:t>Implement</a:t>
          </a:r>
        </a:p>
        <a:p>
          <a:pPr marL="0" lvl="0" algn="ctr" defTabSz="2844800">
            <a:lnSpc>
              <a:spcPct val="90000"/>
            </a:lnSpc>
            <a:spcBef>
              <a:spcPct val="0"/>
            </a:spcBef>
            <a:spcAft>
              <a:spcPct val="35000"/>
            </a:spcAft>
            <a:buNone/>
          </a:pPr>
          <a:endParaRPr lang="en-GB" kern="1200" dirty="0"/>
        </a:p>
      </dsp:txBody>
      <dsp:txXfrm>
        <a:off x="49420" y="2947443"/>
        <a:ext cx="2279400" cy="133442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E45F3-88B1-412F-9C87-F40960354727}" type="datetimeFigureOut">
              <a:rPr lang="en-GB" smtClean="0"/>
              <a:t>03/12/2020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42AED-E3CC-4E14-B491-9A73BDBEC62F}" type="slidenum">
              <a:rPr lang="en-GB" smtClean="0"/>
              <a:t>‹#›</a:t>
            </a:fld>
            <a:endParaRPr lang="en-GB"/>
          </a:p>
        </p:txBody>
      </p:sp>
    </p:spTree>
    <p:extLst>
      <p:ext uri="{BB962C8B-B14F-4D97-AF65-F5344CB8AC3E}">
        <p14:creationId xmlns:p14="http://schemas.microsoft.com/office/powerpoint/2010/main" val="2527949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rontiersin.org/articles/10.3389/feduc.2018.00061/full#B22"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rontiersin.org/articles/10.3389/feduc.2018.00061/full#B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a:t>
            </a:r>
          </a:p>
        </p:txBody>
      </p:sp>
      <p:sp>
        <p:nvSpPr>
          <p:cNvPr id="4" name="Slide Number Placeholder 3"/>
          <p:cNvSpPr>
            <a:spLocks noGrp="1"/>
          </p:cNvSpPr>
          <p:nvPr>
            <p:ph type="sldNum" sz="quarter" idx="5"/>
          </p:nvPr>
        </p:nvSpPr>
        <p:spPr/>
        <p:txBody>
          <a:bodyPr/>
          <a:lstStyle/>
          <a:p>
            <a:fld id="{8AF42AED-E3CC-4E14-B491-9A73BDBEC62F}" type="slidenum">
              <a:rPr lang="en-GB" smtClean="0"/>
              <a:t>1</a:t>
            </a:fld>
            <a:endParaRPr lang="en-GB"/>
          </a:p>
        </p:txBody>
      </p:sp>
    </p:spTree>
    <p:extLst>
      <p:ext uri="{BB962C8B-B14F-4D97-AF65-F5344CB8AC3E}">
        <p14:creationId xmlns:p14="http://schemas.microsoft.com/office/powerpoint/2010/main" val="563703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F42AED-E3CC-4E14-B491-9A73BDBEC62F}" type="slidenum">
              <a:rPr lang="en-GB" smtClean="0"/>
              <a:t>15</a:t>
            </a:fld>
            <a:endParaRPr lang="en-GB"/>
          </a:p>
        </p:txBody>
      </p:sp>
    </p:spTree>
    <p:extLst>
      <p:ext uri="{BB962C8B-B14F-4D97-AF65-F5344CB8AC3E}">
        <p14:creationId xmlns:p14="http://schemas.microsoft.com/office/powerpoint/2010/main" val="484491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Have you heard of any of the following implementation frameworks?</a:t>
            </a:r>
          </a:p>
          <a:p>
            <a:pPr marL="228600" indent="-228600">
              <a:buAutoNum type="alphaUcPeriod"/>
            </a:pPr>
            <a:r>
              <a:rPr lang="en-GB" dirty="0"/>
              <a:t>Consolidated Framework for Implementation Research (CFIR)</a:t>
            </a:r>
          </a:p>
          <a:p>
            <a:pPr marL="228600" indent="-228600">
              <a:buAutoNum type="alphaUcPeriod"/>
            </a:pPr>
            <a:r>
              <a:rPr lang="en-GB" dirty="0"/>
              <a:t>Theoretical Domains Framework (TDF)</a:t>
            </a:r>
          </a:p>
          <a:p>
            <a:pPr marL="228600" indent="-228600">
              <a:buAutoNum type="alphaUcPeriod"/>
            </a:pPr>
            <a:r>
              <a:rPr lang="en-GB" dirty="0"/>
              <a:t>Non-adoption, Abandonment, Scale-up, Spread, and Sustainability (NASSS)</a:t>
            </a:r>
          </a:p>
          <a:p>
            <a:pPr marL="228600" indent="-228600">
              <a:buAutoNum type="alphaUcPeriod"/>
            </a:pPr>
            <a:r>
              <a:rPr lang="en-GB" dirty="0"/>
              <a:t>None of the above</a:t>
            </a:r>
          </a:p>
        </p:txBody>
      </p:sp>
      <p:sp>
        <p:nvSpPr>
          <p:cNvPr id="4" name="Slide Number Placeholder 3"/>
          <p:cNvSpPr>
            <a:spLocks noGrp="1"/>
          </p:cNvSpPr>
          <p:nvPr>
            <p:ph type="sldNum" sz="quarter" idx="5"/>
          </p:nvPr>
        </p:nvSpPr>
        <p:spPr/>
        <p:txBody>
          <a:bodyPr/>
          <a:lstStyle/>
          <a:p>
            <a:fld id="{8AF42AED-E3CC-4E14-B491-9A73BDBEC62F}" type="slidenum">
              <a:rPr lang="en-GB" smtClean="0"/>
              <a:t>16</a:t>
            </a:fld>
            <a:endParaRPr lang="en-GB"/>
          </a:p>
        </p:txBody>
      </p:sp>
    </p:spTree>
    <p:extLst>
      <p:ext uri="{BB962C8B-B14F-4D97-AF65-F5344CB8AC3E}">
        <p14:creationId xmlns:p14="http://schemas.microsoft.com/office/powerpoint/2010/main" val="1468568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are using frameworks </a:t>
            </a:r>
            <a:r>
              <a:rPr lang="en-US" sz="1200" kern="1200" dirty="0">
                <a:solidFill>
                  <a:schemeClr val="tx1"/>
                </a:solidFill>
                <a:effectLst/>
                <a:latin typeface="+mn-lt"/>
                <a:ea typeface="+mn-ea"/>
                <a:cs typeface="+mn-cs"/>
              </a:rPr>
              <a:t>to provide a big picture overview of various descriptive categories and how they might relate to one another. The CFIR, TDF, and NASSS both take on original theories and structure them into domains or constructs to provide that big picture of implementation.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Why we decide to use one of these frameworks is dependent on the research aims and what parts of implementation of the intervention the research wants to understand.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CIFR focuses on answering the implementation aims of describing the process of implementation and understanding the barriers and implementation to the outcomes of the interventions implementation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TDF focuses more on the barriers and facilitators to outcomes and also ways to evaluate the process.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NASSS is a new and interesting framework in terms of the way it turns the implementation science thinking on its head. It is a glass completely empty and pragmatic approach. It highlights and puts the lens on the fact that it takes 17 years to implement successfully 14% of interventions. Therefore, it really highlights the problems of the NHS and other services are funding the development of interventions, that are then proven to effect positive change, but for some reason only 14% are imbedded. The NASSS tries to evaluate the process to understand why 86% of interventions fails to reach or effect positive change on the populations that need them.</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not due to intentional sabotage, but sometimes the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are not ready to change, they do not have the correct training or technology to support the intervention or staff my change or alter the process to suit a patient or community or staff existing working structures due to the belief that it is a positive change. But this is not always the case, whether it is positive or negative changes, we need to shine the light on this problem to understand and overcome or account these issues or ‘noise’ that surrounds the process.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goes back to the toothbrush quote or that we are not robots and just because you tell people that this works, do it, it doesn’t mean it happens exactly as intended.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us at the ARC impact – implementation team, we strive to work with researchers to help understand and guide this process to increase the likelihood of an intervention being successfully imbedded to quickly effect positive change.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AF42AED-E3CC-4E14-B491-9A73BDBEC62F}" type="slidenum">
              <a:rPr lang="en-GB" smtClean="0"/>
              <a:t>18</a:t>
            </a:fld>
            <a:endParaRPr lang="en-GB"/>
          </a:p>
        </p:txBody>
      </p:sp>
    </p:spTree>
    <p:extLst>
      <p:ext uri="{BB962C8B-B14F-4D97-AF65-F5344CB8AC3E}">
        <p14:creationId xmlns:p14="http://schemas.microsoft.com/office/powerpoint/2010/main" val="205385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Hayley’s QIC S/R</a:t>
            </a:r>
          </a:p>
        </p:txBody>
      </p:sp>
      <p:sp>
        <p:nvSpPr>
          <p:cNvPr id="4" name="Slide Number Placeholder 3"/>
          <p:cNvSpPr>
            <a:spLocks noGrp="1"/>
          </p:cNvSpPr>
          <p:nvPr>
            <p:ph type="sldNum" sz="quarter" idx="5"/>
          </p:nvPr>
        </p:nvSpPr>
        <p:spPr/>
        <p:txBody>
          <a:bodyPr/>
          <a:lstStyle/>
          <a:p>
            <a:fld id="{8AF42AED-E3CC-4E14-B491-9A73BDBEC62F}" type="slidenum">
              <a:rPr lang="en-GB" smtClean="0"/>
              <a:t>21</a:t>
            </a:fld>
            <a:endParaRPr lang="en-GB"/>
          </a:p>
        </p:txBody>
      </p:sp>
    </p:spTree>
    <p:extLst>
      <p:ext uri="{BB962C8B-B14F-4D97-AF65-F5344CB8AC3E}">
        <p14:creationId xmlns:p14="http://schemas.microsoft.com/office/powerpoint/2010/main" val="2365624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F42AED-E3CC-4E14-B491-9A73BDBEC62F}" type="slidenum">
              <a:rPr lang="en-GB" smtClean="0"/>
              <a:t>22</a:t>
            </a:fld>
            <a:endParaRPr lang="en-GB"/>
          </a:p>
        </p:txBody>
      </p:sp>
    </p:spTree>
    <p:extLst>
      <p:ext uri="{BB962C8B-B14F-4D97-AF65-F5344CB8AC3E}">
        <p14:creationId xmlns:p14="http://schemas.microsoft.com/office/powerpoint/2010/main" val="25480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F42AED-E3CC-4E14-B491-9A73BDBEC62F}" type="slidenum">
              <a:rPr lang="en-GB" smtClean="0"/>
              <a:t>23</a:t>
            </a:fld>
            <a:endParaRPr lang="en-GB"/>
          </a:p>
        </p:txBody>
      </p:sp>
    </p:spTree>
    <p:extLst>
      <p:ext uri="{BB962C8B-B14F-4D97-AF65-F5344CB8AC3E}">
        <p14:creationId xmlns:p14="http://schemas.microsoft.com/office/powerpoint/2010/main" val="2064491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Myth busting activity – three true/false statements for individuals to answer?</a:t>
            </a:r>
          </a:p>
          <a:p>
            <a:endParaRPr lang="en-GB" b="1" dirty="0"/>
          </a:p>
          <a:p>
            <a:r>
              <a:rPr lang="en-GB" b="1" dirty="0"/>
              <a:t>What are your own research ideas and how can we help you embed implementation in these?</a:t>
            </a:r>
          </a:p>
        </p:txBody>
      </p:sp>
      <p:sp>
        <p:nvSpPr>
          <p:cNvPr id="4" name="Slide Number Placeholder 3"/>
          <p:cNvSpPr>
            <a:spLocks noGrp="1"/>
          </p:cNvSpPr>
          <p:nvPr>
            <p:ph type="sldNum" sz="quarter" idx="5"/>
          </p:nvPr>
        </p:nvSpPr>
        <p:spPr/>
        <p:txBody>
          <a:bodyPr/>
          <a:lstStyle/>
          <a:p>
            <a:fld id="{8AF42AED-E3CC-4E14-B491-9A73BDBEC62F}" type="slidenum">
              <a:rPr lang="en-GB" smtClean="0"/>
              <a:t>24</a:t>
            </a:fld>
            <a:endParaRPr lang="en-GB"/>
          </a:p>
        </p:txBody>
      </p:sp>
    </p:spTree>
    <p:extLst>
      <p:ext uri="{BB962C8B-B14F-4D97-AF65-F5344CB8AC3E}">
        <p14:creationId xmlns:p14="http://schemas.microsoft.com/office/powerpoint/2010/main" val="238137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eriod"/>
            </a:pPr>
            <a:endParaRPr lang="en-GB" sz="1200" b="0" dirty="0"/>
          </a:p>
          <a:p>
            <a:pPr marL="0" indent="0">
              <a:buNone/>
            </a:pPr>
            <a:endParaRPr lang="en-GB" sz="1200" b="0" dirty="0"/>
          </a:p>
        </p:txBody>
      </p:sp>
      <p:sp>
        <p:nvSpPr>
          <p:cNvPr id="4" name="Slide Number Placeholder 3"/>
          <p:cNvSpPr>
            <a:spLocks noGrp="1"/>
          </p:cNvSpPr>
          <p:nvPr>
            <p:ph type="sldNum" sz="quarter" idx="5"/>
          </p:nvPr>
        </p:nvSpPr>
        <p:spPr/>
        <p:txBody>
          <a:bodyPr/>
          <a:lstStyle/>
          <a:p>
            <a:fld id="{8AF42AED-E3CC-4E14-B491-9A73BDBEC62F}" type="slidenum">
              <a:rPr lang="en-GB" smtClean="0"/>
              <a:t>5</a:t>
            </a:fld>
            <a:endParaRPr lang="en-GB"/>
          </a:p>
        </p:txBody>
      </p:sp>
    </p:spTree>
    <p:extLst>
      <p:ext uri="{BB962C8B-B14F-4D97-AF65-F5344CB8AC3E}">
        <p14:creationId xmlns:p14="http://schemas.microsoft.com/office/powerpoint/2010/main" val="580442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dirty="0"/>
              <a:t>Correct answer:  C</a:t>
            </a:r>
          </a:p>
          <a:p>
            <a:pPr marL="0" indent="0">
              <a:buNone/>
            </a:pPr>
            <a:endParaRPr lang="en-GB" sz="1200" b="0" dirty="0"/>
          </a:p>
          <a:p>
            <a:pPr marL="0" indent="0">
              <a:buNone/>
            </a:pPr>
            <a:r>
              <a:rPr lang="en-GB" sz="1200" b="0" dirty="0"/>
              <a:t>FYI</a:t>
            </a:r>
          </a:p>
          <a:p>
            <a:pPr marL="0" indent="0">
              <a:buNone/>
            </a:pPr>
            <a:r>
              <a:rPr lang="en-GB" sz="1200" b="0" dirty="0"/>
              <a:t>A – Implementation</a:t>
            </a:r>
          </a:p>
          <a:p>
            <a:pPr marL="0" indent="0">
              <a:buNone/>
            </a:pPr>
            <a:r>
              <a:rPr lang="en-GB" sz="1200" b="0" dirty="0"/>
              <a:t>B – Implementation science</a:t>
            </a:r>
          </a:p>
          <a:p>
            <a:pPr marL="0" indent="0">
              <a:buNone/>
            </a:pPr>
            <a:r>
              <a:rPr lang="en-GB" sz="1200" b="0" dirty="0"/>
              <a:t>C – Research </a:t>
            </a:r>
          </a:p>
          <a:p>
            <a:pPr marL="0" indent="0">
              <a:buNone/>
            </a:pPr>
            <a:r>
              <a:rPr lang="en-GB" sz="1200" b="0" dirty="0"/>
              <a:t>D – Intervention </a:t>
            </a:r>
            <a:endParaRPr lang="en-GB" dirty="0"/>
          </a:p>
        </p:txBody>
      </p:sp>
      <p:sp>
        <p:nvSpPr>
          <p:cNvPr id="4" name="Slide Number Placeholder 3"/>
          <p:cNvSpPr>
            <a:spLocks noGrp="1"/>
          </p:cNvSpPr>
          <p:nvPr>
            <p:ph type="sldNum" sz="quarter" idx="5"/>
          </p:nvPr>
        </p:nvSpPr>
        <p:spPr/>
        <p:txBody>
          <a:bodyPr/>
          <a:lstStyle/>
          <a:p>
            <a:fld id="{8AF42AED-E3CC-4E14-B491-9A73BDBEC62F}" type="slidenum">
              <a:rPr lang="en-GB" smtClean="0"/>
              <a:t>6</a:t>
            </a:fld>
            <a:endParaRPr lang="en-GB"/>
          </a:p>
        </p:txBody>
      </p:sp>
    </p:spTree>
    <p:extLst>
      <p:ext uri="{BB962C8B-B14F-4D97-AF65-F5344CB8AC3E}">
        <p14:creationId xmlns:p14="http://schemas.microsoft.com/office/powerpoint/2010/main" val="2441410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F42AED-E3CC-4E14-B491-9A73BDBEC62F}" type="slidenum">
              <a:rPr lang="en-GB" smtClean="0"/>
              <a:t>7</a:t>
            </a:fld>
            <a:endParaRPr lang="en-GB"/>
          </a:p>
        </p:txBody>
      </p:sp>
    </p:spTree>
    <p:extLst>
      <p:ext uri="{BB962C8B-B14F-4D97-AF65-F5344CB8AC3E}">
        <p14:creationId xmlns:p14="http://schemas.microsoft.com/office/powerpoint/2010/main" val="93642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F42AED-E3CC-4E14-B491-9A73BDBEC62F}" type="slidenum">
              <a:rPr lang="en-GB" smtClean="0"/>
              <a:t>8</a:t>
            </a:fld>
            <a:endParaRPr lang="en-GB"/>
          </a:p>
        </p:txBody>
      </p:sp>
    </p:spTree>
    <p:extLst>
      <p:ext uri="{BB962C8B-B14F-4D97-AF65-F5344CB8AC3E}">
        <p14:creationId xmlns:p14="http://schemas.microsoft.com/office/powerpoint/2010/main" val="360303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google and probably outside of the research world, an intervention means interfering, changing behaviour, inserting yourself between people to help. But what do we mean in implementation science.</a:t>
            </a:r>
          </a:p>
          <a:p>
            <a:r>
              <a:rPr lang="en-GB" dirty="0"/>
              <a:t>So for us in implementation science, an intervention is anything that has proven feasibility, which is used within a targeted population to cause an effect. So it can be educational, guidelines, medicine, therapy, an app……</a:t>
            </a:r>
            <a:r>
              <a:rPr lang="en-GB" sz="1200" b="0" i="0" kern="1200" dirty="0">
                <a:solidFill>
                  <a:schemeClr val="tx1"/>
                </a:solidFill>
                <a:effectLst/>
                <a:latin typeface="+mn-lt"/>
                <a:ea typeface="+mn-ea"/>
                <a:cs typeface="+mn-cs"/>
              </a:rPr>
              <a:t>For interventions to be effective, it has been persuasively argued (</a:t>
            </a:r>
            <a:r>
              <a:rPr lang="en-GB" sz="1200" b="0" i="0" u="none" strike="noStrike" kern="1200" dirty="0" err="1">
                <a:solidFill>
                  <a:schemeClr val="tx1"/>
                </a:solidFill>
                <a:effectLst/>
                <a:latin typeface="+mn-lt"/>
                <a:ea typeface="+mn-ea"/>
                <a:cs typeface="+mn-cs"/>
                <a:hlinkClick r:id="rId3"/>
              </a:rPr>
              <a:t>Fixsen</a:t>
            </a:r>
            <a:r>
              <a:rPr lang="en-GB" sz="1200" b="0" i="0" u="none" strike="noStrike" kern="1200" dirty="0">
                <a:solidFill>
                  <a:schemeClr val="tx1"/>
                </a:solidFill>
                <a:effectLst/>
                <a:latin typeface="+mn-lt"/>
                <a:ea typeface="+mn-ea"/>
                <a:cs typeface="+mn-cs"/>
                <a:hlinkClick r:id="rId3"/>
              </a:rPr>
              <a:t> et al., 2005</a:t>
            </a:r>
            <a:r>
              <a:rPr lang="en-GB" sz="1200" b="0" i="0" kern="1200" dirty="0">
                <a:solidFill>
                  <a:schemeClr val="tx1"/>
                </a:solidFill>
                <a:effectLst/>
                <a:latin typeface="+mn-lt"/>
                <a:ea typeface="+mn-ea"/>
                <a:cs typeface="+mn-cs"/>
              </a:rPr>
              <a:t>) that the programme should be adopted with fidelity, as this ensures sustainability. This means that the programme should have the same content, coverage, frequency and duration as was intended by the designers (</a:t>
            </a:r>
            <a:r>
              <a:rPr lang="en-GB" sz="1200" b="0" i="0" u="none" strike="noStrike" kern="1200" dirty="0">
                <a:solidFill>
                  <a:schemeClr val="tx1"/>
                </a:solidFill>
                <a:effectLst/>
                <a:latin typeface="+mn-lt"/>
                <a:ea typeface="+mn-ea"/>
                <a:cs typeface="+mn-cs"/>
                <a:hlinkClick r:id="rId4"/>
              </a:rPr>
              <a:t>Carroll et al., 2007</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Key to intervention design and evaluation are the core components, which are regarded as the essential aspects of the intervention without which the practice or programme will fail to be sustainable or effective (</a:t>
            </a:r>
            <a:r>
              <a:rPr lang="en-GB" sz="1200" b="0" i="0" u="none" strike="noStrike" kern="1200" dirty="0" err="1">
                <a:solidFill>
                  <a:schemeClr val="tx1"/>
                </a:solidFill>
                <a:effectLst/>
                <a:latin typeface="+mn-lt"/>
                <a:ea typeface="+mn-ea"/>
                <a:cs typeface="+mn-cs"/>
                <a:hlinkClick r:id="rId3"/>
              </a:rPr>
              <a:t>Fixsen</a:t>
            </a:r>
            <a:r>
              <a:rPr lang="en-GB" sz="1200" b="0" i="0" u="none" strike="noStrike" kern="1200" dirty="0">
                <a:solidFill>
                  <a:schemeClr val="tx1"/>
                </a:solidFill>
                <a:effectLst/>
                <a:latin typeface="+mn-lt"/>
                <a:ea typeface="+mn-ea"/>
                <a:cs typeface="+mn-cs"/>
                <a:hlinkClick r:id="rId3"/>
              </a:rPr>
              <a:t> et al., 2005</a:t>
            </a:r>
            <a:r>
              <a:rPr lang="en-GB" sz="1200" b="0" i="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8AF42AED-E3CC-4E14-B491-9A73BDBEC62F}" type="slidenum">
              <a:rPr lang="en-GB" smtClean="0"/>
              <a:t>9</a:t>
            </a:fld>
            <a:endParaRPr lang="en-GB"/>
          </a:p>
        </p:txBody>
      </p:sp>
    </p:spTree>
    <p:extLst>
      <p:ext uri="{BB962C8B-B14F-4D97-AF65-F5344CB8AC3E}">
        <p14:creationId xmlns:p14="http://schemas.microsoft.com/office/powerpoint/2010/main" val="1903537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200" b="0" i="0" kern="1200" dirty="0">
                <a:solidFill>
                  <a:schemeClr val="tx1"/>
                </a:solidFill>
                <a:effectLst/>
                <a:latin typeface="+mn-lt"/>
                <a:ea typeface="+mn-ea"/>
                <a:cs typeface="+mn-cs"/>
              </a:rPr>
              <a:t>If you’re like me, you might have a little trouble discerning your theories from your models and frameworks. That’s because while they are three distinct concepts, they are often used interchangeably.</a:t>
            </a:r>
            <a:endParaRPr lang="en-GB" dirty="0"/>
          </a:p>
        </p:txBody>
      </p:sp>
      <p:sp>
        <p:nvSpPr>
          <p:cNvPr id="4" name="Slide Number Placeholder 3"/>
          <p:cNvSpPr>
            <a:spLocks noGrp="1"/>
          </p:cNvSpPr>
          <p:nvPr>
            <p:ph type="sldNum" sz="quarter" idx="5"/>
          </p:nvPr>
        </p:nvSpPr>
        <p:spPr/>
        <p:txBody>
          <a:bodyPr/>
          <a:lstStyle/>
          <a:p>
            <a:fld id="{8AF42AED-E3CC-4E14-B491-9A73BDBEC62F}" type="slidenum">
              <a:rPr lang="en-GB" smtClean="0"/>
              <a:t>10</a:t>
            </a:fld>
            <a:endParaRPr lang="en-GB"/>
          </a:p>
        </p:txBody>
      </p:sp>
    </p:spTree>
    <p:extLst>
      <p:ext uri="{BB962C8B-B14F-4D97-AF65-F5344CB8AC3E}">
        <p14:creationId xmlns:p14="http://schemas.microsoft.com/office/powerpoint/2010/main" val="1095889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F42AED-E3CC-4E14-B491-9A73BDBEC62F}" type="slidenum">
              <a:rPr lang="en-GB" smtClean="0"/>
              <a:t>12</a:t>
            </a:fld>
            <a:endParaRPr lang="en-GB"/>
          </a:p>
        </p:txBody>
      </p:sp>
    </p:spTree>
    <p:extLst>
      <p:ext uri="{BB962C8B-B14F-4D97-AF65-F5344CB8AC3E}">
        <p14:creationId xmlns:p14="http://schemas.microsoft.com/office/powerpoint/2010/main" val="314325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F42AED-E3CC-4E14-B491-9A73BDBEC62F}" type="slidenum">
              <a:rPr lang="en-GB" smtClean="0"/>
              <a:t>13</a:t>
            </a:fld>
            <a:endParaRPr lang="en-GB"/>
          </a:p>
        </p:txBody>
      </p:sp>
    </p:spTree>
    <p:extLst>
      <p:ext uri="{BB962C8B-B14F-4D97-AF65-F5344CB8AC3E}">
        <p14:creationId xmlns:p14="http://schemas.microsoft.com/office/powerpoint/2010/main" val="2454559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image" Target="../media/image13.emf"/><Relationship Id="rId5" Type="http://schemas.openxmlformats.org/officeDocument/2006/relationships/image" Target="../media/image10.emf"/><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6.emf"/><Relationship Id="rId4" Type="http://schemas.openxmlformats.org/officeDocument/2006/relationships/image" Target="../media/image1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2" name="Title 1">
            <a:extLst>
              <a:ext uri="{FF2B5EF4-FFF2-40B4-BE49-F238E27FC236}">
                <a16:creationId xmlns:a16="http://schemas.microsoft.com/office/drawing/2014/main" id="{57422C64-CDB5-E34F-8C97-66C6D9D51E5F}"/>
              </a:ext>
            </a:extLst>
          </p:cNvPr>
          <p:cNvSpPr>
            <a:spLocks noGrp="1"/>
          </p:cNvSpPr>
          <p:nvPr>
            <p:ph type="ctrTitle"/>
          </p:nvPr>
        </p:nvSpPr>
        <p:spPr>
          <a:xfrm>
            <a:off x="1524000" y="1122363"/>
            <a:ext cx="9144000" cy="2387600"/>
          </a:xfrm>
          <a:noFill/>
        </p:spPr>
        <p:txBody>
          <a:bodyPr anchor="b"/>
          <a:lstStyle>
            <a:lvl1pPr algn="ctr">
              <a:defRPr sz="6000">
                <a:solidFill>
                  <a:schemeClr val="bg1"/>
                </a:solidFill>
              </a:defRPr>
            </a:lvl1pPr>
          </a:lstStyle>
          <a:p>
            <a:r>
              <a:rPr lang="en-US" dirty="0"/>
              <a:t>Click to edit Master title</a:t>
            </a:r>
          </a:p>
        </p:txBody>
      </p:sp>
      <p:sp>
        <p:nvSpPr>
          <p:cNvPr id="3" name="Subtitle 2">
            <a:extLst>
              <a:ext uri="{FF2B5EF4-FFF2-40B4-BE49-F238E27FC236}">
                <a16:creationId xmlns:a16="http://schemas.microsoft.com/office/drawing/2014/main" id="{6274537D-7872-3E4B-A3AB-665CBC6EA06A}"/>
              </a:ext>
            </a:extLst>
          </p:cNvPr>
          <p:cNvSpPr>
            <a:spLocks noGrp="1"/>
          </p:cNvSpPr>
          <p:nvPr>
            <p:ph type="subTitle" idx="1"/>
          </p:nvPr>
        </p:nvSpPr>
        <p:spPr>
          <a:xfrm>
            <a:off x="1524000" y="3986194"/>
            <a:ext cx="9144000" cy="1271606"/>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a:t>
            </a:r>
          </a:p>
        </p:txBody>
      </p:sp>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pic>
        <p:nvPicPr>
          <p:cNvPr id="19" name="Picture 18">
            <a:extLst>
              <a:ext uri="{FF2B5EF4-FFF2-40B4-BE49-F238E27FC236}">
                <a16:creationId xmlns:a16="http://schemas.microsoft.com/office/drawing/2014/main" id="{ED173F14-E50B-9448-B526-F682F5200068}"/>
              </a:ext>
            </a:extLst>
          </p:cNvPr>
          <p:cNvPicPr>
            <a:picLocks noChangeAspect="1"/>
          </p:cNvPicPr>
          <p:nvPr userDrawn="1"/>
        </p:nvPicPr>
        <p:blipFill>
          <a:blip r:embed="rId6"/>
          <a:stretch>
            <a:fillRect/>
          </a:stretch>
        </p:blipFill>
        <p:spPr>
          <a:xfrm>
            <a:off x="436034" y="313200"/>
            <a:ext cx="3196167" cy="368789"/>
          </a:xfrm>
          <a:prstGeom prst="rect">
            <a:avLst/>
          </a:prstGeom>
        </p:spPr>
      </p:pic>
    </p:spTree>
    <p:extLst>
      <p:ext uri="{BB962C8B-B14F-4D97-AF65-F5344CB8AC3E}">
        <p14:creationId xmlns:p14="http://schemas.microsoft.com/office/powerpoint/2010/main" val="351385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3FA3C1-F34D-4D4A-A999-6BD04B870E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15F6D999-A485-5C45-B8F6-106D8EF2E226}"/>
              </a:ext>
            </a:extLst>
          </p:cNvPr>
          <p:cNvPicPr>
            <a:picLocks noChangeAspect="1"/>
          </p:cNvPicPr>
          <p:nvPr userDrawn="1"/>
        </p:nvPicPr>
        <p:blipFill>
          <a:blip r:embed="rId4"/>
          <a:stretch>
            <a:fillRect/>
          </a:stretch>
        </p:blipFill>
        <p:spPr>
          <a:xfrm>
            <a:off x="402422" y="318527"/>
            <a:ext cx="3196167" cy="368789"/>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62303"/>
            <a:ext cx="9159240" cy="1325563"/>
          </a:xfrm>
        </p:spPr>
        <p:txBody>
          <a:bodyPr>
            <a:normAutofit/>
          </a:bodyPr>
          <a:lstStyle>
            <a:lvl1pPr>
              <a:defRPr sz="4800">
                <a:solidFill>
                  <a:srgbClr val="193E72"/>
                </a:solidFill>
              </a:defRPr>
            </a:lvl1pPr>
          </a:lstStyle>
          <a:p>
            <a:r>
              <a:rPr lang="en-US" dirty="0"/>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15" name="Picture 14">
            <a:extLst>
              <a:ext uri="{FF2B5EF4-FFF2-40B4-BE49-F238E27FC236}">
                <a16:creationId xmlns:a16="http://schemas.microsoft.com/office/drawing/2014/main" id="{F9D905AD-F873-2A44-82D4-3A8989E2B37C}"/>
              </a:ext>
            </a:extLst>
          </p:cNvPr>
          <p:cNvPicPr>
            <a:picLocks noChangeAspect="1"/>
          </p:cNvPicPr>
          <p:nvPr userDrawn="1"/>
        </p:nvPicPr>
        <p:blipFill>
          <a:blip r:embed="rId5"/>
          <a:stretch>
            <a:fillRect/>
          </a:stretch>
        </p:blipFill>
        <p:spPr>
          <a:xfrm rot="12288281">
            <a:off x="10164502" y="1227960"/>
            <a:ext cx="1342276" cy="1285674"/>
          </a:xfrm>
          <a:prstGeom prst="rect">
            <a:avLst/>
          </a:prstGeom>
        </p:spPr>
      </p:pic>
      <p:pic>
        <p:nvPicPr>
          <p:cNvPr id="18" name="Picture 17">
            <a:extLst>
              <a:ext uri="{FF2B5EF4-FFF2-40B4-BE49-F238E27FC236}">
                <a16:creationId xmlns:a16="http://schemas.microsoft.com/office/drawing/2014/main" id="{21FD4E0F-C273-6D40-A933-CEE0CA6AA3E0}"/>
              </a:ext>
            </a:extLst>
          </p:cNvPr>
          <p:cNvPicPr>
            <a:picLocks noChangeAspect="1"/>
          </p:cNvPicPr>
          <p:nvPr userDrawn="1"/>
        </p:nvPicPr>
        <p:blipFill rotWithShape="1">
          <a:blip r:embed="rId6"/>
          <a:srcRect l="8151" b="33145"/>
          <a:stretch/>
        </p:blipFill>
        <p:spPr>
          <a:xfrm>
            <a:off x="1" y="4480660"/>
            <a:ext cx="3091180" cy="2377341"/>
          </a:xfrm>
          <a:prstGeom prst="rect">
            <a:avLst/>
          </a:prstGeom>
        </p:spPr>
      </p:pic>
    </p:spTree>
    <p:extLst>
      <p:ext uri="{BB962C8B-B14F-4D97-AF65-F5344CB8AC3E}">
        <p14:creationId xmlns:p14="http://schemas.microsoft.com/office/powerpoint/2010/main" val="950837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pic>
        <p:nvPicPr>
          <p:cNvPr id="19" name="Picture 18">
            <a:extLst>
              <a:ext uri="{FF2B5EF4-FFF2-40B4-BE49-F238E27FC236}">
                <a16:creationId xmlns:a16="http://schemas.microsoft.com/office/drawing/2014/main" id="{ED173F14-E50B-9448-B526-F682F5200068}"/>
              </a:ext>
            </a:extLst>
          </p:cNvPr>
          <p:cNvPicPr>
            <a:picLocks noChangeAspect="1"/>
          </p:cNvPicPr>
          <p:nvPr userDrawn="1"/>
        </p:nvPicPr>
        <p:blipFill>
          <a:blip r:embed="rId6"/>
          <a:stretch>
            <a:fillRect/>
          </a:stretch>
        </p:blipFill>
        <p:spPr>
          <a:xfrm>
            <a:off x="436034" y="313200"/>
            <a:ext cx="3196167" cy="368789"/>
          </a:xfrm>
          <a:prstGeom prst="rect">
            <a:avLst/>
          </a:prstGeom>
        </p:spPr>
      </p:pic>
      <p:sp>
        <p:nvSpPr>
          <p:cNvPr id="12" name="Title 1">
            <a:extLst>
              <a:ext uri="{FF2B5EF4-FFF2-40B4-BE49-F238E27FC236}">
                <a16:creationId xmlns:a16="http://schemas.microsoft.com/office/drawing/2014/main" id="{8C69DFD5-858D-D642-ADE1-D548CB19E775}"/>
              </a:ext>
            </a:extLst>
          </p:cNvPr>
          <p:cNvSpPr>
            <a:spLocks noGrp="1"/>
          </p:cNvSpPr>
          <p:nvPr>
            <p:ph type="title"/>
          </p:nvPr>
        </p:nvSpPr>
        <p:spPr>
          <a:xfrm>
            <a:off x="838200" y="2488688"/>
            <a:ext cx="9403080" cy="1133477"/>
          </a:xfrm>
        </p:spPr>
        <p:txBody>
          <a:bodyPr anchor="b">
            <a:noAutofit/>
          </a:bodyPr>
          <a:lstStyle>
            <a:lvl1pPr>
              <a:defRPr sz="4800">
                <a:solidFill>
                  <a:schemeClr val="bg1"/>
                </a:solidFill>
              </a:defRPr>
            </a:lvl1pPr>
          </a:lstStyle>
          <a:p>
            <a:r>
              <a:rPr lang="en-US" dirty="0"/>
              <a:t>Click to edit Master title</a:t>
            </a:r>
          </a:p>
        </p:txBody>
      </p:sp>
    </p:spTree>
    <p:extLst>
      <p:ext uri="{BB962C8B-B14F-4D97-AF65-F5344CB8AC3E}">
        <p14:creationId xmlns:p14="http://schemas.microsoft.com/office/powerpoint/2010/main" val="803733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rgbClr val="193E7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rgbClr val="193E72"/>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8" name="Picture 7">
            <a:extLst>
              <a:ext uri="{FF2B5EF4-FFF2-40B4-BE49-F238E27FC236}">
                <a16:creationId xmlns:a16="http://schemas.microsoft.com/office/drawing/2014/main" id="{59DD63F6-ADE9-5746-BDEA-40192755F68E}"/>
              </a:ext>
            </a:extLst>
          </p:cNvPr>
          <p:cNvPicPr>
            <a:picLocks noChangeAspect="1"/>
          </p:cNvPicPr>
          <p:nvPr userDrawn="1"/>
        </p:nvPicPr>
        <p:blipFill>
          <a:blip r:embed="rId2"/>
          <a:stretch>
            <a:fillRect/>
          </a:stretch>
        </p:blipFill>
        <p:spPr>
          <a:xfrm>
            <a:off x="402422" y="6316818"/>
            <a:ext cx="3196167" cy="368789"/>
          </a:xfrm>
          <a:prstGeom prst="rect">
            <a:avLst/>
          </a:prstGeom>
        </p:spPr>
      </p:pic>
      <p:pic>
        <p:nvPicPr>
          <p:cNvPr id="9" name="Picture 8">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3"/>
          <a:srcRect t="5" r="8043" b="-142998"/>
          <a:stretch/>
        </p:blipFill>
        <p:spPr>
          <a:xfrm>
            <a:off x="400051" y="6070928"/>
            <a:ext cx="11056823" cy="60118"/>
          </a:xfrm>
          <a:prstGeom prst="rect">
            <a:avLst/>
          </a:prstGeom>
        </p:spPr>
      </p:pic>
    </p:spTree>
    <p:extLst>
      <p:ext uri="{BB962C8B-B14F-4D97-AF65-F5344CB8AC3E}">
        <p14:creationId xmlns:p14="http://schemas.microsoft.com/office/powerpoint/2010/main" val="1253584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D158A6-16D0-6D4E-9EF9-E79EBBCE06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chemeClr val="bg1"/>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pic>
        <p:nvPicPr>
          <p:cNvPr id="10" name="Picture 9">
            <a:extLst>
              <a:ext uri="{FF2B5EF4-FFF2-40B4-BE49-F238E27FC236}">
                <a16:creationId xmlns:a16="http://schemas.microsoft.com/office/drawing/2014/main" id="{DCD15111-C891-504A-AA43-3B56AC6196F8}"/>
              </a:ext>
            </a:extLst>
          </p:cNvPr>
          <p:cNvPicPr>
            <a:picLocks noChangeAspect="1"/>
          </p:cNvPicPr>
          <p:nvPr userDrawn="1"/>
        </p:nvPicPr>
        <p:blipFill>
          <a:blip r:embed="rId3"/>
          <a:stretch>
            <a:fillRect/>
          </a:stretch>
        </p:blipFill>
        <p:spPr>
          <a:xfrm>
            <a:off x="409658" y="6295302"/>
            <a:ext cx="3196167" cy="368789"/>
          </a:xfrm>
          <a:prstGeom prst="rect">
            <a:avLst/>
          </a:prstGeom>
        </p:spPr>
      </p:pic>
      <p:pic>
        <p:nvPicPr>
          <p:cNvPr id="11" name="Picture 10">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4"/>
          <a:srcRect t="5" r="8043" b="-142998"/>
          <a:stretch/>
        </p:blipFill>
        <p:spPr>
          <a:xfrm>
            <a:off x="400051" y="6070928"/>
            <a:ext cx="11056823" cy="60118"/>
          </a:xfrm>
          <a:prstGeom prst="rect">
            <a:avLst/>
          </a:prstGeom>
        </p:spPr>
      </p:pic>
    </p:spTree>
    <p:extLst>
      <p:ext uri="{BB962C8B-B14F-4D97-AF65-F5344CB8AC3E}">
        <p14:creationId xmlns:p14="http://schemas.microsoft.com/office/powerpoint/2010/main" val="317672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3FA3C1-F34D-4D4A-A999-6BD04B870E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15F6D999-A485-5C45-B8F6-106D8EF2E226}"/>
              </a:ext>
            </a:extLst>
          </p:cNvPr>
          <p:cNvPicPr>
            <a:picLocks noChangeAspect="1"/>
          </p:cNvPicPr>
          <p:nvPr userDrawn="1"/>
        </p:nvPicPr>
        <p:blipFill>
          <a:blip r:embed="rId4"/>
          <a:stretch>
            <a:fillRect/>
          </a:stretch>
        </p:blipFill>
        <p:spPr>
          <a:xfrm>
            <a:off x="402422" y="318527"/>
            <a:ext cx="3196167" cy="368789"/>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hasCustomPrompt="1"/>
          </p:nvPr>
        </p:nvSpPr>
        <p:spPr>
          <a:xfrm>
            <a:off x="838200" y="2562303"/>
            <a:ext cx="9159240" cy="1325563"/>
          </a:xfrm>
        </p:spPr>
        <p:txBody>
          <a:bodyPr>
            <a:normAutofit/>
          </a:bodyPr>
          <a:lstStyle>
            <a:lvl1pPr>
              <a:defRPr sz="4800">
                <a:solidFill>
                  <a:srgbClr val="193E72"/>
                </a:solidFill>
              </a:defRPr>
            </a:lvl1pPr>
          </a:lstStyle>
          <a:p>
            <a:r>
              <a:rPr lang="en-US" dirty="0"/>
              <a:t>Research findings</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15" name="Picture 14">
            <a:extLst>
              <a:ext uri="{FF2B5EF4-FFF2-40B4-BE49-F238E27FC236}">
                <a16:creationId xmlns:a16="http://schemas.microsoft.com/office/drawing/2014/main" id="{F9D905AD-F873-2A44-82D4-3A8989E2B37C}"/>
              </a:ext>
            </a:extLst>
          </p:cNvPr>
          <p:cNvPicPr>
            <a:picLocks noChangeAspect="1"/>
          </p:cNvPicPr>
          <p:nvPr userDrawn="1"/>
        </p:nvPicPr>
        <p:blipFill>
          <a:blip r:embed="rId5"/>
          <a:stretch>
            <a:fillRect/>
          </a:stretch>
        </p:blipFill>
        <p:spPr>
          <a:xfrm rot="12288281">
            <a:off x="10164502" y="1227960"/>
            <a:ext cx="1342276" cy="1285674"/>
          </a:xfrm>
          <a:prstGeom prst="rect">
            <a:avLst/>
          </a:prstGeom>
        </p:spPr>
      </p:pic>
      <p:pic>
        <p:nvPicPr>
          <p:cNvPr id="18" name="Picture 17">
            <a:extLst>
              <a:ext uri="{FF2B5EF4-FFF2-40B4-BE49-F238E27FC236}">
                <a16:creationId xmlns:a16="http://schemas.microsoft.com/office/drawing/2014/main" id="{21FD4E0F-C273-6D40-A933-CEE0CA6AA3E0}"/>
              </a:ext>
            </a:extLst>
          </p:cNvPr>
          <p:cNvPicPr>
            <a:picLocks noChangeAspect="1"/>
          </p:cNvPicPr>
          <p:nvPr userDrawn="1"/>
        </p:nvPicPr>
        <p:blipFill rotWithShape="1">
          <a:blip r:embed="rId6"/>
          <a:srcRect l="8151" b="33145"/>
          <a:stretch/>
        </p:blipFill>
        <p:spPr>
          <a:xfrm>
            <a:off x="1" y="4480660"/>
            <a:ext cx="3091180" cy="2377341"/>
          </a:xfrm>
          <a:prstGeom prst="rect">
            <a:avLst/>
          </a:prstGeom>
        </p:spPr>
      </p:pic>
    </p:spTree>
    <p:extLst>
      <p:ext uri="{BB962C8B-B14F-4D97-AF65-F5344CB8AC3E}">
        <p14:creationId xmlns:p14="http://schemas.microsoft.com/office/powerpoint/2010/main" val="403488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9" name="Picture 8">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2"/>
          <a:srcRect t="5" r="8043" b="-142998"/>
          <a:stretch/>
        </p:blipFill>
        <p:spPr>
          <a:xfrm>
            <a:off x="400051" y="6044033"/>
            <a:ext cx="11056823" cy="60118"/>
          </a:xfrm>
          <a:prstGeom prst="rect">
            <a:avLst/>
          </a:prstGeom>
        </p:spPr>
      </p:pic>
      <p:pic>
        <p:nvPicPr>
          <p:cNvPr id="4" name="Picture 3"/>
          <p:cNvPicPr>
            <a:picLocks noChangeAspect="1"/>
          </p:cNvPicPr>
          <p:nvPr userDrawn="1"/>
        </p:nvPicPr>
        <p:blipFill>
          <a:blip r:embed="rId3"/>
          <a:stretch>
            <a:fillRect/>
          </a:stretch>
        </p:blipFill>
        <p:spPr>
          <a:xfrm>
            <a:off x="8262293" y="6100471"/>
            <a:ext cx="3194581" cy="670618"/>
          </a:xfrm>
          <a:prstGeom prst="rect">
            <a:avLst/>
          </a:prstGeom>
        </p:spPr>
      </p:pic>
      <p:sp>
        <p:nvSpPr>
          <p:cNvPr id="10" name="Rectangle 9"/>
          <p:cNvSpPr/>
          <p:nvPr userDrawn="1"/>
        </p:nvSpPr>
        <p:spPr>
          <a:xfrm>
            <a:off x="197222" y="6067001"/>
            <a:ext cx="6087035" cy="709718"/>
          </a:xfrm>
          <a:prstGeom prst="rect">
            <a:avLst/>
          </a:prstGeom>
        </p:spPr>
        <p:txBody>
          <a:bodyPr wrap="square">
            <a:spAutoFit/>
          </a:bodyPr>
          <a:lstStyle/>
          <a:p>
            <a:pPr algn="l"/>
            <a:r>
              <a:rPr lang="en-GB" sz="1000" b="1" i="0" dirty="0">
                <a:solidFill>
                  <a:srgbClr val="333333"/>
                </a:solidFill>
                <a:effectLst/>
                <a:latin typeface="Lato"/>
              </a:rPr>
              <a:t>Funding acknowledgement and disclaimer</a:t>
            </a:r>
            <a:endParaRPr lang="en-GB" sz="1000" b="0" i="0" dirty="0">
              <a:solidFill>
                <a:srgbClr val="333333"/>
              </a:solidFill>
              <a:effectLst/>
              <a:latin typeface="Lato"/>
            </a:endParaRPr>
          </a:p>
          <a:p>
            <a:pPr algn="l"/>
            <a:r>
              <a:rPr lang="en-GB" sz="1000" b="0" i="0" dirty="0">
                <a:solidFill>
                  <a:srgbClr val="333333"/>
                </a:solidFill>
                <a:effectLst/>
                <a:latin typeface="Lato"/>
              </a:rPr>
              <a:t>This study/project is funded by the National Institute for Health Research (NIHR) [name of NIHR programme (project reference xxx)/name of part of the NIHR]. The views expressed are those of the author(s) and not necessarily those of the NIHR or the Department of Health and Social Care.</a:t>
            </a:r>
          </a:p>
        </p:txBody>
      </p:sp>
      <p:sp>
        <p:nvSpPr>
          <p:cNvPr id="11" name="TextBox 10"/>
          <p:cNvSpPr txBox="1"/>
          <p:nvPr userDrawn="1"/>
        </p:nvSpPr>
        <p:spPr>
          <a:xfrm>
            <a:off x="672352" y="439265"/>
            <a:ext cx="10174941" cy="646331"/>
          </a:xfrm>
          <a:prstGeom prst="rect">
            <a:avLst/>
          </a:prstGeom>
          <a:noFill/>
        </p:spPr>
        <p:txBody>
          <a:bodyPr wrap="square" rtlCol="0">
            <a:spAutoFit/>
          </a:bodyPr>
          <a:lstStyle/>
          <a:p>
            <a:r>
              <a:rPr lang="en-GB" dirty="0"/>
              <a:t>Slide template for research findings. Host logo would need to be placed appropriately by the researcher (according to host’s guidelines)</a:t>
            </a:r>
          </a:p>
        </p:txBody>
      </p:sp>
      <p:sp>
        <p:nvSpPr>
          <p:cNvPr id="5" name="Rectangle 4"/>
          <p:cNvSpPr/>
          <p:nvPr userDrawn="1"/>
        </p:nvSpPr>
        <p:spPr>
          <a:xfrm>
            <a:off x="3048000" y="3105835"/>
            <a:ext cx="6096000" cy="646331"/>
          </a:xfrm>
          <a:prstGeom prst="rect">
            <a:avLst/>
          </a:prstGeom>
        </p:spPr>
        <p:txBody>
          <a:bodyPr>
            <a:spAutoFit/>
          </a:bodyPr>
          <a:lstStyle/>
          <a:p>
            <a:r>
              <a:rPr lang="en-GB" dirty="0"/>
              <a:t>Please note this is an example only. The Funded By logo has not been scaled by a designer.</a:t>
            </a:r>
          </a:p>
        </p:txBody>
      </p:sp>
    </p:spTree>
    <p:extLst>
      <p:ext uri="{BB962C8B-B14F-4D97-AF65-F5344CB8AC3E}">
        <p14:creationId xmlns:p14="http://schemas.microsoft.com/office/powerpoint/2010/main" val="92964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2F2127-EBD7-8848-B8B4-DAD7CA931A5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9" name="Picture 8">
            <a:extLst>
              <a:ext uri="{FF2B5EF4-FFF2-40B4-BE49-F238E27FC236}">
                <a16:creationId xmlns:a16="http://schemas.microsoft.com/office/drawing/2014/main" id="{5E208493-8149-6E45-81CC-EE362D4F2B77}"/>
              </a:ext>
            </a:extLst>
          </p:cNvPr>
          <p:cNvPicPr>
            <a:picLocks noChangeAspect="1"/>
          </p:cNvPicPr>
          <p:nvPr userDrawn="1"/>
        </p:nvPicPr>
        <p:blipFill>
          <a:blip r:embed="rId4"/>
          <a:stretch>
            <a:fillRect/>
          </a:stretch>
        </p:blipFill>
        <p:spPr>
          <a:xfrm>
            <a:off x="402422" y="318527"/>
            <a:ext cx="3196167" cy="368789"/>
          </a:xfrm>
          <a:prstGeom prst="rect">
            <a:avLst/>
          </a:prstGeom>
        </p:spPr>
      </p:pic>
      <p:pic>
        <p:nvPicPr>
          <p:cNvPr id="10" name="Picture 9">
            <a:extLst>
              <a:ext uri="{FF2B5EF4-FFF2-40B4-BE49-F238E27FC236}">
                <a16:creationId xmlns:a16="http://schemas.microsoft.com/office/drawing/2014/main" id="{6CAAB2EA-8363-5F45-8970-190A7BD6C085}"/>
              </a:ext>
            </a:extLst>
          </p:cNvPr>
          <p:cNvPicPr>
            <a:picLocks noChangeAspect="1"/>
          </p:cNvPicPr>
          <p:nvPr userDrawn="1"/>
        </p:nvPicPr>
        <p:blipFill rotWithShape="1">
          <a:blip r:embed="rId5"/>
          <a:srcRect l="8151" b="33145"/>
          <a:stretch/>
        </p:blipFill>
        <p:spPr>
          <a:xfrm>
            <a:off x="1" y="4480660"/>
            <a:ext cx="3091180" cy="2377341"/>
          </a:xfrm>
          <a:prstGeom prst="rect">
            <a:avLst/>
          </a:prstGeom>
        </p:spPr>
      </p:pic>
      <p:pic>
        <p:nvPicPr>
          <p:cNvPr id="11" name="Picture 10">
            <a:extLst>
              <a:ext uri="{FF2B5EF4-FFF2-40B4-BE49-F238E27FC236}">
                <a16:creationId xmlns:a16="http://schemas.microsoft.com/office/drawing/2014/main" id="{0EE5CE05-CB7F-B34C-8754-EF71B55DB913}"/>
              </a:ext>
            </a:extLst>
          </p:cNvPr>
          <p:cNvPicPr>
            <a:picLocks noChangeAspect="1"/>
          </p:cNvPicPr>
          <p:nvPr userDrawn="1"/>
        </p:nvPicPr>
        <p:blipFill>
          <a:blip r:embed="rId6"/>
          <a:stretch>
            <a:fillRect/>
          </a:stretch>
        </p:blipFill>
        <p:spPr>
          <a:xfrm>
            <a:off x="10445751" y="1519647"/>
            <a:ext cx="1155700" cy="927100"/>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spTree>
    <p:extLst>
      <p:ext uri="{BB962C8B-B14F-4D97-AF65-F5344CB8AC3E}">
        <p14:creationId xmlns:p14="http://schemas.microsoft.com/office/powerpoint/2010/main" val="3846443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7E0DDE-BBC8-534D-8F87-23B9287D092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4" name="Picture 3">
            <a:extLst>
              <a:ext uri="{FF2B5EF4-FFF2-40B4-BE49-F238E27FC236}">
                <a16:creationId xmlns:a16="http://schemas.microsoft.com/office/drawing/2014/main" id="{61EBF669-8E10-C845-A121-DB25AD1063DC}"/>
              </a:ext>
            </a:extLst>
          </p:cNvPr>
          <p:cNvPicPr>
            <a:picLocks noChangeAspect="1"/>
          </p:cNvPicPr>
          <p:nvPr userDrawn="1"/>
        </p:nvPicPr>
        <p:blipFill rotWithShape="1">
          <a:blip r:embed="rId4"/>
          <a:srcRect l="34054" b="22345"/>
          <a:stretch/>
        </p:blipFill>
        <p:spPr>
          <a:xfrm>
            <a:off x="0" y="4812138"/>
            <a:ext cx="1737360" cy="2045862"/>
          </a:xfrm>
          <a:prstGeom prst="rect">
            <a:avLst/>
          </a:prstGeom>
        </p:spPr>
      </p:pic>
      <p:pic>
        <p:nvPicPr>
          <p:cNvPr id="12" name="Picture 11">
            <a:extLst>
              <a:ext uri="{FF2B5EF4-FFF2-40B4-BE49-F238E27FC236}">
                <a16:creationId xmlns:a16="http://schemas.microsoft.com/office/drawing/2014/main" id="{20B6504F-0738-AD4E-B37A-159E120E906C}"/>
              </a:ext>
            </a:extLst>
          </p:cNvPr>
          <p:cNvPicPr>
            <a:picLocks noChangeAspect="1"/>
          </p:cNvPicPr>
          <p:nvPr userDrawn="1"/>
        </p:nvPicPr>
        <p:blipFill>
          <a:blip r:embed="rId5"/>
          <a:stretch>
            <a:fillRect/>
          </a:stretch>
        </p:blipFill>
        <p:spPr>
          <a:xfrm rot="16200000">
            <a:off x="10129459" y="1714918"/>
            <a:ext cx="1579205" cy="1184404"/>
          </a:xfrm>
          <a:prstGeom prst="rect">
            <a:avLst/>
          </a:prstGeom>
        </p:spPr>
      </p:pic>
      <p:pic>
        <p:nvPicPr>
          <p:cNvPr id="16" name="Picture 15">
            <a:extLst>
              <a:ext uri="{FF2B5EF4-FFF2-40B4-BE49-F238E27FC236}">
                <a16:creationId xmlns:a16="http://schemas.microsoft.com/office/drawing/2014/main" id="{DF176EB0-C59A-D44C-9789-8AACE9AEFD6E}"/>
              </a:ext>
            </a:extLst>
          </p:cNvPr>
          <p:cNvPicPr>
            <a:picLocks noChangeAspect="1"/>
          </p:cNvPicPr>
          <p:nvPr userDrawn="1"/>
        </p:nvPicPr>
        <p:blipFill>
          <a:blip r:embed="rId6"/>
          <a:stretch>
            <a:fillRect/>
          </a:stretch>
        </p:blipFill>
        <p:spPr>
          <a:xfrm>
            <a:off x="402422" y="318527"/>
            <a:ext cx="3196167" cy="368789"/>
          </a:xfrm>
          <a:prstGeom prst="rect">
            <a:avLst/>
          </a:prstGeom>
        </p:spPr>
      </p:pic>
    </p:spTree>
    <p:extLst>
      <p:ext uri="{BB962C8B-B14F-4D97-AF65-F5344CB8AC3E}">
        <p14:creationId xmlns:p14="http://schemas.microsoft.com/office/powerpoint/2010/main" val="1124845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B69119-1B1B-404C-BA90-94A99EE4013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15F6D999-A485-5C45-B8F6-106D8EF2E226}"/>
              </a:ext>
            </a:extLst>
          </p:cNvPr>
          <p:cNvPicPr>
            <a:picLocks noChangeAspect="1"/>
          </p:cNvPicPr>
          <p:nvPr userDrawn="1"/>
        </p:nvPicPr>
        <p:blipFill>
          <a:blip r:embed="rId4"/>
          <a:stretch>
            <a:fillRect/>
          </a:stretch>
        </p:blipFill>
        <p:spPr>
          <a:xfrm>
            <a:off x="402422" y="318527"/>
            <a:ext cx="3196167" cy="368789"/>
          </a:xfrm>
          <a:prstGeom prst="rect">
            <a:avLst/>
          </a:prstGeom>
        </p:spPr>
      </p:pic>
      <p:pic>
        <p:nvPicPr>
          <p:cNvPr id="11" name="Picture 10">
            <a:extLst>
              <a:ext uri="{FF2B5EF4-FFF2-40B4-BE49-F238E27FC236}">
                <a16:creationId xmlns:a16="http://schemas.microsoft.com/office/drawing/2014/main" id="{90ED9402-3D88-6049-B554-357C36611E7D}"/>
              </a:ext>
            </a:extLst>
          </p:cNvPr>
          <p:cNvPicPr>
            <a:picLocks noChangeAspect="1"/>
          </p:cNvPicPr>
          <p:nvPr userDrawn="1"/>
        </p:nvPicPr>
        <p:blipFill rotWithShape="1">
          <a:blip r:embed="rId5"/>
          <a:srcRect l="24256" b="21461"/>
          <a:stretch/>
        </p:blipFill>
        <p:spPr>
          <a:xfrm>
            <a:off x="0" y="4015298"/>
            <a:ext cx="2780030" cy="2842702"/>
          </a:xfrm>
          <a:prstGeom prst="rect">
            <a:avLst/>
          </a:prstGeom>
        </p:spPr>
      </p:pic>
      <p:pic>
        <p:nvPicPr>
          <p:cNvPr id="12" name="Picture 11">
            <a:extLst>
              <a:ext uri="{FF2B5EF4-FFF2-40B4-BE49-F238E27FC236}">
                <a16:creationId xmlns:a16="http://schemas.microsoft.com/office/drawing/2014/main" id="{4AF6015D-0869-6549-8C39-D73FF762841D}"/>
              </a:ext>
            </a:extLst>
          </p:cNvPr>
          <p:cNvPicPr>
            <a:picLocks noChangeAspect="1"/>
          </p:cNvPicPr>
          <p:nvPr userDrawn="1"/>
        </p:nvPicPr>
        <p:blipFill>
          <a:blip r:embed="rId6"/>
          <a:stretch>
            <a:fillRect/>
          </a:stretch>
        </p:blipFill>
        <p:spPr>
          <a:xfrm rot="1782855">
            <a:off x="10190480" y="1552292"/>
            <a:ext cx="1351280" cy="675640"/>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55273"/>
            <a:ext cx="9159240" cy="1325563"/>
          </a:xfrm>
        </p:spPr>
        <p:txBody>
          <a:bodyPr>
            <a:normAutofit/>
          </a:bodyPr>
          <a:lstStyle>
            <a:lvl1pPr>
              <a:defRPr sz="4800">
                <a:solidFill>
                  <a:srgbClr val="193E72"/>
                </a:solidFill>
              </a:defRPr>
            </a:lvl1pPr>
          </a:lstStyle>
          <a:p>
            <a:r>
              <a:rPr lang="en-US" dirty="0"/>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spTree>
    <p:extLst>
      <p:ext uri="{BB962C8B-B14F-4D97-AF65-F5344CB8AC3E}">
        <p14:creationId xmlns:p14="http://schemas.microsoft.com/office/powerpoint/2010/main" val="2715847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200FBBD-6CC4-A349-B70B-313BAD04B61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13" name="Picture 12">
            <a:extLst>
              <a:ext uri="{FF2B5EF4-FFF2-40B4-BE49-F238E27FC236}">
                <a16:creationId xmlns:a16="http://schemas.microsoft.com/office/drawing/2014/main" id="{C69C07FA-383C-2346-AEDD-0EAEBB2C666C}"/>
              </a:ext>
            </a:extLst>
          </p:cNvPr>
          <p:cNvPicPr>
            <a:picLocks noChangeAspect="1"/>
          </p:cNvPicPr>
          <p:nvPr userDrawn="1"/>
        </p:nvPicPr>
        <p:blipFill>
          <a:blip r:embed="rId4"/>
          <a:stretch>
            <a:fillRect/>
          </a:stretch>
        </p:blipFill>
        <p:spPr>
          <a:xfrm>
            <a:off x="402422" y="318527"/>
            <a:ext cx="3196167" cy="368789"/>
          </a:xfrm>
          <a:prstGeom prst="rect">
            <a:avLst/>
          </a:prstGeom>
        </p:spPr>
      </p:pic>
      <p:pic>
        <p:nvPicPr>
          <p:cNvPr id="21" name="Picture 20">
            <a:extLst>
              <a:ext uri="{FF2B5EF4-FFF2-40B4-BE49-F238E27FC236}">
                <a16:creationId xmlns:a16="http://schemas.microsoft.com/office/drawing/2014/main" id="{1B3F5BD8-0C81-4A4E-A8A7-821DBE909558}"/>
              </a:ext>
            </a:extLst>
          </p:cNvPr>
          <p:cNvPicPr>
            <a:picLocks noChangeAspect="1"/>
          </p:cNvPicPr>
          <p:nvPr userDrawn="1"/>
        </p:nvPicPr>
        <p:blipFill>
          <a:blip r:embed="rId5"/>
          <a:stretch>
            <a:fillRect/>
          </a:stretch>
        </p:blipFill>
        <p:spPr>
          <a:xfrm rot="1927307">
            <a:off x="10464018" y="1601144"/>
            <a:ext cx="1081455" cy="540728"/>
          </a:xfrm>
          <a:prstGeom prst="rect">
            <a:avLst/>
          </a:prstGeom>
        </p:spPr>
      </p:pic>
      <p:pic>
        <p:nvPicPr>
          <p:cNvPr id="22" name="Picture 21">
            <a:extLst>
              <a:ext uri="{FF2B5EF4-FFF2-40B4-BE49-F238E27FC236}">
                <a16:creationId xmlns:a16="http://schemas.microsoft.com/office/drawing/2014/main" id="{580507CF-0871-4D45-B2B1-43EE3CCCD78D}"/>
              </a:ext>
            </a:extLst>
          </p:cNvPr>
          <p:cNvPicPr>
            <a:picLocks noChangeAspect="1"/>
          </p:cNvPicPr>
          <p:nvPr userDrawn="1"/>
        </p:nvPicPr>
        <p:blipFill>
          <a:blip r:embed="rId6"/>
          <a:stretch>
            <a:fillRect/>
          </a:stretch>
        </p:blipFill>
        <p:spPr>
          <a:xfrm>
            <a:off x="0" y="5141460"/>
            <a:ext cx="2582984" cy="1716540"/>
          </a:xfrm>
          <a:prstGeom prst="rect">
            <a:avLst/>
          </a:prstGeom>
        </p:spPr>
      </p:pic>
    </p:spTree>
    <p:extLst>
      <p:ext uri="{BB962C8B-B14F-4D97-AF65-F5344CB8AC3E}">
        <p14:creationId xmlns:p14="http://schemas.microsoft.com/office/powerpoint/2010/main" val="4055175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F6C1B-6F37-CE43-80CB-13FD9EE06FB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3E29E7-16A9-6340-9E9F-790043ED9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31A5E-D10C-0845-A242-397F9C9F205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0D2F0-1F10-854B-834D-FF8C54AAA49C}" type="datetimeFigureOut">
              <a:rPr lang="en-US" smtClean="0"/>
              <a:t>12/3/2020</a:t>
            </a:fld>
            <a:endParaRPr lang="en-US"/>
          </a:p>
        </p:txBody>
      </p:sp>
      <p:sp>
        <p:nvSpPr>
          <p:cNvPr id="5" name="Footer Placeholder 4">
            <a:extLst>
              <a:ext uri="{FF2B5EF4-FFF2-40B4-BE49-F238E27FC236}">
                <a16:creationId xmlns:a16="http://schemas.microsoft.com/office/drawing/2014/main" id="{3D03ACE8-7DC1-FF47-A286-E7FBD724D0B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19C6CA-BF73-CC4A-BED8-DE34849C7D5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A55DE-D795-7B44-9085-719E51EC44B5}" type="slidenum">
              <a:rPr lang="en-US" smtClean="0"/>
              <a:t>‹#›</a:t>
            </a:fld>
            <a:endParaRPr lang="en-US"/>
          </a:p>
        </p:txBody>
      </p:sp>
    </p:spTree>
    <p:extLst>
      <p:ext uri="{BB962C8B-B14F-4D97-AF65-F5344CB8AC3E}">
        <p14:creationId xmlns:p14="http://schemas.microsoft.com/office/powerpoint/2010/main" val="3617914908"/>
      </p:ext>
    </p:extLst>
  </p:cSld>
  <p:clrMap bg1="lt1" tx1="dk1" bg2="lt2" tx2="dk2" accent1="accent1" accent2="accent2" accent3="accent3" accent4="accent4" accent5="accent5" accent6="accent6" hlink="hlink" folHlink="folHlink"/>
  <p:sldLayoutIdLst>
    <p:sldLayoutId id="2147483652" r:id="rId1"/>
    <p:sldLayoutId id="2147483663" r:id="rId2"/>
    <p:sldLayoutId id="2147483661" r:id="rId3"/>
    <p:sldLayoutId id="2147483659" r:id="rId4"/>
    <p:sldLayoutId id="2147483653" r:id="rId5"/>
    <p:sldLayoutId id="2147483654" r:id="rId6"/>
    <p:sldLayoutId id="2147483660" r:id="rId7"/>
    <p:sldLayoutId id="2147483655" r:id="rId8"/>
    <p:sldLayoutId id="2147483658" r:id="rId9"/>
    <p:sldLayoutId id="2147483664" r:id="rId10"/>
    <p:sldLayoutId id="214748365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rontiersin.org/articles/10.3389/feduc.2018.00061/full#B2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1464334"/>
            <a:ext cx="9144000" cy="2387600"/>
          </a:xfrm>
        </p:spPr>
        <p:txBody>
          <a:bodyPr>
            <a:normAutofit/>
          </a:bodyPr>
          <a:lstStyle/>
          <a:p>
            <a:r>
              <a:rPr lang="en-GB" sz="5400" dirty="0"/>
              <a:t>ARC NWC </a:t>
            </a:r>
            <a:br>
              <a:rPr lang="en-GB" sz="5400" dirty="0"/>
            </a:br>
            <a:r>
              <a:rPr lang="en-GB" sz="5400" dirty="0"/>
              <a:t>Implementation team</a:t>
            </a:r>
          </a:p>
        </p:txBody>
      </p:sp>
      <p:sp>
        <p:nvSpPr>
          <p:cNvPr id="7" name="Subtitle 6"/>
          <p:cNvSpPr>
            <a:spLocks noGrp="1"/>
          </p:cNvSpPr>
          <p:nvPr>
            <p:ph type="subTitle" idx="1"/>
          </p:nvPr>
        </p:nvSpPr>
        <p:spPr>
          <a:xfrm>
            <a:off x="1524000" y="4305862"/>
            <a:ext cx="9144000" cy="1271606"/>
          </a:xfrm>
        </p:spPr>
        <p:txBody>
          <a:bodyPr>
            <a:normAutofit/>
          </a:bodyPr>
          <a:lstStyle/>
          <a:p>
            <a:r>
              <a:rPr lang="en-GB" dirty="0" err="1"/>
              <a:t>Dr.</a:t>
            </a:r>
            <a:r>
              <a:rPr lang="en-GB" dirty="0"/>
              <a:t> Victoria Appleton</a:t>
            </a:r>
          </a:p>
          <a:p>
            <a:r>
              <a:rPr lang="en-GB" dirty="0"/>
              <a:t>Research Fellow / Implementation Manager</a:t>
            </a:r>
          </a:p>
          <a:p>
            <a:endParaRPr lang="en-GB" dirty="0"/>
          </a:p>
          <a:p>
            <a:endParaRPr lang="en-GB" dirty="0"/>
          </a:p>
        </p:txBody>
      </p:sp>
    </p:spTree>
    <p:extLst>
      <p:ext uri="{BB962C8B-B14F-4D97-AF65-F5344CB8AC3E}">
        <p14:creationId xmlns:p14="http://schemas.microsoft.com/office/powerpoint/2010/main" val="175740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BF16-1FB5-4294-958E-674EE73955D0}"/>
              </a:ext>
            </a:extLst>
          </p:cNvPr>
          <p:cNvSpPr>
            <a:spLocks noGrp="1"/>
          </p:cNvSpPr>
          <p:nvPr>
            <p:ph type="title"/>
          </p:nvPr>
        </p:nvSpPr>
        <p:spPr>
          <a:xfrm>
            <a:off x="1136428" y="627564"/>
            <a:ext cx="7474172" cy="1325563"/>
          </a:xfrm>
        </p:spPr>
        <p:txBody>
          <a:bodyPr>
            <a:normAutofit/>
          </a:bodyPr>
          <a:lstStyle/>
          <a:p>
            <a:r>
              <a:rPr lang="en-GB"/>
              <a:t>What about……</a:t>
            </a:r>
          </a:p>
        </p:txBody>
      </p:sp>
      <p:sp>
        <p:nvSpPr>
          <p:cNvPr id="3" name="Content Placeholder 2">
            <a:extLst>
              <a:ext uri="{FF2B5EF4-FFF2-40B4-BE49-F238E27FC236}">
                <a16:creationId xmlns:a16="http://schemas.microsoft.com/office/drawing/2014/main" id="{C52443DB-AB60-4241-BB3C-DACB975AA222}"/>
              </a:ext>
            </a:extLst>
          </p:cNvPr>
          <p:cNvSpPr>
            <a:spLocks noGrp="1"/>
          </p:cNvSpPr>
          <p:nvPr>
            <p:ph idx="1"/>
          </p:nvPr>
        </p:nvSpPr>
        <p:spPr>
          <a:xfrm>
            <a:off x="1136429" y="1703692"/>
            <a:ext cx="6467867" cy="3450613"/>
          </a:xfrm>
        </p:spPr>
        <p:txBody>
          <a:bodyPr anchor="ctr">
            <a:normAutofit/>
          </a:bodyPr>
          <a:lstStyle/>
          <a:p>
            <a:r>
              <a:rPr lang="en-GB" dirty="0"/>
              <a:t>Theory?</a:t>
            </a:r>
          </a:p>
          <a:p>
            <a:endParaRPr lang="en-GB" dirty="0"/>
          </a:p>
          <a:p>
            <a:r>
              <a:rPr lang="en-GB" dirty="0"/>
              <a:t>Model?</a:t>
            </a:r>
          </a:p>
          <a:p>
            <a:pPr marL="0" indent="0">
              <a:buNone/>
            </a:pPr>
            <a:endParaRPr lang="en-GB" dirty="0"/>
          </a:p>
          <a:p>
            <a:r>
              <a:rPr lang="en-GB" dirty="0"/>
              <a:t>Framework?</a:t>
            </a:r>
          </a:p>
        </p:txBody>
      </p:sp>
      <p:sp>
        <p:nvSpPr>
          <p:cNvPr id="14"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Venn Diagram">
            <a:extLst>
              <a:ext uri="{FF2B5EF4-FFF2-40B4-BE49-F238E27FC236}">
                <a16:creationId xmlns:a16="http://schemas.microsoft.com/office/drawing/2014/main" id="{E720BC24-7355-4D13-B912-F65FE0E758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40474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D8BAC50-94D7-4D8B-8E87-B1E3560337F1}"/>
              </a:ext>
            </a:extLst>
          </p:cNvPr>
          <p:cNvSpPr>
            <a:spLocks noGrp="1"/>
          </p:cNvSpPr>
          <p:nvPr>
            <p:ph type="title"/>
          </p:nvPr>
        </p:nvSpPr>
        <p:spPr>
          <a:xfrm>
            <a:off x="2555631" y="1370916"/>
            <a:ext cx="7080738" cy="3974124"/>
          </a:xfrm>
        </p:spPr>
        <p:txBody>
          <a:bodyPr vert="horz" lIns="91440" tIns="45720" rIns="91440" bIns="45720" rtlCol="0" anchor="ctr">
            <a:normAutofit/>
          </a:bodyPr>
          <a:lstStyle/>
          <a:p>
            <a:pPr algn="ctr" defTabSz="914400"/>
            <a:br>
              <a:rPr lang="en-US" sz="1800" dirty="0">
                <a:solidFill>
                  <a:schemeClr val="bg1">
                    <a:lumMod val="95000"/>
                    <a:lumOff val="5000"/>
                  </a:schemeClr>
                </a:solidFill>
              </a:rPr>
            </a:br>
            <a:r>
              <a:rPr lang="en-US" sz="1800" dirty="0">
                <a:solidFill>
                  <a:schemeClr val="bg1">
                    <a:lumMod val="95000"/>
                    <a:lumOff val="5000"/>
                  </a:schemeClr>
                </a:solidFill>
              </a:rPr>
              <a:t>A </a:t>
            </a:r>
            <a:r>
              <a:rPr lang="en-US" sz="1800" b="1" dirty="0">
                <a:solidFill>
                  <a:schemeClr val="bg1">
                    <a:lumMod val="95000"/>
                    <a:lumOff val="5000"/>
                  </a:schemeClr>
                </a:solidFill>
              </a:rPr>
              <a:t>theory</a:t>
            </a:r>
            <a:r>
              <a:rPr lang="en-US" sz="1800" dirty="0">
                <a:solidFill>
                  <a:schemeClr val="bg1">
                    <a:lumMod val="95000"/>
                    <a:lumOff val="5000"/>
                  </a:schemeClr>
                </a:solidFill>
              </a:rPr>
              <a:t> seeks to both </a:t>
            </a:r>
            <a:r>
              <a:rPr lang="en-US" sz="1800" b="1" dirty="0">
                <a:solidFill>
                  <a:schemeClr val="bg1">
                    <a:lumMod val="95000"/>
                    <a:lumOff val="5000"/>
                  </a:schemeClr>
                </a:solidFill>
              </a:rPr>
              <a:t>describe and explain</a:t>
            </a:r>
            <a:r>
              <a:rPr lang="en-US" sz="1800" dirty="0">
                <a:solidFill>
                  <a:schemeClr val="bg1">
                    <a:lumMod val="95000"/>
                    <a:lumOff val="5000"/>
                  </a:schemeClr>
                </a:solidFill>
              </a:rPr>
              <a:t>. It’s the most complex and it’s testable. A theory should help you to </a:t>
            </a:r>
            <a:r>
              <a:rPr lang="en-US" sz="1800" i="1" dirty="0">
                <a:solidFill>
                  <a:schemeClr val="bg1">
                    <a:lumMod val="95000"/>
                    <a:lumOff val="5000"/>
                  </a:schemeClr>
                </a:solidFill>
              </a:rPr>
              <a:t>predict</a:t>
            </a:r>
            <a:r>
              <a:rPr lang="en-US" sz="1800" dirty="0">
                <a:solidFill>
                  <a:schemeClr val="bg1">
                    <a:lumMod val="95000"/>
                    <a:lumOff val="5000"/>
                  </a:schemeClr>
                </a:solidFill>
              </a:rPr>
              <a:t> and </a:t>
            </a:r>
            <a:r>
              <a:rPr lang="en-US" sz="1800" i="1" dirty="0">
                <a:solidFill>
                  <a:schemeClr val="bg1">
                    <a:lumMod val="95000"/>
                    <a:lumOff val="5000"/>
                  </a:schemeClr>
                </a:solidFill>
              </a:rPr>
              <a:t>examine</a:t>
            </a:r>
            <a:r>
              <a:rPr lang="en-US" sz="1800" dirty="0">
                <a:solidFill>
                  <a:schemeClr val="bg1">
                    <a:lumMod val="95000"/>
                    <a:lumOff val="5000"/>
                  </a:schemeClr>
                </a:solidFill>
              </a:rPr>
              <a:t> which factors influence your outcome.</a:t>
            </a:r>
            <a:br>
              <a:rPr lang="en-US" sz="1800" dirty="0">
                <a:solidFill>
                  <a:schemeClr val="bg1">
                    <a:lumMod val="95000"/>
                    <a:lumOff val="5000"/>
                  </a:schemeClr>
                </a:solidFill>
              </a:rPr>
            </a:br>
            <a:br>
              <a:rPr lang="en-US" sz="1800" dirty="0">
                <a:solidFill>
                  <a:schemeClr val="bg1">
                    <a:lumMod val="95000"/>
                    <a:lumOff val="5000"/>
                  </a:schemeClr>
                </a:solidFill>
              </a:rPr>
            </a:br>
            <a:br>
              <a:rPr lang="en-US" sz="1800" dirty="0">
                <a:solidFill>
                  <a:schemeClr val="bg1">
                    <a:lumMod val="95000"/>
                    <a:lumOff val="5000"/>
                  </a:schemeClr>
                </a:solidFill>
              </a:rPr>
            </a:br>
            <a:r>
              <a:rPr lang="en-US" sz="1800" dirty="0">
                <a:solidFill>
                  <a:schemeClr val="bg1">
                    <a:lumMod val="95000"/>
                    <a:lumOff val="5000"/>
                  </a:schemeClr>
                </a:solidFill>
              </a:rPr>
              <a:t>A </a:t>
            </a:r>
            <a:r>
              <a:rPr lang="en-US" sz="1800" b="1" dirty="0">
                <a:solidFill>
                  <a:schemeClr val="bg1">
                    <a:lumMod val="95000"/>
                    <a:lumOff val="5000"/>
                  </a:schemeClr>
                </a:solidFill>
              </a:rPr>
              <a:t>model</a:t>
            </a:r>
            <a:r>
              <a:rPr lang="en-US" sz="1800" dirty="0">
                <a:solidFill>
                  <a:schemeClr val="bg1">
                    <a:lumMod val="95000"/>
                    <a:lumOff val="5000"/>
                  </a:schemeClr>
                </a:solidFill>
              </a:rPr>
              <a:t> </a:t>
            </a:r>
            <a:r>
              <a:rPr lang="en-US" sz="1800" b="1" dirty="0">
                <a:solidFill>
                  <a:schemeClr val="bg1"/>
                </a:solidFill>
              </a:rPr>
              <a:t>describes but doesn’t explain</a:t>
            </a:r>
            <a:r>
              <a:rPr lang="en-US" sz="1800" dirty="0">
                <a:solidFill>
                  <a:schemeClr val="bg1">
                    <a:lumMod val="95000"/>
                    <a:lumOff val="5000"/>
                  </a:schemeClr>
                </a:solidFill>
              </a:rPr>
              <a:t>. It’s commonly used to describe, or even simplify, the </a:t>
            </a:r>
            <a:r>
              <a:rPr lang="en-US" sz="1800" i="1" dirty="0">
                <a:solidFill>
                  <a:schemeClr val="bg1">
                    <a:lumMod val="95000"/>
                    <a:lumOff val="5000"/>
                  </a:schemeClr>
                </a:solidFill>
              </a:rPr>
              <a:t>process</a:t>
            </a:r>
            <a:r>
              <a:rPr lang="en-US" sz="1800" dirty="0">
                <a:solidFill>
                  <a:schemeClr val="bg1">
                    <a:lumMod val="95000"/>
                    <a:lumOff val="5000"/>
                  </a:schemeClr>
                </a:solidFill>
              </a:rPr>
              <a:t> of translating research into practice.</a:t>
            </a:r>
            <a:br>
              <a:rPr lang="en-US" sz="1800" dirty="0">
                <a:solidFill>
                  <a:schemeClr val="bg1">
                    <a:lumMod val="95000"/>
                    <a:lumOff val="5000"/>
                  </a:schemeClr>
                </a:solidFill>
              </a:rPr>
            </a:br>
            <a:br>
              <a:rPr lang="en-US" sz="1800" dirty="0">
                <a:solidFill>
                  <a:schemeClr val="bg1">
                    <a:lumMod val="95000"/>
                    <a:lumOff val="5000"/>
                  </a:schemeClr>
                </a:solidFill>
              </a:rPr>
            </a:br>
            <a:br>
              <a:rPr lang="en-US" sz="1800" dirty="0">
                <a:solidFill>
                  <a:schemeClr val="bg1">
                    <a:lumMod val="95000"/>
                    <a:lumOff val="5000"/>
                  </a:schemeClr>
                </a:solidFill>
              </a:rPr>
            </a:br>
            <a:r>
              <a:rPr lang="en-US" sz="1800" dirty="0">
                <a:solidFill>
                  <a:schemeClr val="bg1">
                    <a:lumMod val="95000"/>
                    <a:lumOff val="5000"/>
                  </a:schemeClr>
                </a:solidFill>
              </a:rPr>
              <a:t>A </a:t>
            </a:r>
            <a:r>
              <a:rPr lang="en-US" sz="1800" b="1" dirty="0">
                <a:solidFill>
                  <a:schemeClr val="bg1">
                    <a:lumMod val="95000"/>
                    <a:lumOff val="5000"/>
                  </a:schemeClr>
                </a:solidFill>
              </a:rPr>
              <a:t>framework</a:t>
            </a:r>
            <a:r>
              <a:rPr lang="en-US" sz="1800" dirty="0">
                <a:solidFill>
                  <a:schemeClr val="bg1">
                    <a:lumMod val="95000"/>
                    <a:lumOff val="5000"/>
                  </a:schemeClr>
                </a:solidFill>
              </a:rPr>
              <a:t> </a:t>
            </a:r>
            <a:r>
              <a:rPr lang="en-US" sz="1800" b="1" dirty="0">
                <a:solidFill>
                  <a:schemeClr val="bg1">
                    <a:lumMod val="95000"/>
                    <a:lumOff val="5000"/>
                  </a:schemeClr>
                </a:solidFill>
              </a:rPr>
              <a:t>describes (but doesn’t explain</a:t>
            </a:r>
            <a:r>
              <a:rPr lang="en-US" sz="1800" dirty="0">
                <a:solidFill>
                  <a:schemeClr val="bg1">
                    <a:lumMod val="95000"/>
                    <a:lumOff val="5000"/>
                  </a:schemeClr>
                </a:solidFill>
              </a:rPr>
              <a:t>) factors believed to influence an outcome. It provides a big picture overview of various descriptive categories and how they might relate to one another.</a:t>
            </a:r>
            <a:br>
              <a:rPr lang="en-US" sz="1800" dirty="0">
                <a:solidFill>
                  <a:schemeClr val="bg1">
                    <a:lumMod val="95000"/>
                    <a:lumOff val="5000"/>
                  </a:schemeClr>
                </a:solidFill>
              </a:rPr>
            </a:br>
            <a:endParaRPr lang="en-US" sz="1800" dirty="0">
              <a:solidFill>
                <a:schemeClr val="bg1">
                  <a:lumMod val="95000"/>
                  <a:lumOff val="5000"/>
                </a:schemeClr>
              </a:solidFill>
            </a:endParaRPr>
          </a:p>
        </p:txBody>
      </p:sp>
      <p:sp>
        <p:nvSpPr>
          <p:cNvPr id="3" name="Lightning Bolt 2">
            <a:extLst>
              <a:ext uri="{FF2B5EF4-FFF2-40B4-BE49-F238E27FC236}">
                <a16:creationId xmlns:a16="http://schemas.microsoft.com/office/drawing/2014/main" id="{39FCFF5C-123C-49E3-AEBE-B537C0E81347}"/>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Lightning Bolt 3">
            <a:extLst>
              <a:ext uri="{FF2B5EF4-FFF2-40B4-BE49-F238E27FC236}">
                <a16:creationId xmlns:a16="http://schemas.microsoft.com/office/drawing/2014/main" id="{40C09C70-D06E-41E3-B2B4-7092DA253BA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728722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BF16-1FB5-4294-958E-674EE73955D0}"/>
              </a:ext>
            </a:extLst>
          </p:cNvPr>
          <p:cNvSpPr>
            <a:spLocks noGrp="1"/>
          </p:cNvSpPr>
          <p:nvPr>
            <p:ph type="title"/>
          </p:nvPr>
        </p:nvSpPr>
        <p:spPr>
          <a:xfrm>
            <a:off x="1136428" y="627564"/>
            <a:ext cx="7474172" cy="1325563"/>
          </a:xfrm>
        </p:spPr>
        <p:txBody>
          <a:bodyPr>
            <a:normAutofit/>
          </a:bodyPr>
          <a:lstStyle/>
          <a:p>
            <a:r>
              <a:rPr lang="en-GB" dirty="0"/>
              <a:t>Summary</a:t>
            </a:r>
          </a:p>
        </p:txBody>
      </p:sp>
      <p:sp>
        <p:nvSpPr>
          <p:cNvPr id="3" name="Content Placeholder 2">
            <a:extLst>
              <a:ext uri="{FF2B5EF4-FFF2-40B4-BE49-F238E27FC236}">
                <a16:creationId xmlns:a16="http://schemas.microsoft.com/office/drawing/2014/main" id="{C52443DB-AB60-4241-BB3C-DACB975AA222}"/>
              </a:ext>
            </a:extLst>
          </p:cNvPr>
          <p:cNvSpPr>
            <a:spLocks noGrp="1"/>
          </p:cNvSpPr>
          <p:nvPr>
            <p:ph idx="1"/>
          </p:nvPr>
        </p:nvSpPr>
        <p:spPr>
          <a:xfrm>
            <a:off x="1136429" y="1703692"/>
            <a:ext cx="6467867" cy="3450613"/>
          </a:xfrm>
        </p:spPr>
        <p:txBody>
          <a:bodyPr anchor="ctr">
            <a:normAutofit/>
          </a:bodyPr>
          <a:lstStyle/>
          <a:p>
            <a:r>
              <a:rPr lang="en-GB" dirty="0"/>
              <a:t>Theory? Both describes and explains</a:t>
            </a:r>
          </a:p>
          <a:p>
            <a:endParaRPr lang="en-GB" dirty="0"/>
          </a:p>
          <a:p>
            <a:r>
              <a:rPr lang="en-GB" dirty="0"/>
              <a:t>Model? Only explains</a:t>
            </a:r>
          </a:p>
          <a:p>
            <a:pPr marL="0" indent="0">
              <a:buNone/>
            </a:pPr>
            <a:endParaRPr lang="en-GB" dirty="0"/>
          </a:p>
          <a:p>
            <a:r>
              <a:rPr lang="en-GB" dirty="0"/>
              <a:t>Framework? Only describes</a:t>
            </a:r>
          </a:p>
        </p:txBody>
      </p:sp>
      <p:sp>
        <p:nvSpPr>
          <p:cNvPr id="14"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Venn Diagram">
            <a:extLst>
              <a:ext uri="{FF2B5EF4-FFF2-40B4-BE49-F238E27FC236}">
                <a16:creationId xmlns:a16="http://schemas.microsoft.com/office/drawing/2014/main" id="{E720BC24-7355-4D13-B912-F65FE0E758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90903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1B1E163B-9A61-4119-9B35-767B52B415FD}"/>
              </a:ext>
            </a:extLst>
          </p:cNvPr>
          <p:cNvPicPr>
            <a:picLocks noGrp="1" noChangeAspect="1"/>
          </p:cNvPicPr>
          <p:nvPr>
            <p:ph idx="1"/>
          </p:nvPr>
        </p:nvPicPr>
        <p:blipFill rotWithShape="1">
          <a:blip r:embed="rId3"/>
          <a:srcRect l="10927" r="2391" b="1"/>
          <a:stretch/>
        </p:blipFill>
        <p:spPr>
          <a:xfrm>
            <a:off x="20" y="1282"/>
            <a:ext cx="12191980" cy="6856718"/>
          </a:xfrm>
          <a:prstGeom prst="rect">
            <a:avLst/>
          </a:prstGeom>
        </p:spPr>
      </p:pic>
    </p:spTree>
    <p:extLst>
      <p:ext uri="{BB962C8B-B14F-4D97-AF65-F5344CB8AC3E}">
        <p14:creationId xmlns:p14="http://schemas.microsoft.com/office/powerpoint/2010/main" val="3830189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B447E-BE6B-4F89-B7B8-9356552E90C2}"/>
              </a:ext>
            </a:extLst>
          </p:cNvPr>
          <p:cNvSpPr>
            <a:spLocks noGrp="1"/>
          </p:cNvSpPr>
          <p:nvPr>
            <p:ph type="title"/>
          </p:nvPr>
        </p:nvSpPr>
        <p:spPr/>
        <p:txBody>
          <a:bodyPr/>
          <a:lstStyle/>
          <a:p>
            <a:r>
              <a:rPr lang="en-GB" dirty="0"/>
              <a:t>3 Overarching aims of implementation Science</a:t>
            </a:r>
          </a:p>
        </p:txBody>
      </p:sp>
      <p:sp>
        <p:nvSpPr>
          <p:cNvPr id="3" name="Content Placeholder 2">
            <a:extLst>
              <a:ext uri="{FF2B5EF4-FFF2-40B4-BE49-F238E27FC236}">
                <a16:creationId xmlns:a16="http://schemas.microsoft.com/office/drawing/2014/main" id="{4B800826-9307-4281-A2C3-681CA3EF0861}"/>
              </a:ext>
            </a:extLst>
          </p:cNvPr>
          <p:cNvSpPr>
            <a:spLocks noGrp="1"/>
          </p:cNvSpPr>
          <p:nvPr>
            <p:ph idx="1"/>
          </p:nvPr>
        </p:nvSpPr>
        <p:spPr/>
        <p:txBody>
          <a:bodyPr/>
          <a:lstStyle/>
          <a:p>
            <a:pPr marL="457200" indent="-457200">
              <a:buFont typeface="+mj-lt"/>
              <a:buAutoNum type="arabicPeriod"/>
            </a:pPr>
            <a:r>
              <a:rPr lang="en-GB" dirty="0"/>
              <a:t>Describe and guide the process of implementation</a:t>
            </a:r>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r>
              <a:rPr lang="en-GB" dirty="0"/>
              <a:t>Understand and explain influences on imbedding the intervention</a:t>
            </a:r>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r>
              <a:rPr lang="en-GB" dirty="0"/>
              <a:t>Guide the evaluation process</a:t>
            </a:r>
          </a:p>
          <a:p>
            <a:pPr marL="0" indent="0">
              <a:buNone/>
            </a:pPr>
            <a:endParaRPr lang="en-GB" dirty="0"/>
          </a:p>
        </p:txBody>
      </p:sp>
    </p:spTree>
    <p:extLst>
      <p:ext uri="{BB962C8B-B14F-4D97-AF65-F5344CB8AC3E}">
        <p14:creationId xmlns:p14="http://schemas.microsoft.com/office/powerpoint/2010/main" val="2768920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9F4385B-9EB8-4E2B-BBD8-9F351EFC99AB}"/>
              </a:ext>
            </a:extLst>
          </p:cNvPr>
          <p:cNvSpPr txBox="1">
            <a:spLocks/>
          </p:cNvSpPr>
          <p:nvPr/>
        </p:nvSpPr>
        <p:spPr>
          <a:xfrm>
            <a:off x="990600" y="1687465"/>
            <a:ext cx="10515600" cy="4256453"/>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rgbClr val="193E7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solidFill>
                <a:schemeClr val="tx1"/>
              </a:solidFill>
            </a:endParaRPr>
          </a:p>
        </p:txBody>
      </p:sp>
      <p:sp>
        <p:nvSpPr>
          <p:cNvPr id="4" name="Content Placeholder 2">
            <a:extLst>
              <a:ext uri="{FF2B5EF4-FFF2-40B4-BE49-F238E27FC236}">
                <a16:creationId xmlns:a16="http://schemas.microsoft.com/office/drawing/2014/main" id="{16BDC734-E1F3-4EBD-96B1-924ED1AFD46E}"/>
              </a:ext>
            </a:extLst>
          </p:cNvPr>
          <p:cNvSpPr txBox="1">
            <a:spLocks/>
          </p:cNvSpPr>
          <p:nvPr/>
        </p:nvSpPr>
        <p:spPr>
          <a:xfrm>
            <a:off x="768000" y="1687466"/>
            <a:ext cx="10656000" cy="4051696"/>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rgbClr val="193E7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300"/>
              </a:spcBef>
              <a:spcAft>
                <a:spcPts val="300"/>
              </a:spcAft>
            </a:pPr>
            <a:endParaRPr lang="en-GB" sz="2000" dirty="0">
              <a:solidFill>
                <a:srgbClr val="EC5E4F"/>
              </a:solidFill>
            </a:endParaRPr>
          </a:p>
          <a:p>
            <a:pPr marL="0" indent="0">
              <a:lnSpc>
                <a:spcPct val="110000"/>
              </a:lnSpc>
              <a:spcBef>
                <a:spcPts val="300"/>
              </a:spcBef>
              <a:spcAft>
                <a:spcPts val="300"/>
              </a:spcAft>
              <a:buFont typeface="Arial" panose="020B0604020202020204" pitchFamily="34" charset="0"/>
              <a:buNone/>
            </a:pPr>
            <a:endParaRPr lang="en-GB" sz="2000" dirty="0">
              <a:solidFill>
                <a:srgbClr val="EC5E4F"/>
              </a:solidFill>
            </a:endParaRPr>
          </a:p>
          <a:p>
            <a:pPr marL="0" indent="0">
              <a:lnSpc>
                <a:spcPct val="110000"/>
              </a:lnSpc>
              <a:spcBef>
                <a:spcPts val="300"/>
              </a:spcBef>
              <a:spcAft>
                <a:spcPts val="300"/>
              </a:spcAft>
              <a:buFont typeface="Arial" panose="020B0604020202020204" pitchFamily="34" charset="0"/>
              <a:buNone/>
            </a:pPr>
            <a:endParaRPr lang="en-GB" sz="1600" dirty="0"/>
          </a:p>
        </p:txBody>
      </p:sp>
      <p:graphicFrame>
        <p:nvGraphicFramePr>
          <p:cNvPr id="3" name="Diagram 2">
            <a:extLst>
              <a:ext uri="{FF2B5EF4-FFF2-40B4-BE49-F238E27FC236}">
                <a16:creationId xmlns:a16="http://schemas.microsoft.com/office/drawing/2014/main" id="{24A59F4F-2254-400D-AEFE-BE0A344A9C5B}"/>
              </a:ext>
            </a:extLst>
          </p:cNvPr>
          <p:cNvGraphicFramePr/>
          <p:nvPr>
            <p:extLst>
              <p:ext uri="{D42A27DB-BD31-4B8C-83A1-F6EECF244321}">
                <p14:modId xmlns:p14="http://schemas.microsoft.com/office/powerpoint/2010/main" val="4016615487"/>
              </p:ext>
            </p:extLst>
          </p:nvPr>
        </p:nvGraphicFramePr>
        <p:xfrm>
          <a:off x="1166949" y="1271451"/>
          <a:ext cx="8993051" cy="4866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77973DEB-D143-4ADF-82F7-775F73F4FB56}"/>
              </a:ext>
            </a:extLst>
          </p:cNvPr>
          <p:cNvSpPr txBox="1"/>
          <p:nvPr/>
        </p:nvSpPr>
        <p:spPr>
          <a:xfrm>
            <a:off x="990601" y="566057"/>
            <a:ext cx="9169400" cy="873316"/>
          </a:xfrm>
          <a:prstGeom prst="rect">
            <a:avLst/>
          </a:prstGeom>
          <a:noFill/>
        </p:spPr>
        <p:txBody>
          <a:bodyPr wrap="square" rtlCol="0">
            <a:spAutoFit/>
          </a:bodyPr>
          <a:lstStyle/>
          <a:p>
            <a:pPr>
              <a:lnSpc>
                <a:spcPct val="110000"/>
              </a:lnSpc>
              <a:spcBef>
                <a:spcPts val="300"/>
              </a:spcBef>
              <a:spcAft>
                <a:spcPts val="300"/>
              </a:spcAft>
            </a:pPr>
            <a:r>
              <a:rPr lang="en-GB" sz="2400" dirty="0">
                <a:solidFill>
                  <a:srgbClr val="EC5E4F"/>
                </a:solidFill>
              </a:rPr>
              <a:t>Use an implementation framework, theory, or model from the very beginning and at each stage of the process……</a:t>
            </a:r>
          </a:p>
        </p:txBody>
      </p:sp>
    </p:spTree>
    <p:extLst>
      <p:ext uri="{BB962C8B-B14F-4D97-AF65-F5344CB8AC3E}">
        <p14:creationId xmlns:p14="http://schemas.microsoft.com/office/powerpoint/2010/main" val="3783687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B040E-337A-413A-B5F2-94007E9310F7}"/>
              </a:ext>
            </a:extLst>
          </p:cNvPr>
          <p:cNvSpPr>
            <a:spLocks noGrp="1"/>
          </p:cNvSpPr>
          <p:nvPr>
            <p:ph type="title"/>
          </p:nvPr>
        </p:nvSpPr>
        <p:spPr>
          <a:xfrm>
            <a:off x="838200" y="2862262"/>
            <a:ext cx="9403080" cy="1133477"/>
          </a:xfrm>
        </p:spPr>
        <p:txBody>
          <a:bodyPr/>
          <a:lstStyle/>
          <a:p>
            <a:r>
              <a:rPr lang="en-GB" sz="3200" dirty="0"/>
              <a:t>Have you heard of any of the following implementation theories/frameworks?</a:t>
            </a:r>
          </a:p>
        </p:txBody>
      </p:sp>
      <p:sp>
        <p:nvSpPr>
          <p:cNvPr id="3" name="Title 1">
            <a:extLst>
              <a:ext uri="{FF2B5EF4-FFF2-40B4-BE49-F238E27FC236}">
                <a16:creationId xmlns:a16="http://schemas.microsoft.com/office/drawing/2014/main" id="{96691E4E-C2A6-4CFC-814F-0542BCFA5A09}"/>
              </a:ext>
            </a:extLst>
          </p:cNvPr>
          <p:cNvSpPr txBox="1">
            <a:spLocks/>
          </p:cNvSpPr>
          <p:nvPr/>
        </p:nvSpPr>
        <p:spPr>
          <a:xfrm>
            <a:off x="838200" y="1194183"/>
            <a:ext cx="10515600" cy="86546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rgbClr val="193E72"/>
                </a:solidFill>
                <a:latin typeface="+mj-lt"/>
                <a:ea typeface="+mj-ea"/>
                <a:cs typeface="+mj-cs"/>
              </a:defRPr>
            </a:lvl1pPr>
          </a:lstStyle>
          <a:p>
            <a:r>
              <a:rPr lang="en-GB" b="1" dirty="0"/>
              <a:t>Poll #3</a:t>
            </a:r>
          </a:p>
        </p:txBody>
      </p:sp>
    </p:spTree>
    <p:extLst>
      <p:ext uri="{BB962C8B-B14F-4D97-AF65-F5344CB8AC3E}">
        <p14:creationId xmlns:p14="http://schemas.microsoft.com/office/powerpoint/2010/main" val="3955027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CE3E-345D-4925-BDB6-99C050753877}"/>
              </a:ext>
            </a:extLst>
          </p:cNvPr>
          <p:cNvSpPr>
            <a:spLocks noGrp="1"/>
          </p:cNvSpPr>
          <p:nvPr>
            <p:ph type="title"/>
          </p:nvPr>
        </p:nvSpPr>
        <p:spPr>
          <a:xfrm>
            <a:off x="838200" y="3249227"/>
            <a:ext cx="9403080" cy="1278386"/>
          </a:xfrm>
        </p:spPr>
        <p:txBody>
          <a:bodyPr/>
          <a:lstStyle/>
          <a:p>
            <a:br>
              <a:rPr lang="en-GB" sz="3600" dirty="0"/>
            </a:br>
            <a:endParaRPr lang="en-GB" sz="3600" dirty="0"/>
          </a:p>
        </p:txBody>
      </p:sp>
      <p:sp>
        <p:nvSpPr>
          <p:cNvPr id="3" name="TextBox 2">
            <a:extLst>
              <a:ext uri="{FF2B5EF4-FFF2-40B4-BE49-F238E27FC236}">
                <a16:creationId xmlns:a16="http://schemas.microsoft.com/office/drawing/2014/main" id="{5E311CC7-3FB2-42ED-B3C1-6537A8392507}"/>
              </a:ext>
            </a:extLst>
          </p:cNvPr>
          <p:cNvSpPr txBox="1"/>
          <p:nvPr/>
        </p:nvSpPr>
        <p:spPr>
          <a:xfrm>
            <a:off x="2024108" y="1660124"/>
            <a:ext cx="8909630" cy="3970318"/>
          </a:xfrm>
          <a:prstGeom prst="rect">
            <a:avLst/>
          </a:prstGeom>
          <a:noFill/>
        </p:spPr>
        <p:txBody>
          <a:bodyPr wrap="square" rtlCol="0">
            <a:spAutoFit/>
          </a:bodyPr>
          <a:lstStyle/>
          <a:p>
            <a:pPr marL="742950" indent="-742950">
              <a:buFont typeface="+mj-lt"/>
              <a:buAutoNum type="alphaUcPeriod"/>
            </a:pPr>
            <a:r>
              <a:rPr lang="en-GB" sz="3600" dirty="0">
                <a:solidFill>
                  <a:schemeClr val="bg1"/>
                </a:solidFill>
              </a:rPr>
              <a:t>Consolidated Framework for Implementation Research (CFIR)</a:t>
            </a:r>
          </a:p>
          <a:p>
            <a:pPr marL="742950" indent="-742950">
              <a:buFont typeface="+mj-lt"/>
              <a:buAutoNum type="alphaUcPeriod"/>
            </a:pPr>
            <a:r>
              <a:rPr lang="en-GB" sz="3600" dirty="0">
                <a:solidFill>
                  <a:schemeClr val="bg1"/>
                </a:solidFill>
              </a:rPr>
              <a:t>Theoretical Domains Framework (TDF)</a:t>
            </a:r>
          </a:p>
          <a:p>
            <a:pPr marL="742950" indent="-742950">
              <a:buFont typeface="+mj-lt"/>
              <a:buAutoNum type="alphaUcPeriod"/>
            </a:pPr>
            <a:r>
              <a:rPr lang="en-GB" sz="3600" dirty="0">
                <a:solidFill>
                  <a:schemeClr val="bg1"/>
                </a:solidFill>
              </a:rPr>
              <a:t>Non-adoption, Abandonment, Scale-up, Spread, and Sustainability (NASSS)</a:t>
            </a:r>
          </a:p>
          <a:p>
            <a:pPr marL="742950" indent="-742950">
              <a:buFont typeface="+mj-lt"/>
              <a:buAutoNum type="alphaUcPeriod"/>
            </a:pPr>
            <a:r>
              <a:rPr lang="en-GB" sz="3600" dirty="0">
                <a:solidFill>
                  <a:schemeClr val="bg1"/>
                </a:solidFill>
              </a:rPr>
              <a:t>None of the above</a:t>
            </a:r>
          </a:p>
        </p:txBody>
      </p:sp>
    </p:spTree>
    <p:extLst>
      <p:ext uri="{BB962C8B-B14F-4D97-AF65-F5344CB8AC3E}">
        <p14:creationId xmlns:p14="http://schemas.microsoft.com/office/powerpoint/2010/main" val="617916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C71F5C-F96A-44D7-A869-58A27C348D20}"/>
              </a:ext>
            </a:extLst>
          </p:cNvPr>
          <p:cNvSpPr txBox="1">
            <a:spLocks/>
          </p:cNvSpPr>
          <p:nvPr/>
        </p:nvSpPr>
        <p:spPr>
          <a:xfrm>
            <a:off x="838200" y="517527"/>
            <a:ext cx="10515600" cy="86546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rgbClr val="193E72"/>
                </a:solidFill>
                <a:latin typeface="+mj-lt"/>
                <a:ea typeface="+mj-ea"/>
                <a:cs typeface="+mj-cs"/>
              </a:defRPr>
            </a:lvl1pPr>
          </a:lstStyle>
          <a:p>
            <a:r>
              <a:rPr lang="en-GB" b="1" dirty="0"/>
              <a:t>Implementation theories/frameworks we use …</a:t>
            </a:r>
          </a:p>
        </p:txBody>
      </p:sp>
      <p:sp>
        <p:nvSpPr>
          <p:cNvPr id="6" name="Content Placeholder 2">
            <a:extLst>
              <a:ext uri="{FF2B5EF4-FFF2-40B4-BE49-F238E27FC236}">
                <a16:creationId xmlns:a16="http://schemas.microsoft.com/office/drawing/2014/main" id="{A9F4385B-9EB8-4E2B-BBD8-9F351EFC99AB}"/>
              </a:ext>
            </a:extLst>
          </p:cNvPr>
          <p:cNvSpPr txBox="1">
            <a:spLocks/>
          </p:cNvSpPr>
          <p:nvPr/>
        </p:nvSpPr>
        <p:spPr>
          <a:xfrm>
            <a:off x="696000" y="1455939"/>
            <a:ext cx="10800000" cy="4487980"/>
          </a:xfrm>
          <a:prstGeom prst="rect">
            <a:avLst/>
          </a:prstGeom>
        </p:spPr>
        <p:txBody>
          <a:bodyPr vert="horz" lIns="91440" tIns="45720" rIns="91440" bIns="45720" rtlCol="0">
            <a:normAutofit fontScale="9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rgbClr val="193E7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b="1" dirty="0">
                <a:solidFill>
                  <a:srgbClr val="EC5E4F"/>
                </a:solidFill>
              </a:rPr>
              <a:t>Consolidated Framework for Implementation (CFIR)</a:t>
            </a:r>
          </a:p>
          <a:p>
            <a:pPr marL="0" indent="0">
              <a:buNone/>
            </a:pPr>
            <a:r>
              <a:rPr lang="en-GB" dirty="0"/>
              <a:t>provides a menu of constructs arranged across 5 domains that can be used in a range of applications. It can provide a practical guide for systematically assessing potential barriers and facilitators in preparation for implementing an innovation, to providing theory-based constructs for developing context-specific logic models or generalizable middle-range theories. </a:t>
            </a:r>
            <a:endParaRPr lang="en-GB" sz="2200" b="1" dirty="0">
              <a:solidFill>
                <a:srgbClr val="EC5E4F"/>
              </a:solidFill>
            </a:endParaRPr>
          </a:p>
          <a:p>
            <a:pPr marL="0" indent="0">
              <a:buFont typeface="Arial" panose="020B0604020202020204" pitchFamily="34" charset="0"/>
              <a:buNone/>
            </a:pPr>
            <a:endParaRPr lang="en-GB" sz="2200" b="1" dirty="0">
              <a:solidFill>
                <a:srgbClr val="EC5E4F"/>
              </a:solidFill>
            </a:endParaRPr>
          </a:p>
          <a:p>
            <a:pPr marL="0" indent="0">
              <a:buFont typeface="Arial" panose="020B0604020202020204" pitchFamily="34" charset="0"/>
              <a:buNone/>
            </a:pPr>
            <a:r>
              <a:rPr lang="en-GB" sz="2200" b="1" dirty="0">
                <a:solidFill>
                  <a:srgbClr val="EC5E4F"/>
                </a:solidFill>
              </a:rPr>
              <a:t>Theoretical Domains Framework (TDF)</a:t>
            </a:r>
          </a:p>
          <a:p>
            <a:pPr marL="0" indent="0">
              <a:buNone/>
            </a:pPr>
            <a:r>
              <a:rPr lang="en-GB" dirty="0"/>
              <a:t>a comprehensive, theory-informed approach to identify determinants of behaviour. Takes constructs from other theories and groups them into theoretical domains </a:t>
            </a:r>
            <a:endParaRPr lang="en-GB" sz="2200" b="1" dirty="0">
              <a:solidFill>
                <a:srgbClr val="EC5E4F"/>
              </a:solidFill>
            </a:endParaRPr>
          </a:p>
          <a:p>
            <a:pPr marL="0" indent="0">
              <a:buFont typeface="Arial" panose="020B0604020202020204" pitchFamily="34" charset="0"/>
              <a:buNone/>
            </a:pPr>
            <a:endParaRPr lang="en-GB" sz="2200" b="1" dirty="0">
              <a:solidFill>
                <a:srgbClr val="EC5E4F"/>
              </a:solidFill>
            </a:endParaRPr>
          </a:p>
          <a:p>
            <a:pPr marL="0" indent="0">
              <a:buFont typeface="Arial" panose="020B0604020202020204" pitchFamily="34" charset="0"/>
              <a:buNone/>
            </a:pPr>
            <a:r>
              <a:rPr lang="en-GB" sz="2200" b="1" dirty="0">
                <a:solidFill>
                  <a:srgbClr val="EC5E4F"/>
                </a:solidFill>
              </a:rPr>
              <a:t>Non-adoption, Abandonment, Scale-up, Spread, and Sustainability (NASSS)</a:t>
            </a:r>
          </a:p>
          <a:p>
            <a:pPr marL="0" indent="0">
              <a:buNone/>
            </a:pPr>
            <a:r>
              <a:rPr lang="en-GB" dirty="0"/>
              <a:t>evidence-based, theory-informed, and pragmatic framework to help predict and evaluate the success of a technology-supported health or social care program.</a:t>
            </a:r>
            <a:endParaRPr lang="en-GB" sz="2200" b="1" dirty="0">
              <a:solidFill>
                <a:srgbClr val="EC5E4F"/>
              </a:solidFill>
            </a:endParaRPr>
          </a:p>
        </p:txBody>
      </p:sp>
    </p:spTree>
    <p:extLst>
      <p:ext uri="{BB962C8B-B14F-4D97-AF65-F5344CB8AC3E}">
        <p14:creationId xmlns:p14="http://schemas.microsoft.com/office/powerpoint/2010/main" val="2323465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B447E-BE6B-4F89-B7B8-9356552E90C2}"/>
              </a:ext>
            </a:extLst>
          </p:cNvPr>
          <p:cNvSpPr>
            <a:spLocks noGrp="1"/>
          </p:cNvSpPr>
          <p:nvPr>
            <p:ph type="title"/>
          </p:nvPr>
        </p:nvSpPr>
        <p:spPr/>
        <p:txBody>
          <a:bodyPr/>
          <a:lstStyle/>
          <a:p>
            <a:r>
              <a:rPr lang="en-GB" dirty="0"/>
              <a:t>3 Overarching aims of implementation Science</a:t>
            </a:r>
          </a:p>
        </p:txBody>
      </p:sp>
      <p:sp>
        <p:nvSpPr>
          <p:cNvPr id="3" name="Content Placeholder 2">
            <a:extLst>
              <a:ext uri="{FF2B5EF4-FFF2-40B4-BE49-F238E27FC236}">
                <a16:creationId xmlns:a16="http://schemas.microsoft.com/office/drawing/2014/main" id="{4B800826-9307-4281-A2C3-681CA3EF0861}"/>
              </a:ext>
            </a:extLst>
          </p:cNvPr>
          <p:cNvSpPr>
            <a:spLocks noGrp="1"/>
          </p:cNvSpPr>
          <p:nvPr>
            <p:ph idx="1"/>
          </p:nvPr>
        </p:nvSpPr>
        <p:spPr/>
        <p:txBody>
          <a:bodyPr/>
          <a:lstStyle/>
          <a:p>
            <a:pPr marL="457200" indent="-457200">
              <a:buFont typeface="+mj-lt"/>
              <a:buAutoNum type="arabicPeriod"/>
            </a:pPr>
            <a:r>
              <a:rPr lang="en-GB" dirty="0"/>
              <a:t>Describe and guide the process</a:t>
            </a:r>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r>
              <a:rPr lang="en-GB" dirty="0"/>
              <a:t>Understand and explain influences on outcomes</a:t>
            </a:r>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r>
              <a:rPr lang="en-GB" dirty="0"/>
              <a:t>Guide the evaluation process</a:t>
            </a:r>
          </a:p>
          <a:p>
            <a:pPr marL="0" indent="0">
              <a:buNone/>
            </a:pPr>
            <a:endParaRPr lang="en-GB" dirty="0"/>
          </a:p>
        </p:txBody>
      </p:sp>
    </p:spTree>
    <p:extLst>
      <p:ext uri="{BB962C8B-B14F-4D97-AF65-F5344CB8AC3E}">
        <p14:creationId xmlns:p14="http://schemas.microsoft.com/office/powerpoint/2010/main" val="155716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B5285-6345-46AB-B34B-420386A5A780}"/>
              </a:ext>
            </a:extLst>
          </p:cNvPr>
          <p:cNvSpPr>
            <a:spLocks noGrp="1"/>
          </p:cNvSpPr>
          <p:nvPr>
            <p:ph type="title"/>
          </p:nvPr>
        </p:nvSpPr>
        <p:spPr>
          <a:xfrm>
            <a:off x="854487" y="1290345"/>
            <a:ext cx="9976269" cy="1325563"/>
          </a:xfrm>
        </p:spPr>
        <p:txBody>
          <a:bodyPr vert="horz" lIns="91440" tIns="45720" rIns="91440" bIns="45720" rtlCol="0" anchor="ctr">
            <a:normAutofit fontScale="90000"/>
          </a:bodyPr>
          <a:lstStyle/>
          <a:p>
            <a:pPr defTabSz="914400"/>
            <a:r>
              <a:rPr lang="en-US" sz="5400" kern="1200" dirty="0">
                <a:solidFill>
                  <a:schemeClr val="tx1"/>
                </a:solidFill>
                <a:latin typeface="+mj-lt"/>
                <a:ea typeface="+mj-ea"/>
                <a:cs typeface="+mj-cs"/>
              </a:rPr>
              <a:t>Welcome to today’s discussion</a:t>
            </a:r>
            <a:r>
              <a:rPr lang="en-US" sz="5400" dirty="0">
                <a:solidFill>
                  <a:schemeClr val="tx1"/>
                </a:solidFill>
              </a:rPr>
              <a:t> </a:t>
            </a:r>
            <a:r>
              <a:rPr lang="en-US" sz="5400" kern="1200" dirty="0">
                <a:solidFill>
                  <a:schemeClr val="tx1"/>
                </a:solidFill>
                <a:latin typeface="+mj-lt"/>
                <a:ea typeface="+mj-ea"/>
                <a:cs typeface="+mj-cs"/>
              </a:rPr>
              <a:t>Today’s objectives:</a:t>
            </a:r>
            <a:br>
              <a:rPr lang="en-US" sz="1400" kern="1200" dirty="0">
                <a:solidFill>
                  <a:schemeClr val="tx1"/>
                </a:solidFill>
                <a:latin typeface="+mj-lt"/>
                <a:ea typeface="+mj-ea"/>
                <a:cs typeface="+mj-cs"/>
              </a:rPr>
            </a:br>
            <a:r>
              <a:rPr lang="en-US" sz="1400" kern="1200" dirty="0">
                <a:solidFill>
                  <a:schemeClr val="tx1"/>
                </a:solidFill>
                <a:latin typeface="+mj-lt"/>
                <a:ea typeface="+mj-ea"/>
                <a:cs typeface="+mj-cs"/>
              </a:rPr>
              <a:t> </a:t>
            </a:r>
            <a:br>
              <a:rPr lang="en-US" sz="1400" kern="1200" dirty="0">
                <a:solidFill>
                  <a:schemeClr val="tx1"/>
                </a:solidFill>
                <a:latin typeface="+mj-lt"/>
                <a:ea typeface="+mj-ea"/>
                <a:cs typeface="+mj-cs"/>
              </a:rPr>
            </a:br>
            <a:br>
              <a:rPr lang="en-US" sz="1400" kern="1200" dirty="0">
                <a:solidFill>
                  <a:schemeClr val="tx1"/>
                </a:solidFill>
                <a:latin typeface="+mj-lt"/>
                <a:ea typeface="+mj-ea"/>
                <a:cs typeface="+mj-cs"/>
              </a:rPr>
            </a:br>
            <a:br>
              <a:rPr lang="en-US" sz="1400" kern="1200" dirty="0">
                <a:solidFill>
                  <a:schemeClr val="tx1"/>
                </a:solidFill>
                <a:latin typeface="+mj-lt"/>
                <a:ea typeface="+mj-ea"/>
                <a:cs typeface="+mj-cs"/>
              </a:rPr>
            </a:br>
            <a:endParaRPr lang="en-US" sz="1400" kern="1200"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AE452C85-E04D-4382-8594-C7C13CF086C8}"/>
              </a:ext>
            </a:extLst>
          </p:cNvPr>
          <p:cNvSpPr txBox="1"/>
          <p:nvPr/>
        </p:nvSpPr>
        <p:spPr>
          <a:xfrm>
            <a:off x="810894" y="2278173"/>
            <a:ext cx="8353800" cy="3450613"/>
          </a:xfrm>
          <a:prstGeom prst="rect">
            <a:avLst/>
          </a:prstGeom>
        </p:spPr>
        <p:txBody>
          <a:bodyPr vert="horz" lIns="91440" tIns="45720" rIns="91440" bIns="45720" rtlCol="0" anchor="ctr">
            <a:normAutofit/>
          </a:bodyPr>
          <a:lstStyle/>
          <a:p>
            <a:pPr marL="457200" indent="-457200">
              <a:lnSpc>
                <a:spcPct val="90000"/>
              </a:lnSpc>
              <a:spcAft>
                <a:spcPts val="600"/>
              </a:spcAft>
              <a:buFont typeface="+mj-lt"/>
              <a:buAutoNum type="arabicPeriod"/>
            </a:pPr>
            <a:r>
              <a:rPr lang="en-US" sz="2400" spc="-26" dirty="0"/>
              <a:t>What is implementation?</a:t>
            </a:r>
          </a:p>
          <a:p>
            <a:pPr marL="457200" indent="-457200">
              <a:lnSpc>
                <a:spcPct val="90000"/>
              </a:lnSpc>
              <a:spcAft>
                <a:spcPts val="600"/>
              </a:spcAft>
              <a:buFont typeface="+mj-lt"/>
              <a:buAutoNum type="arabicPeriod"/>
            </a:pPr>
            <a:r>
              <a:rPr lang="en-US" sz="2400" spc="-26" dirty="0"/>
              <a:t>So many different meanings</a:t>
            </a:r>
          </a:p>
          <a:p>
            <a:pPr marL="457200" indent="-457200">
              <a:lnSpc>
                <a:spcPct val="90000"/>
              </a:lnSpc>
              <a:spcAft>
                <a:spcPts val="600"/>
              </a:spcAft>
              <a:buFont typeface="+mj-lt"/>
              <a:buAutoNum type="arabicPeriod"/>
            </a:pPr>
            <a:r>
              <a:rPr lang="en-US" sz="2400" spc="-26" dirty="0"/>
              <a:t>The Implementation theories, models and frameworks we use</a:t>
            </a:r>
          </a:p>
          <a:p>
            <a:pPr marL="457200" indent="-457200">
              <a:lnSpc>
                <a:spcPct val="90000"/>
              </a:lnSpc>
              <a:spcAft>
                <a:spcPts val="600"/>
              </a:spcAft>
              <a:buFont typeface="+mj-lt"/>
              <a:buAutoNum type="arabicPeriod"/>
            </a:pPr>
            <a:r>
              <a:rPr lang="en-US" sz="2400" spc="-26" dirty="0"/>
              <a:t>Examples of our work</a:t>
            </a:r>
          </a:p>
          <a:p>
            <a:pPr marL="457200" indent="-457200">
              <a:lnSpc>
                <a:spcPct val="90000"/>
              </a:lnSpc>
              <a:spcAft>
                <a:spcPts val="600"/>
              </a:spcAft>
              <a:buFont typeface="+mj-lt"/>
              <a:buAutoNum type="arabicPeriod"/>
            </a:pPr>
            <a:r>
              <a:rPr lang="en-US" sz="2400" spc="-26" dirty="0"/>
              <a:t>How we can help your research</a:t>
            </a:r>
          </a:p>
          <a:p>
            <a:pPr marL="457200" indent="-457200">
              <a:lnSpc>
                <a:spcPct val="90000"/>
              </a:lnSpc>
              <a:spcAft>
                <a:spcPts val="600"/>
              </a:spcAft>
              <a:buFont typeface="+mj-lt"/>
              <a:buAutoNum type="arabicPeriod"/>
            </a:pPr>
            <a:r>
              <a:rPr lang="en-US" sz="2400" spc="-26" dirty="0"/>
              <a:t>Interactive chat</a:t>
            </a:r>
            <a:br>
              <a:rPr lang="en-US" sz="2400" spc="-26" dirty="0"/>
            </a:br>
            <a:endParaRPr lang="en-US" sz="24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Head with Gears">
            <a:extLst>
              <a:ext uri="{FF2B5EF4-FFF2-40B4-BE49-F238E27FC236}">
                <a16:creationId xmlns:a16="http://schemas.microsoft.com/office/drawing/2014/main" id="{2053C079-E82D-4CC2-B97B-A069CFD088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472386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0253-5BBD-4909-8789-C4EAE20F4E60}"/>
              </a:ext>
            </a:extLst>
          </p:cNvPr>
          <p:cNvSpPr>
            <a:spLocks noGrp="1"/>
          </p:cNvSpPr>
          <p:nvPr>
            <p:ph type="title"/>
          </p:nvPr>
        </p:nvSpPr>
        <p:spPr/>
        <p:txBody>
          <a:bodyPr/>
          <a:lstStyle/>
          <a:p>
            <a:r>
              <a:rPr lang="en-GB" b="1" dirty="0"/>
              <a:t>How to apply the theories</a:t>
            </a:r>
          </a:p>
        </p:txBody>
      </p:sp>
      <p:sp>
        <p:nvSpPr>
          <p:cNvPr id="3" name="Content Placeholder 2">
            <a:extLst>
              <a:ext uri="{FF2B5EF4-FFF2-40B4-BE49-F238E27FC236}">
                <a16:creationId xmlns:a16="http://schemas.microsoft.com/office/drawing/2014/main" id="{06DA990A-CB3D-4589-9DDA-7909D7456453}"/>
              </a:ext>
            </a:extLst>
          </p:cNvPr>
          <p:cNvSpPr>
            <a:spLocks noGrp="1"/>
          </p:cNvSpPr>
          <p:nvPr>
            <p:ph idx="1"/>
          </p:nvPr>
        </p:nvSpPr>
        <p:spPr>
          <a:xfrm>
            <a:off x="838200" y="1230594"/>
            <a:ext cx="10631750" cy="5152451"/>
          </a:xfrm>
        </p:spPr>
        <p:txBody>
          <a:bodyPr>
            <a:normAutofit/>
          </a:bodyPr>
          <a:lstStyle/>
          <a:p>
            <a:pPr marL="0" indent="0">
              <a:buNone/>
            </a:pPr>
            <a:r>
              <a:rPr lang="en-GB" b="1" dirty="0">
                <a:solidFill>
                  <a:srgbClr val="FF0000"/>
                </a:solidFill>
              </a:rPr>
              <a:t>Systematic Review</a:t>
            </a:r>
          </a:p>
          <a:p>
            <a:pPr lvl="1"/>
            <a:r>
              <a:rPr lang="en-GB" dirty="0">
                <a:solidFill>
                  <a:srgbClr val="193E72"/>
                </a:solidFill>
              </a:rPr>
              <a:t>Searched existing literature to identify factors to implementation, map it according to the implementation framework, and present it in a helpful and informative way</a:t>
            </a:r>
          </a:p>
          <a:p>
            <a:pPr marL="0" indent="0">
              <a:buNone/>
            </a:pPr>
            <a:r>
              <a:rPr lang="en-GB" b="1" dirty="0">
                <a:solidFill>
                  <a:srgbClr val="FF0000"/>
                </a:solidFill>
              </a:rPr>
              <a:t>Intervention works in one setting – roll it out in other ones</a:t>
            </a:r>
          </a:p>
          <a:p>
            <a:pPr lvl="1"/>
            <a:r>
              <a:rPr lang="en-GB" dirty="0">
                <a:solidFill>
                  <a:srgbClr val="193E72"/>
                </a:solidFill>
              </a:rPr>
              <a:t>Aim to refine an </a:t>
            </a:r>
            <a:r>
              <a:rPr lang="en-GB" b="1" dirty="0">
                <a:solidFill>
                  <a:srgbClr val="193E72"/>
                </a:solidFill>
              </a:rPr>
              <a:t>intervention plan</a:t>
            </a:r>
            <a:r>
              <a:rPr lang="en-GB" dirty="0">
                <a:solidFill>
                  <a:srgbClr val="193E72"/>
                </a:solidFill>
              </a:rPr>
              <a:t> for general use and understand the different settings readiness to change and barriers to the current process.</a:t>
            </a:r>
          </a:p>
          <a:p>
            <a:pPr marL="0" indent="0">
              <a:buNone/>
            </a:pPr>
            <a:r>
              <a:rPr lang="en-GB" b="1" dirty="0">
                <a:solidFill>
                  <a:srgbClr val="FF0000"/>
                </a:solidFill>
              </a:rPr>
              <a:t>Intervention has proven to be feasible but the appears to be struggles in it being embedded.</a:t>
            </a:r>
          </a:p>
          <a:p>
            <a:pPr lvl="1"/>
            <a:r>
              <a:rPr lang="en-GB" dirty="0">
                <a:solidFill>
                  <a:srgbClr val="193E72"/>
                </a:solidFill>
              </a:rPr>
              <a:t>Evaluate the implementation process, identify the fidelity of the process and </a:t>
            </a:r>
            <a:r>
              <a:rPr lang="en-GB" b="1" dirty="0">
                <a:solidFill>
                  <a:srgbClr val="193E72"/>
                </a:solidFill>
              </a:rPr>
              <a:t>barriers and facilitators </a:t>
            </a:r>
            <a:r>
              <a:rPr lang="en-GB" dirty="0">
                <a:solidFill>
                  <a:srgbClr val="193E72"/>
                </a:solidFill>
              </a:rPr>
              <a:t>to understand what the implementation plan should be.</a:t>
            </a:r>
          </a:p>
        </p:txBody>
      </p:sp>
    </p:spTree>
    <p:extLst>
      <p:ext uri="{BB962C8B-B14F-4D97-AF65-F5344CB8AC3E}">
        <p14:creationId xmlns:p14="http://schemas.microsoft.com/office/powerpoint/2010/main" val="1174408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C71F5C-F96A-44D7-A869-58A27C348D20}"/>
              </a:ext>
            </a:extLst>
          </p:cNvPr>
          <p:cNvSpPr txBox="1">
            <a:spLocks/>
          </p:cNvSpPr>
          <p:nvPr/>
        </p:nvSpPr>
        <p:spPr>
          <a:xfrm>
            <a:off x="786000" y="517526"/>
            <a:ext cx="10620000" cy="900000"/>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200" kern="1200">
                <a:solidFill>
                  <a:srgbClr val="193E72"/>
                </a:solidFill>
                <a:latin typeface="+mj-lt"/>
                <a:ea typeface="+mj-ea"/>
                <a:cs typeface="+mj-cs"/>
              </a:defRPr>
            </a:lvl1pPr>
          </a:lstStyle>
          <a:p>
            <a:r>
              <a:rPr lang="en-GB" b="1" dirty="0"/>
              <a:t>Using an implementation framework to map factors influencing implementation …</a:t>
            </a:r>
          </a:p>
        </p:txBody>
      </p:sp>
      <p:sp>
        <p:nvSpPr>
          <p:cNvPr id="6" name="Content Placeholder 2">
            <a:extLst>
              <a:ext uri="{FF2B5EF4-FFF2-40B4-BE49-F238E27FC236}">
                <a16:creationId xmlns:a16="http://schemas.microsoft.com/office/drawing/2014/main" id="{A9F4385B-9EB8-4E2B-BBD8-9F351EFC99AB}"/>
              </a:ext>
            </a:extLst>
          </p:cNvPr>
          <p:cNvSpPr txBox="1">
            <a:spLocks/>
          </p:cNvSpPr>
          <p:nvPr/>
        </p:nvSpPr>
        <p:spPr>
          <a:xfrm>
            <a:off x="696000" y="1687466"/>
            <a:ext cx="10800000" cy="4051696"/>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rgbClr val="193E7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300"/>
              </a:spcBef>
              <a:spcAft>
                <a:spcPts val="300"/>
              </a:spcAft>
              <a:buFont typeface="Arial" panose="020B0604020202020204" pitchFamily="34" charset="0"/>
              <a:buNone/>
            </a:pPr>
            <a:r>
              <a:rPr lang="en-GB" sz="2800" b="1" dirty="0">
                <a:solidFill>
                  <a:srgbClr val="EC5E4F"/>
                </a:solidFill>
              </a:rPr>
              <a:t>Quality improvement collaboratives in improving stroke care</a:t>
            </a:r>
          </a:p>
          <a:p>
            <a:pPr>
              <a:lnSpc>
                <a:spcPct val="110000"/>
              </a:lnSpc>
              <a:spcBef>
                <a:spcPts val="300"/>
              </a:spcBef>
              <a:spcAft>
                <a:spcPts val="300"/>
              </a:spcAft>
            </a:pPr>
            <a:r>
              <a:rPr lang="en-GB" sz="2200" dirty="0"/>
              <a:t>searched existing research papers that used the quality improvement collaborative approach to drive improvements in stroke care</a:t>
            </a:r>
          </a:p>
          <a:p>
            <a:pPr>
              <a:lnSpc>
                <a:spcPct val="110000"/>
              </a:lnSpc>
              <a:spcBef>
                <a:spcPts val="300"/>
              </a:spcBef>
              <a:spcAft>
                <a:spcPts val="300"/>
              </a:spcAft>
            </a:pPr>
            <a:r>
              <a:rPr lang="en-GB" sz="2200" dirty="0"/>
              <a:t>identified factors impacting on the implementation of improvements in stroke care noted by the authors of the existing research</a:t>
            </a:r>
          </a:p>
          <a:p>
            <a:pPr>
              <a:lnSpc>
                <a:spcPct val="110000"/>
              </a:lnSpc>
              <a:spcBef>
                <a:spcPts val="300"/>
              </a:spcBef>
              <a:spcAft>
                <a:spcPts val="300"/>
              </a:spcAft>
            </a:pPr>
            <a:r>
              <a:rPr lang="en-GB" sz="2200" dirty="0"/>
              <a:t>mapped these to the Consolidated Framework for Implementation Research (CFIR)</a:t>
            </a:r>
          </a:p>
          <a:p>
            <a:pPr lvl="1">
              <a:lnSpc>
                <a:spcPct val="110000"/>
              </a:lnSpc>
              <a:spcBef>
                <a:spcPts val="300"/>
              </a:spcBef>
              <a:spcAft>
                <a:spcPts val="300"/>
              </a:spcAft>
            </a:pPr>
            <a:r>
              <a:rPr lang="en-GB" sz="2200" dirty="0">
                <a:solidFill>
                  <a:srgbClr val="193E72"/>
                </a:solidFill>
              </a:rPr>
              <a:t>allows us to present them in a helpful and informative way for planning future quality improvement activities </a:t>
            </a:r>
          </a:p>
        </p:txBody>
      </p:sp>
    </p:spTree>
    <p:extLst>
      <p:ext uri="{BB962C8B-B14F-4D97-AF65-F5344CB8AC3E}">
        <p14:creationId xmlns:p14="http://schemas.microsoft.com/office/powerpoint/2010/main" val="3392958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C71F5C-F96A-44D7-A869-58A27C348D20}"/>
              </a:ext>
            </a:extLst>
          </p:cNvPr>
          <p:cNvSpPr txBox="1">
            <a:spLocks/>
          </p:cNvSpPr>
          <p:nvPr/>
        </p:nvSpPr>
        <p:spPr>
          <a:xfrm>
            <a:off x="786000" y="517526"/>
            <a:ext cx="10620000" cy="900000"/>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200" kern="1200">
                <a:solidFill>
                  <a:srgbClr val="193E72"/>
                </a:solidFill>
                <a:latin typeface="+mj-lt"/>
                <a:ea typeface="+mj-ea"/>
                <a:cs typeface="+mj-cs"/>
              </a:defRPr>
            </a:lvl1pPr>
          </a:lstStyle>
          <a:p>
            <a:r>
              <a:rPr lang="en-GB" b="1" dirty="0"/>
              <a:t>Using an implementation framework to map factors influencing implementation …</a:t>
            </a:r>
          </a:p>
        </p:txBody>
      </p:sp>
      <p:sp>
        <p:nvSpPr>
          <p:cNvPr id="6" name="Content Placeholder 2">
            <a:extLst>
              <a:ext uri="{FF2B5EF4-FFF2-40B4-BE49-F238E27FC236}">
                <a16:creationId xmlns:a16="http://schemas.microsoft.com/office/drawing/2014/main" id="{A9F4385B-9EB8-4E2B-BBD8-9F351EFC99AB}"/>
              </a:ext>
            </a:extLst>
          </p:cNvPr>
          <p:cNvSpPr txBox="1">
            <a:spLocks/>
          </p:cNvSpPr>
          <p:nvPr/>
        </p:nvSpPr>
        <p:spPr>
          <a:xfrm>
            <a:off x="696000" y="1687466"/>
            <a:ext cx="10800000" cy="4051696"/>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rgbClr val="193E7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300"/>
              </a:spcBef>
              <a:spcAft>
                <a:spcPts val="300"/>
              </a:spcAft>
              <a:buFont typeface="Arial" panose="020B0604020202020204" pitchFamily="34" charset="0"/>
              <a:buNone/>
            </a:pPr>
            <a:r>
              <a:rPr lang="en-GB" sz="2800" b="1" dirty="0">
                <a:solidFill>
                  <a:srgbClr val="EC5E4F"/>
                </a:solidFill>
              </a:rPr>
              <a:t>Implementation approaches in oral care in care homes</a:t>
            </a:r>
          </a:p>
          <a:p>
            <a:pPr>
              <a:lnSpc>
                <a:spcPct val="110000"/>
              </a:lnSpc>
              <a:spcBef>
                <a:spcPts val="300"/>
              </a:spcBef>
              <a:spcAft>
                <a:spcPts val="300"/>
              </a:spcAft>
            </a:pPr>
            <a:r>
              <a:rPr lang="en-GB" sz="2200" dirty="0"/>
              <a:t>found existing research using implementation strategies to improve oral care in care homes</a:t>
            </a:r>
          </a:p>
          <a:p>
            <a:pPr>
              <a:lnSpc>
                <a:spcPct val="110000"/>
              </a:lnSpc>
              <a:spcBef>
                <a:spcPts val="300"/>
              </a:spcBef>
              <a:spcAft>
                <a:spcPts val="300"/>
              </a:spcAft>
            </a:pPr>
            <a:r>
              <a:rPr lang="en-GB" sz="2200" dirty="0"/>
              <a:t>looked at the implementation strategy currently used and classified the elements of the strategy and previous research strategies against the Theoretical Domains Framework (TDF)</a:t>
            </a:r>
          </a:p>
          <a:p>
            <a:pPr>
              <a:lnSpc>
                <a:spcPct val="110000"/>
              </a:lnSpc>
              <a:spcBef>
                <a:spcPts val="300"/>
              </a:spcBef>
              <a:spcAft>
                <a:spcPts val="300"/>
              </a:spcAft>
            </a:pPr>
            <a:r>
              <a:rPr lang="en-GB" sz="2200" dirty="0"/>
              <a:t>mapped these to the Theoretical Domains Framework (TDF); </a:t>
            </a:r>
          </a:p>
          <a:p>
            <a:pPr lvl="1">
              <a:lnSpc>
                <a:spcPct val="110000"/>
              </a:lnSpc>
              <a:spcBef>
                <a:spcPts val="300"/>
              </a:spcBef>
              <a:spcAft>
                <a:spcPts val="300"/>
              </a:spcAft>
            </a:pPr>
            <a:r>
              <a:rPr lang="en-GB" sz="2200" dirty="0">
                <a:solidFill>
                  <a:srgbClr val="193E72"/>
                </a:solidFill>
              </a:rPr>
              <a:t>allows us to identify the most effective implementation strategy for this area and amend future implementation plans</a:t>
            </a:r>
          </a:p>
        </p:txBody>
      </p:sp>
    </p:spTree>
    <p:extLst>
      <p:ext uri="{BB962C8B-B14F-4D97-AF65-F5344CB8AC3E}">
        <p14:creationId xmlns:p14="http://schemas.microsoft.com/office/powerpoint/2010/main" val="1621091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D5E0-2126-44D1-998C-78FFAA612BEE}"/>
              </a:ext>
            </a:extLst>
          </p:cNvPr>
          <p:cNvSpPr>
            <a:spLocks noGrp="1"/>
          </p:cNvSpPr>
          <p:nvPr>
            <p:ph type="title"/>
          </p:nvPr>
        </p:nvSpPr>
        <p:spPr>
          <a:xfrm>
            <a:off x="314418" y="797860"/>
            <a:ext cx="10515600" cy="865467"/>
          </a:xfrm>
        </p:spPr>
        <p:txBody>
          <a:bodyPr/>
          <a:lstStyle/>
          <a:p>
            <a:r>
              <a:rPr lang="en-GB" b="1" dirty="0"/>
              <a:t>Understanding current organisational structure </a:t>
            </a:r>
          </a:p>
        </p:txBody>
      </p:sp>
      <p:sp>
        <p:nvSpPr>
          <p:cNvPr id="3" name="Content Placeholder 2">
            <a:extLst>
              <a:ext uri="{FF2B5EF4-FFF2-40B4-BE49-F238E27FC236}">
                <a16:creationId xmlns:a16="http://schemas.microsoft.com/office/drawing/2014/main" id="{7D9F433C-2896-463E-A272-6D573124E9C1}"/>
              </a:ext>
            </a:extLst>
          </p:cNvPr>
          <p:cNvSpPr>
            <a:spLocks noGrp="1"/>
          </p:cNvSpPr>
          <p:nvPr>
            <p:ph idx="1"/>
          </p:nvPr>
        </p:nvSpPr>
        <p:spPr>
          <a:xfrm>
            <a:off x="562993" y="2236420"/>
            <a:ext cx="10515600" cy="4256453"/>
          </a:xfrm>
        </p:spPr>
        <p:txBody>
          <a:bodyPr/>
          <a:lstStyle/>
          <a:p>
            <a:r>
              <a:rPr lang="en-GB" dirty="0"/>
              <a:t>To develop an effective structure for an organisation to work together and with external organisations in the most effective way.</a:t>
            </a:r>
          </a:p>
          <a:p>
            <a:pPr marL="0" indent="0">
              <a:buNone/>
            </a:pPr>
            <a:endParaRPr lang="en-GB" dirty="0"/>
          </a:p>
          <a:p>
            <a:r>
              <a:rPr lang="en-GB" dirty="0"/>
              <a:t>NASSS can aid the development of </a:t>
            </a:r>
            <a:r>
              <a:rPr lang="en-GB" b="1" dirty="0"/>
              <a:t>pipelines</a:t>
            </a:r>
            <a:r>
              <a:rPr lang="en-GB" dirty="0"/>
              <a:t> to understand barriers to effective working within and between organisations and create the most effective plan.</a:t>
            </a:r>
          </a:p>
        </p:txBody>
      </p:sp>
    </p:spTree>
    <p:extLst>
      <p:ext uri="{BB962C8B-B14F-4D97-AF65-F5344CB8AC3E}">
        <p14:creationId xmlns:p14="http://schemas.microsoft.com/office/powerpoint/2010/main" val="1123448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5DAA8-16BC-433F-98F9-91300671CDB1}"/>
              </a:ext>
            </a:extLst>
          </p:cNvPr>
          <p:cNvSpPr>
            <a:spLocks noGrp="1"/>
          </p:cNvSpPr>
          <p:nvPr>
            <p:ph type="title"/>
          </p:nvPr>
        </p:nvSpPr>
        <p:spPr>
          <a:xfrm>
            <a:off x="838200" y="2463053"/>
            <a:ext cx="9403080" cy="1931894"/>
          </a:xfrm>
        </p:spPr>
        <p:txBody>
          <a:bodyPr/>
          <a:lstStyle/>
          <a:p>
            <a:r>
              <a:rPr lang="en-GB" sz="3200" dirty="0"/>
              <a:t>What are your own research ideas and how can we help you embed implementation in these?</a:t>
            </a:r>
          </a:p>
        </p:txBody>
      </p:sp>
      <p:sp>
        <p:nvSpPr>
          <p:cNvPr id="3" name="Title 1">
            <a:extLst>
              <a:ext uri="{FF2B5EF4-FFF2-40B4-BE49-F238E27FC236}">
                <a16:creationId xmlns:a16="http://schemas.microsoft.com/office/drawing/2014/main" id="{3BC27310-04AC-47A3-A10D-323675C7649E}"/>
              </a:ext>
            </a:extLst>
          </p:cNvPr>
          <p:cNvSpPr txBox="1">
            <a:spLocks/>
          </p:cNvSpPr>
          <p:nvPr/>
        </p:nvSpPr>
        <p:spPr>
          <a:xfrm>
            <a:off x="838200" y="1194183"/>
            <a:ext cx="10515600" cy="86546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rgbClr val="193E72"/>
                </a:solidFill>
                <a:latin typeface="+mj-lt"/>
                <a:ea typeface="+mj-ea"/>
                <a:cs typeface="+mj-cs"/>
              </a:defRPr>
            </a:lvl1pPr>
          </a:lstStyle>
          <a:p>
            <a:r>
              <a:rPr lang="en-GB" b="1" dirty="0"/>
              <a:t>Q&amp;A</a:t>
            </a:r>
          </a:p>
        </p:txBody>
      </p:sp>
    </p:spTree>
    <p:extLst>
      <p:ext uri="{BB962C8B-B14F-4D97-AF65-F5344CB8AC3E}">
        <p14:creationId xmlns:p14="http://schemas.microsoft.com/office/powerpoint/2010/main" val="340383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AA28C-ABCB-4916-9175-048A5635BC94}"/>
              </a:ext>
            </a:extLst>
          </p:cNvPr>
          <p:cNvSpPr>
            <a:spLocks noGrp="1"/>
          </p:cNvSpPr>
          <p:nvPr>
            <p:ph type="title"/>
          </p:nvPr>
        </p:nvSpPr>
        <p:spPr>
          <a:xfrm>
            <a:off x="953609" y="3076122"/>
            <a:ext cx="9403080" cy="1133477"/>
          </a:xfrm>
        </p:spPr>
        <p:txBody>
          <a:bodyPr/>
          <a:lstStyle/>
          <a:p>
            <a:pPr algn="ctr"/>
            <a:br>
              <a:rPr lang="en-GB" dirty="0"/>
            </a:br>
            <a:br>
              <a:rPr lang="en-GB" dirty="0"/>
            </a:br>
            <a:br>
              <a:rPr lang="en-GB" dirty="0"/>
            </a:br>
            <a:r>
              <a:rPr lang="en-GB" dirty="0"/>
              <a:t>Thank you</a:t>
            </a:r>
            <a:br>
              <a:rPr lang="en-GB" dirty="0"/>
            </a:br>
            <a:br>
              <a:rPr lang="en-GB" dirty="0"/>
            </a:br>
            <a:r>
              <a:rPr lang="en-GB" dirty="0"/>
              <a:t>please get in touch</a:t>
            </a:r>
            <a:br>
              <a:rPr lang="en-GB" dirty="0"/>
            </a:br>
            <a:endParaRPr lang="en-GB" dirty="0"/>
          </a:p>
        </p:txBody>
      </p:sp>
      <p:graphicFrame>
        <p:nvGraphicFramePr>
          <p:cNvPr id="3" name="Table 3">
            <a:extLst>
              <a:ext uri="{FF2B5EF4-FFF2-40B4-BE49-F238E27FC236}">
                <a16:creationId xmlns:a16="http://schemas.microsoft.com/office/drawing/2014/main" id="{ABF73EAF-A810-455F-B9E4-59C6C964A9B2}"/>
              </a:ext>
            </a:extLst>
          </p:cNvPr>
          <p:cNvGraphicFramePr>
            <a:graphicFrameLocks noGrp="1"/>
          </p:cNvGraphicFramePr>
          <p:nvPr>
            <p:extLst>
              <p:ext uri="{D42A27DB-BD31-4B8C-83A1-F6EECF244321}">
                <p14:modId xmlns:p14="http://schemas.microsoft.com/office/powerpoint/2010/main" val="1848235495"/>
              </p:ext>
            </p:extLst>
          </p:nvPr>
        </p:nvGraphicFramePr>
        <p:xfrm>
          <a:off x="2681057" y="3836303"/>
          <a:ext cx="8428855" cy="4242378"/>
        </p:xfrm>
        <a:graphic>
          <a:graphicData uri="http://schemas.openxmlformats.org/drawingml/2006/table">
            <a:tbl>
              <a:tblPr firstRow="1" bandRow="1">
                <a:tableStyleId>{2D5ABB26-0587-4C30-8999-92F81FD0307C}</a:tableStyleId>
              </a:tblPr>
              <a:tblGrid>
                <a:gridCol w="3204838">
                  <a:extLst>
                    <a:ext uri="{9D8B030D-6E8A-4147-A177-3AD203B41FA5}">
                      <a16:colId xmlns:a16="http://schemas.microsoft.com/office/drawing/2014/main" val="70226264"/>
                    </a:ext>
                  </a:extLst>
                </a:gridCol>
                <a:gridCol w="5224017">
                  <a:extLst>
                    <a:ext uri="{9D8B030D-6E8A-4147-A177-3AD203B41FA5}">
                      <a16:colId xmlns:a16="http://schemas.microsoft.com/office/drawing/2014/main" val="88457065"/>
                    </a:ext>
                  </a:extLst>
                </a:gridCol>
              </a:tblGrid>
              <a:tr h="707063">
                <a:tc>
                  <a:txBody>
                    <a:bodyPr/>
                    <a:lstStyle/>
                    <a:p>
                      <a:r>
                        <a:rPr lang="en-GB" dirty="0"/>
                        <a:t>Dr Victoria Appleton </a:t>
                      </a:r>
                    </a:p>
                    <a:p>
                      <a:r>
                        <a:rPr lang="en-GB" dirty="0"/>
                        <a:t>Implementation manger</a:t>
                      </a:r>
                    </a:p>
                  </a:txBody>
                  <a:tcPr/>
                </a:tc>
                <a:tc>
                  <a:txBody>
                    <a:bodyPr/>
                    <a:lstStyle/>
                    <a:p>
                      <a:r>
                        <a:rPr lang="en-GB" dirty="0"/>
                        <a:t>vappleton2@uclan.ac.uk</a:t>
                      </a:r>
                    </a:p>
                  </a:txBody>
                  <a:tcPr/>
                </a:tc>
                <a:extLst>
                  <a:ext uri="{0D108BD9-81ED-4DB2-BD59-A6C34878D82A}">
                    <a16:rowId xmlns:a16="http://schemas.microsoft.com/office/drawing/2014/main" val="2199296577"/>
                  </a:ext>
                </a:extLst>
              </a:tr>
              <a:tr h="707063">
                <a:tc>
                  <a:txBody>
                    <a:bodyPr/>
                    <a:lstStyle/>
                    <a:p>
                      <a:r>
                        <a:rPr lang="en-GB" dirty="0"/>
                        <a:t>Dr Kimberley </a:t>
                      </a:r>
                      <a:r>
                        <a:rPr lang="en-GB" dirty="0" err="1"/>
                        <a:t>Lazo</a:t>
                      </a:r>
                      <a:endParaRPr lang="en-GB" dirty="0"/>
                    </a:p>
                    <a:p>
                      <a:r>
                        <a:rPr lang="en-GB" dirty="0"/>
                        <a:t>Research Associate </a:t>
                      </a:r>
                    </a:p>
                  </a:txBody>
                  <a:tcPr/>
                </a:tc>
                <a:tc>
                  <a:txBody>
                    <a:bodyPr/>
                    <a:lstStyle/>
                    <a:p>
                      <a:r>
                        <a:rPr lang="en-GB" dirty="0"/>
                        <a:t>klazo@uclan.ac.uk</a:t>
                      </a:r>
                    </a:p>
                  </a:txBody>
                  <a:tcPr/>
                </a:tc>
                <a:extLst>
                  <a:ext uri="{0D108BD9-81ED-4DB2-BD59-A6C34878D82A}">
                    <a16:rowId xmlns:a16="http://schemas.microsoft.com/office/drawing/2014/main" val="453814610"/>
                  </a:ext>
                </a:extLst>
              </a:tr>
              <a:tr h="707063">
                <a:tc>
                  <a:txBody>
                    <a:bodyPr/>
                    <a:lstStyle/>
                    <a:p>
                      <a:r>
                        <a:rPr lang="en-GB" dirty="0"/>
                        <a:t>Nicola Gaskins</a:t>
                      </a:r>
                    </a:p>
                    <a:p>
                      <a:r>
                        <a:rPr lang="en-GB" dirty="0"/>
                        <a:t>Senior Research Assistant</a:t>
                      </a:r>
                    </a:p>
                  </a:txBody>
                  <a:tcPr/>
                </a:tc>
                <a:tc>
                  <a:txBody>
                    <a:bodyPr/>
                    <a:lstStyle/>
                    <a:p>
                      <a:r>
                        <a:rPr lang="en-GB" dirty="0"/>
                        <a:t>ngaskins@uclan.ac.uk</a:t>
                      </a:r>
                    </a:p>
                  </a:txBody>
                  <a:tcPr/>
                </a:tc>
                <a:extLst>
                  <a:ext uri="{0D108BD9-81ED-4DB2-BD59-A6C34878D82A}">
                    <a16:rowId xmlns:a16="http://schemas.microsoft.com/office/drawing/2014/main" val="13741604"/>
                  </a:ext>
                </a:extLst>
              </a:tr>
              <a:tr h="707063">
                <a:tc>
                  <a:txBody>
                    <a:bodyPr/>
                    <a:lstStyle/>
                    <a:p>
                      <a:r>
                        <a:rPr lang="en-GB" dirty="0"/>
                        <a:t>Hayley Lowther</a:t>
                      </a:r>
                    </a:p>
                    <a:p>
                      <a:r>
                        <a:rPr lang="en-GB" dirty="0"/>
                        <a:t>Senior Research Assistant</a:t>
                      </a:r>
                    </a:p>
                  </a:txBody>
                  <a:tcPr/>
                </a:tc>
                <a:tc>
                  <a:txBody>
                    <a:bodyPr/>
                    <a:lstStyle/>
                    <a:p>
                      <a:r>
                        <a:rPr lang="en-GB" dirty="0"/>
                        <a:t>hlowther@uclan.ac.uk</a:t>
                      </a:r>
                    </a:p>
                  </a:txBody>
                  <a:tcPr/>
                </a:tc>
                <a:extLst>
                  <a:ext uri="{0D108BD9-81ED-4DB2-BD59-A6C34878D82A}">
                    <a16:rowId xmlns:a16="http://schemas.microsoft.com/office/drawing/2014/main" val="3016575291"/>
                  </a:ext>
                </a:extLst>
              </a:tr>
              <a:tr h="70706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250993147"/>
                  </a:ext>
                </a:extLst>
              </a:tr>
              <a:tr h="70706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271180903"/>
                  </a:ext>
                </a:extLst>
              </a:tr>
            </a:tbl>
          </a:graphicData>
        </a:graphic>
      </p:graphicFrame>
    </p:spTree>
    <p:extLst>
      <p:ext uri="{BB962C8B-B14F-4D97-AF65-F5344CB8AC3E}">
        <p14:creationId xmlns:p14="http://schemas.microsoft.com/office/powerpoint/2010/main" val="1967855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E7752-6C57-41BD-B39F-77C3D25EAA0B}"/>
              </a:ext>
            </a:extLst>
          </p:cNvPr>
          <p:cNvSpPr>
            <a:spLocks noGrp="1"/>
          </p:cNvSpPr>
          <p:nvPr>
            <p:ph type="title"/>
          </p:nvPr>
        </p:nvSpPr>
        <p:spPr/>
        <p:txBody>
          <a:bodyPr>
            <a:normAutofit/>
          </a:bodyPr>
          <a:lstStyle/>
          <a:p>
            <a:pPr algn="ctr"/>
            <a:r>
              <a:rPr lang="en-GB" sz="5400" dirty="0"/>
              <a:t>Rules and Objectives </a:t>
            </a:r>
          </a:p>
        </p:txBody>
      </p:sp>
      <p:graphicFrame>
        <p:nvGraphicFramePr>
          <p:cNvPr id="4" name="Table 4">
            <a:extLst>
              <a:ext uri="{FF2B5EF4-FFF2-40B4-BE49-F238E27FC236}">
                <a16:creationId xmlns:a16="http://schemas.microsoft.com/office/drawing/2014/main" id="{07B9D147-E766-4FBC-BD03-CFCCDF7E7C16}"/>
              </a:ext>
            </a:extLst>
          </p:cNvPr>
          <p:cNvGraphicFramePr>
            <a:graphicFrameLocks noGrp="1"/>
          </p:cNvGraphicFramePr>
          <p:nvPr>
            <p:ph idx="1"/>
            <p:extLst>
              <p:ext uri="{D42A27DB-BD31-4B8C-83A1-F6EECF244321}">
                <p14:modId xmlns:p14="http://schemas.microsoft.com/office/powerpoint/2010/main" val="2836324478"/>
              </p:ext>
            </p:extLst>
          </p:nvPr>
        </p:nvGraphicFramePr>
        <p:xfrm>
          <a:off x="838200" y="2286000"/>
          <a:ext cx="10515600" cy="3208312"/>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19457612"/>
                    </a:ext>
                  </a:extLst>
                </a:gridCol>
                <a:gridCol w="5257800">
                  <a:extLst>
                    <a:ext uri="{9D8B030D-6E8A-4147-A177-3AD203B41FA5}">
                      <a16:colId xmlns:a16="http://schemas.microsoft.com/office/drawing/2014/main" val="2471337885"/>
                    </a:ext>
                  </a:extLst>
                </a:gridCol>
              </a:tblGrid>
              <a:tr h="536910">
                <a:tc>
                  <a:txBody>
                    <a:bodyPr/>
                    <a:lstStyle/>
                    <a:p>
                      <a:r>
                        <a:rPr lang="en-GB" sz="4400" dirty="0">
                          <a:solidFill>
                            <a:srgbClr val="193E72"/>
                          </a:solidFill>
                        </a:rPr>
                        <a:t>Objectives</a:t>
                      </a:r>
                      <a:endParaRPr lang="en-GB" dirty="0">
                        <a:solidFill>
                          <a:srgbClr val="193E72"/>
                        </a:solidFill>
                      </a:endParaRPr>
                    </a:p>
                  </a:txBody>
                  <a:tcPr>
                    <a:solidFill>
                      <a:schemeClr val="bg1"/>
                    </a:solidFill>
                  </a:tcPr>
                </a:tc>
                <a:tc>
                  <a:txBody>
                    <a:bodyPr/>
                    <a:lstStyle/>
                    <a:p>
                      <a:r>
                        <a:rPr lang="en-GB" sz="4400" dirty="0">
                          <a:solidFill>
                            <a:srgbClr val="193E72"/>
                          </a:solidFill>
                        </a:rPr>
                        <a:t>Rules</a:t>
                      </a:r>
                    </a:p>
                  </a:txBody>
                  <a:tcPr>
                    <a:lnB w="38100" cmpd="sng">
                      <a:noFill/>
                    </a:lnB>
                    <a:solidFill>
                      <a:schemeClr val="bg1"/>
                    </a:solidFill>
                  </a:tcPr>
                </a:tc>
                <a:extLst>
                  <a:ext uri="{0D108BD9-81ED-4DB2-BD59-A6C34878D82A}">
                    <a16:rowId xmlns:a16="http://schemas.microsoft.com/office/drawing/2014/main" val="4087528911"/>
                  </a:ext>
                </a:extLst>
              </a:tr>
              <a:tr h="244631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spc="-26" dirty="0">
                          <a:solidFill>
                            <a:srgbClr val="002060"/>
                          </a:solidFill>
                          <a:latin typeface="Cormorant Garamond Medium"/>
                        </a:rPr>
                        <a:t>We want you all to leave our session feeling like it was worth while. You gained a greater understanding of implementation science and how we can use it to help you in your own research</a:t>
                      </a:r>
                    </a:p>
                    <a:p>
                      <a:endParaRPr lang="en-GB" dirty="0"/>
                    </a:p>
                  </a:txBody>
                  <a:tcPr>
                    <a:lnR w="12700" cmpd="sng">
                      <a:noFill/>
                    </a:lnR>
                    <a:solidFill>
                      <a:schemeClr val="bg1"/>
                    </a:solidFill>
                  </a:tcPr>
                </a:tc>
                <a:tc>
                  <a:txBody>
                    <a:bodyPr/>
                    <a:lstStyle/>
                    <a:p>
                      <a:pPr>
                        <a:lnSpc>
                          <a:spcPts val="2520"/>
                        </a:lnSpc>
                      </a:pPr>
                      <a:r>
                        <a:rPr lang="en-US" sz="1800" spc="-26" dirty="0">
                          <a:solidFill>
                            <a:srgbClr val="002060"/>
                          </a:solidFill>
                          <a:latin typeface="Cormorant Garamond Medium"/>
                        </a:rPr>
                        <a:t>Please MUTE yourself to avoid background noise and echoes</a:t>
                      </a:r>
                    </a:p>
                    <a:p>
                      <a:pPr>
                        <a:lnSpc>
                          <a:spcPts val="2520"/>
                        </a:lnSpc>
                        <a:spcBef>
                          <a:spcPct val="0"/>
                        </a:spcBef>
                      </a:pPr>
                      <a:r>
                        <a:rPr lang="en-US" sz="1800" spc="-27" dirty="0">
                          <a:solidFill>
                            <a:srgbClr val="002060"/>
                          </a:solidFill>
                          <a:latin typeface="Cormorant Garamond Medium"/>
                        </a:rPr>
                        <a:t>Use the chat box anytime for questions.</a:t>
                      </a:r>
                    </a:p>
                    <a:p>
                      <a:endParaRPr lang="en-GB" dirty="0"/>
                    </a:p>
                    <a:p>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3314552"/>
                  </a:ext>
                </a:extLst>
              </a:tr>
            </a:tbl>
          </a:graphicData>
        </a:graphic>
      </p:graphicFrame>
    </p:spTree>
    <p:extLst>
      <p:ext uri="{BB962C8B-B14F-4D97-AF65-F5344CB8AC3E}">
        <p14:creationId xmlns:p14="http://schemas.microsoft.com/office/powerpoint/2010/main" val="2708859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3C56F-6BB2-49FF-A4CB-4C2AC051B3EC}"/>
              </a:ext>
            </a:extLst>
          </p:cNvPr>
          <p:cNvSpPr>
            <a:spLocks noGrp="1"/>
          </p:cNvSpPr>
          <p:nvPr>
            <p:ph type="title"/>
          </p:nvPr>
        </p:nvSpPr>
        <p:spPr/>
        <p:txBody>
          <a:bodyPr/>
          <a:lstStyle/>
          <a:p>
            <a:pPr algn="ctr"/>
            <a:r>
              <a:rPr lang="en-GB" dirty="0"/>
              <a:t>Today’s First Topic:</a:t>
            </a:r>
            <a:br>
              <a:rPr lang="en-GB" dirty="0"/>
            </a:br>
            <a:br>
              <a:rPr lang="en-GB" dirty="0"/>
            </a:br>
            <a:r>
              <a:rPr lang="en-GB" dirty="0"/>
              <a:t>What is Implementation? </a:t>
            </a:r>
            <a:br>
              <a:rPr lang="en-GB" dirty="0"/>
            </a:br>
            <a:endParaRPr lang="en-GB" dirty="0"/>
          </a:p>
        </p:txBody>
      </p:sp>
      <p:sp>
        <p:nvSpPr>
          <p:cNvPr id="3" name="Rectangle 2">
            <a:extLst>
              <a:ext uri="{FF2B5EF4-FFF2-40B4-BE49-F238E27FC236}">
                <a16:creationId xmlns:a16="http://schemas.microsoft.com/office/drawing/2014/main" id="{872C0B12-FE69-4B8B-9096-B25AD6B5731C}"/>
              </a:ext>
            </a:extLst>
          </p:cNvPr>
          <p:cNvSpPr/>
          <p:nvPr/>
        </p:nvSpPr>
        <p:spPr>
          <a:xfrm>
            <a:off x="5090652" y="3505655"/>
            <a:ext cx="6096000" cy="1667764"/>
          </a:xfrm>
          <a:prstGeom prst="rect">
            <a:avLst/>
          </a:prstGeom>
        </p:spPr>
        <p:txBody>
          <a:bodyPr wrap="square">
            <a:spAutoFit/>
          </a:bodyPr>
          <a:lstStyle/>
          <a:p>
            <a:pPr algn="ctr">
              <a:lnSpc>
                <a:spcPts val="2520"/>
              </a:lnSpc>
              <a:spcBef>
                <a:spcPct val="0"/>
              </a:spcBef>
            </a:pPr>
            <a:r>
              <a:rPr lang="en-US" spc="-27" dirty="0">
                <a:solidFill>
                  <a:srgbClr val="002060"/>
                </a:solidFill>
                <a:latin typeface="Cormorant Garamond Bold"/>
              </a:rPr>
              <a:t>Implementation is not just about getting people to use something or act in a certain way.</a:t>
            </a:r>
          </a:p>
          <a:p>
            <a:pPr algn="ctr">
              <a:lnSpc>
                <a:spcPts val="2520"/>
              </a:lnSpc>
              <a:spcBef>
                <a:spcPct val="0"/>
              </a:spcBef>
            </a:pPr>
            <a:endParaRPr lang="en-US" spc="-27" dirty="0">
              <a:solidFill>
                <a:srgbClr val="002060"/>
              </a:solidFill>
              <a:latin typeface="Cormorant Garamond Bold"/>
            </a:endParaRPr>
          </a:p>
          <a:p>
            <a:pPr algn="ctr">
              <a:lnSpc>
                <a:spcPts val="2520"/>
              </a:lnSpc>
              <a:spcBef>
                <a:spcPct val="0"/>
              </a:spcBef>
            </a:pPr>
            <a:endParaRPr lang="en-US" spc="-27" dirty="0">
              <a:solidFill>
                <a:srgbClr val="002060"/>
              </a:solidFill>
              <a:latin typeface="Cormorant Garamond Bold"/>
            </a:endParaRPr>
          </a:p>
          <a:p>
            <a:pPr algn="ctr">
              <a:lnSpc>
                <a:spcPts val="2520"/>
              </a:lnSpc>
              <a:spcBef>
                <a:spcPct val="0"/>
              </a:spcBef>
            </a:pPr>
            <a:r>
              <a:rPr lang="en-US" spc="-27" dirty="0">
                <a:solidFill>
                  <a:srgbClr val="002060"/>
                </a:solidFill>
                <a:latin typeface="Cormorant Garamond Bold"/>
              </a:rPr>
              <a:t> But what do you think it is? </a:t>
            </a:r>
          </a:p>
        </p:txBody>
      </p:sp>
    </p:spTree>
    <p:extLst>
      <p:ext uri="{BB962C8B-B14F-4D97-AF65-F5344CB8AC3E}">
        <p14:creationId xmlns:p14="http://schemas.microsoft.com/office/powerpoint/2010/main" val="2069807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36939-2304-4F13-AA9F-C6151EBD3A6C}"/>
              </a:ext>
            </a:extLst>
          </p:cNvPr>
          <p:cNvSpPr>
            <a:spLocks noGrp="1"/>
          </p:cNvSpPr>
          <p:nvPr>
            <p:ph type="title"/>
          </p:nvPr>
        </p:nvSpPr>
        <p:spPr>
          <a:xfrm>
            <a:off x="838200" y="2766219"/>
            <a:ext cx="9159240" cy="1325563"/>
          </a:xfrm>
        </p:spPr>
        <p:txBody>
          <a:bodyPr>
            <a:normAutofit/>
          </a:bodyPr>
          <a:lstStyle/>
          <a:p>
            <a:r>
              <a:rPr lang="en-GB" sz="3200" dirty="0"/>
              <a:t>Which of these statements best describes what you think implementation science is?</a:t>
            </a:r>
          </a:p>
        </p:txBody>
      </p:sp>
      <p:sp>
        <p:nvSpPr>
          <p:cNvPr id="3" name="Title 1">
            <a:extLst>
              <a:ext uri="{FF2B5EF4-FFF2-40B4-BE49-F238E27FC236}">
                <a16:creationId xmlns:a16="http://schemas.microsoft.com/office/drawing/2014/main" id="{599EBF40-1B9F-4455-B497-88ED6C880F51}"/>
              </a:ext>
            </a:extLst>
          </p:cNvPr>
          <p:cNvSpPr txBox="1">
            <a:spLocks/>
          </p:cNvSpPr>
          <p:nvPr/>
        </p:nvSpPr>
        <p:spPr>
          <a:xfrm>
            <a:off x="838200" y="1194183"/>
            <a:ext cx="10515600" cy="86546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rgbClr val="193E72"/>
                </a:solidFill>
                <a:latin typeface="+mj-lt"/>
                <a:ea typeface="+mj-ea"/>
                <a:cs typeface="+mj-cs"/>
              </a:defRPr>
            </a:lvl1pPr>
          </a:lstStyle>
          <a:p>
            <a:r>
              <a:rPr lang="en-GB" b="1" dirty="0"/>
              <a:t>Poll #1</a:t>
            </a:r>
          </a:p>
        </p:txBody>
      </p:sp>
    </p:spTree>
    <p:extLst>
      <p:ext uri="{BB962C8B-B14F-4D97-AF65-F5344CB8AC3E}">
        <p14:creationId xmlns:p14="http://schemas.microsoft.com/office/powerpoint/2010/main" val="2843548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37702-08C1-4AA8-B52F-93767282F593}"/>
              </a:ext>
            </a:extLst>
          </p:cNvPr>
          <p:cNvSpPr>
            <a:spLocks noGrp="1"/>
          </p:cNvSpPr>
          <p:nvPr>
            <p:ph type="title"/>
          </p:nvPr>
        </p:nvSpPr>
        <p:spPr/>
        <p:txBody>
          <a:bodyPr>
            <a:normAutofit fontScale="90000"/>
          </a:bodyPr>
          <a:lstStyle/>
          <a:p>
            <a:pPr marL="742950" lvl="0" indent="-742950" algn="ctr" defTabSz="914400">
              <a:lnSpc>
                <a:spcPct val="100000"/>
              </a:lnSpc>
              <a:spcBef>
                <a:spcPts val="0"/>
              </a:spcBef>
              <a:buFont typeface="+mj-lt"/>
              <a:buAutoNum type="alphaUcPeriod"/>
            </a:pPr>
            <a:br>
              <a:rPr lang="en-GB" sz="3600" dirty="0">
                <a:solidFill>
                  <a:prstClr val="black"/>
                </a:solidFill>
                <a:latin typeface="Calibri" panose="020F0502020204030204"/>
                <a:ea typeface="+mn-ea"/>
                <a:cs typeface="+mn-cs"/>
              </a:rPr>
            </a:br>
            <a:br>
              <a:rPr lang="en-GB" sz="3600" dirty="0">
                <a:solidFill>
                  <a:prstClr val="black"/>
                </a:solidFill>
                <a:latin typeface="Calibri" panose="020F0502020204030204"/>
                <a:ea typeface="+mn-ea"/>
                <a:cs typeface="+mn-cs"/>
              </a:rPr>
            </a:br>
            <a:br>
              <a:rPr lang="en-GB" sz="3600" dirty="0">
                <a:solidFill>
                  <a:prstClr val="black"/>
                </a:solidFill>
                <a:latin typeface="Calibri" panose="020F0502020204030204"/>
                <a:ea typeface="+mn-ea"/>
                <a:cs typeface="+mn-cs"/>
              </a:rPr>
            </a:br>
            <a:br>
              <a:rPr lang="en-GB" sz="3600" dirty="0">
                <a:solidFill>
                  <a:prstClr val="black"/>
                </a:solidFill>
                <a:latin typeface="Calibri" panose="020F0502020204030204"/>
                <a:ea typeface="+mn-ea"/>
                <a:cs typeface="+mn-cs"/>
              </a:rPr>
            </a:br>
            <a:r>
              <a:rPr lang="en-GB" sz="4000" b="1" dirty="0">
                <a:solidFill>
                  <a:srgbClr val="002060"/>
                </a:solidFill>
                <a:latin typeface="Calibri" panose="020F0502020204030204"/>
                <a:ea typeface="+mn-ea"/>
                <a:cs typeface="+mn-cs"/>
              </a:rPr>
              <a:t>A </a:t>
            </a:r>
            <a:br>
              <a:rPr lang="en-GB" sz="3600" dirty="0">
                <a:solidFill>
                  <a:prstClr val="black"/>
                </a:solidFill>
                <a:latin typeface="Calibri" panose="020F0502020204030204"/>
                <a:ea typeface="+mn-ea"/>
                <a:cs typeface="+mn-cs"/>
              </a:rPr>
            </a:br>
            <a:r>
              <a:rPr lang="en-GB" sz="3600" dirty="0">
                <a:solidFill>
                  <a:srgbClr val="002060"/>
                </a:solidFill>
                <a:latin typeface="Calibri" panose="020F0502020204030204"/>
                <a:ea typeface="+mn-ea"/>
                <a:cs typeface="+mn-cs"/>
              </a:rPr>
              <a:t>The process of putting a decision or plan into effect</a:t>
            </a:r>
            <a:br>
              <a:rPr lang="en-GB" sz="3600" dirty="0">
                <a:solidFill>
                  <a:srgbClr val="002060"/>
                </a:solidFill>
                <a:latin typeface="Calibri" panose="020F0502020204030204"/>
                <a:ea typeface="+mn-ea"/>
                <a:cs typeface="+mn-cs"/>
              </a:rPr>
            </a:br>
            <a:r>
              <a:rPr lang="en-GB" sz="4000" b="1" dirty="0">
                <a:solidFill>
                  <a:srgbClr val="002060"/>
                </a:solidFill>
                <a:latin typeface="Calibri" panose="020F0502020204030204"/>
                <a:ea typeface="+mn-ea"/>
                <a:cs typeface="+mn-cs"/>
              </a:rPr>
              <a:t>B </a:t>
            </a:r>
            <a:br>
              <a:rPr lang="en-GB" sz="3600" dirty="0">
                <a:solidFill>
                  <a:srgbClr val="002060"/>
                </a:solidFill>
                <a:latin typeface="Calibri" panose="020F0502020204030204"/>
                <a:ea typeface="+mn-ea"/>
                <a:cs typeface="+mn-cs"/>
              </a:rPr>
            </a:br>
            <a:r>
              <a:rPr lang="en-GB" sz="3600" dirty="0">
                <a:solidFill>
                  <a:srgbClr val="002060"/>
                </a:solidFill>
                <a:latin typeface="Calibri" panose="020F0502020204030204"/>
                <a:ea typeface="+mn-ea"/>
                <a:cs typeface="+mn-cs"/>
              </a:rPr>
              <a:t>Providing the evidence needed to prove that an intervention works</a:t>
            </a:r>
            <a:br>
              <a:rPr lang="en-GB" sz="3600" dirty="0">
                <a:solidFill>
                  <a:srgbClr val="002060"/>
                </a:solidFill>
                <a:latin typeface="Calibri" panose="020F0502020204030204"/>
                <a:ea typeface="+mn-ea"/>
                <a:cs typeface="+mn-cs"/>
              </a:rPr>
            </a:br>
            <a:r>
              <a:rPr lang="en-GB" sz="4000" b="1" dirty="0">
                <a:solidFill>
                  <a:srgbClr val="002060"/>
                </a:solidFill>
                <a:latin typeface="Calibri" panose="020F0502020204030204"/>
                <a:ea typeface="+mn-ea"/>
                <a:cs typeface="+mn-cs"/>
              </a:rPr>
              <a:t>C</a:t>
            </a:r>
            <a:r>
              <a:rPr lang="en-GB" sz="3600" dirty="0">
                <a:solidFill>
                  <a:srgbClr val="002060"/>
                </a:solidFill>
                <a:latin typeface="Calibri" panose="020F0502020204030204"/>
                <a:ea typeface="+mn-ea"/>
                <a:cs typeface="+mn-cs"/>
              </a:rPr>
              <a:t> </a:t>
            </a:r>
            <a:br>
              <a:rPr lang="en-GB" sz="3600" dirty="0">
                <a:solidFill>
                  <a:srgbClr val="002060"/>
                </a:solidFill>
                <a:latin typeface="Calibri" panose="020F0502020204030204"/>
                <a:ea typeface="+mn-ea"/>
                <a:cs typeface="+mn-cs"/>
              </a:rPr>
            </a:br>
            <a:r>
              <a:rPr lang="en-GB" sz="3600" dirty="0">
                <a:solidFill>
                  <a:srgbClr val="002060"/>
                </a:solidFill>
                <a:latin typeface="Calibri" panose="020F0502020204030204"/>
                <a:ea typeface="+mn-ea"/>
                <a:cs typeface="+mn-cs"/>
              </a:rPr>
              <a:t>The study of methods and strategies that help move research into practice </a:t>
            </a:r>
            <a:br>
              <a:rPr lang="en-GB" sz="3600" dirty="0">
                <a:solidFill>
                  <a:srgbClr val="002060"/>
                </a:solidFill>
                <a:latin typeface="Calibri" panose="020F0502020204030204"/>
                <a:ea typeface="+mn-ea"/>
                <a:cs typeface="+mn-cs"/>
              </a:rPr>
            </a:br>
            <a:r>
              <a:rPr lang="en-GB" sz="4000" b="1" dirty="0">
                <a:solidFill>
                  <a:srgbClr val="002060"/>
                </a:solidFill>
                <a:latin typeface="Calibri" panose="020F0502020204030204"/>
                <a:ea typeface="+mn-ea"/>
                <a:cs typeface="+mn-cs"/>
              </a:rPr>
              <a:t>D</a:t>
            </a:r>
            <a:br>
              <a:rPr lang="en-GB" sz="3600" dirty="0">
                <a:solidFill>
                  <a:srgbClr val="002060"/>
                </a:solidFill>
                <a:latin typeface="Calibri" panose="020F0502020204030204"/>
                <a:ea typeface="+mn-ea"/>
                <a:cs typeface="+mn-cs"/>
              </a:rPr>
            </a:br>
            <a:r>
              <a:rPr lang="en-GB" sz="3600" dirty="0">
                <a:solidFill>
                  <a:srgbClr val="002060"/>
                </a:solidFill>
                <a:latin typeface="Calibri" panose="020F0502020204030204"/>
                <a:ea typeface="+mn-ea"/>
                <a:cs typeface="+mn-cs"/>
              </a:rPr>
              <a:t>An activity undertaken with the objective to improve health care or services</a:t>
            </a:r>
            <a:br>
              <a:rPr lang="en-GB" sz="1200" dirty="0">
                <a:solidFill>
                  <a:srgbClr val="002060"/>
                </a:solidFill>
                <a:latin typeface="Calibri" panose="020F0502020204030204"/>
                <a:ea typeface="+mn-ea"/>
                <a:cs typeface="+mn-cs"/>
              </a:rPr>
            </a:br>
            <a:endParaRPr lang="en-GB" dirty="0">
              <a:solidFill>
                <a:srgbClr val="002060"/>
              </a:solidFill>
            </a:endParaRPr>
          </a:p>
        </p:txBody>
      </p:sp>
    </p:spTree>
    <p:extLst>
      <p:ext uri="{BB962C8B-B14F-4D97-AF65-F5344CB8AC3E}">
        <p14:creationId xmlns:p14="http://schemas.microsoft.com/office/powerpoint/2010/main" val="3709893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C71F5C-F96A-44D7-A869-58A27C348D20}"/>
              </a:ext>
            </a:extLst>
          </p:cNvPr>
          <p:cNvSpPr txBox="1">
            <a:spLocks/>
          </p:cNvSpPr>
          <p:nvPr/>
        </p:nvSpPr>
        <p:spPr>
          <a:xfrm>
            <a:off x="838200" y="517527"/>
            <a:ext cx="10515600" cy="86546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rgbClr val="193E72"/>
                </a:solidFill>
                <a:latin typeface="+mj-lt"/>
                <a:ea typeface="+mj-ea"/>
                <a:cs typeface="+mj-cs"/>
              </a:defRPr>
            </a:lvl1pPr>
          </a:lstStyle>
          <a:p>
            <a:r>
              <a:rPr lang="en-GB" b="1" dirty="0"/>
              <a:t>So…</a:t>
            </a:r>
          </a:p>
        </p:txBody>
      </p:sp>
      <p:sp>
        <p:nvSpPr>
          <p:cNvPr id="6" name="Content Placeholder 2">
            <a:extLst>
              <a:ext uri="{FF2B5EF4-FFF2-40B4-BE49-F238E27FC236}">
                <a16:creationId xmlns:a16="http://schemas.microsoft.com/office/drawing/2014/main" id="{A9F4385B-9EB8-4E2B-BBD8-9F351EFC99AB}"/>
              </a:ext>
            </a:extLst>
          </p:cNvPr>
          <p:cNvSpPr txBox="1">
            <a:spLocks/>
          </p:cNvSpPr>
          <p:nvPr/>
        </p:nvSpPr>
        <p:spPr>
          <a:xfrm>
            <a:off x="990600" y="1687465"/>
            <a:ext cx="10515600" cy="4256453"/>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rgbClr val="193E7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b="1" dirty="0">
              <a:solidFill>
                <a:srgbClr val="EC5E4F"/>
              </a:solidFill>
            </a:endParaRPr>
          </a:p>
        </p:txBody>
      </p:sp>
      <p:sp>
        <p:nvSpPr>
          <p:cNvPr id="7" name="Content Placeholder 2">
            <a:extLst>
              <a:ext uri="{FF2B5EF4-FFF2-40B4-BE49-F238E27FC236}">
                <a16:creationId xmlns:a16="http://schemas.microsoft.com/office/drawing/2014/main" id="{8C2440EE-ACA6-4BE5-AE5A-BDFF882676CF}"/>
              </a:ext>
            </a:extLst>
          </p:cNvPr>
          <p:cNvSpPr txBox="1">
            <a:spLocks/>
          </p:cNvSpPr>
          <p:nvPr/>
        </p:nvSpPr>
        <p:spPr>
          <a:xfrm>
            <a:off x="838200" y="1687465"/>
            <a:ext cx="10800000" cy="4051696"/>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rgbClr val="193E7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300"/>
              </a:spcBef>
              <a:spcAft>
                <a:spcPts val="300"/>
              </a:spcAft>
            </a:pPr>
            <a:r>
              <a:rPr lang="en-GB" dirty="0"/>
              <a:t>The process of putting a decision or plan into effect</a:t>
            </a:r>
            <a:endParaRPr lang="en-GB" b="1" dirty="0"/>
          </a:p>
          <a:p>
            <a:pPr>
              <a:lnSpc>
                <a:spcPct val="110000"/>
              </a:lnSpc>
              <a:spcBef>
                <a:spcPts val="300"/>
              </a:spcBef>
              <a:spcAft>
                <a:spcPts val="300"/>
              </a:spcAft>
            </a:pPr>
            <a:r>
              <a:rPr lang="en-GB" dirty="0"/>
              <a:t>Providing the evidence needed to prove that an intervention works</a:t>
            </a:r>
          </a:p>
          <a:p>
            <a:pPr>
              <a:lnSpc>
                <a:spcPct val="110000"/>
              </a:lnSpc>
              <a:spcBef>
                <a:spcPts val="300"/>
              </a:spcBef>
              <a:spcAft>
                <a:spcPts val="300"/>
              </a:spcAft>
            </a:pPr>
            <a:r>
              <a:rPr lang="en-GB" dirty="0"/>
              <a:t>An activity undertaken with the objective to improve health care or services</a:t>
            </a:r>
          </a:p>
        </p:txBody>
      </p:sp>
      <p:sp>
        <p:nvSpPr>
          <p:cNvPr id="2" name="Rectangle 1">
            <a:extLst>
              <a:ext uri="{FF2B5EF4-FFF2-40B4-BE49-F238E27FC236}">
                <a16:creationId xmlns:a16="http://schemas.microsoft.com/office/drawing/2014/main" id="{0EC94A80-751C-401B-B4CB-6E7608D08BFF}"/>
              </a:ext>
            </a:extLst>
          </p:cNvPr>
          <p:cNvSpPr/>
          <p:nvPr/>
        </p:nvSpPr>
        <p:spPr>
          <a:xfrm>
            <a:off x="8119157" y="1763006"/>
            <a:ext cx="2445926" cy="369332"/>
          </a:xfrm>
          <a:prstGeom prst="rect">
            <a:avLst/>
          </a:prstGeom>
        </p:spPr>
        <p:txBody>
          <a:bodyPr wrap="none">
            <a:spAutoFit/>
          </a:bodyPr>
          <a:lstStyle/>
          <a:p>
            <a:r>
              <a:rPr lang="en-GB" dirty="0"/>
              <a:t> </a:t>
            </a:r>
            <a:r>
              <a:rPr lang="en-GB" b="1" dirty="0"/>
              <a:t>(IMPLEMENTATION)</a:t>
            </a:r>
            <a:endParaRPr lang="en-GB" dirty="0"/>
          </a:p>
        </p:txBody>
      </p:sp>
      <p:sp>
        <p:nvSpPr>
          <p:cNvPr id="8" name="Rectangle 7">
            <a:extLst>
              <a:ext uri="{FF2B5EF4-FFF2-40B4-BE49-F238E27FC236}">
                <a16:creationId xmlns:a16="http://schemas.microsoft.com/office/drawing/2014/main" id="{7B6D0588-57CF-49EA-B9FA-84B696A472A7}"/>
              </a:ext>
            </a:extLst>
          </p:cNvPr>
          <p:cNvSpPr/>
          <p:nvPr/>
        </p:nvSpPr>
        <p:spPr>
          <a:xfrm>
            <a:off x="10092699" y="2252143"/>
            <a:ext cx="1697901" cy="369332"/>
          </a:xfrm>
          <a:prstGeom prst="rect">
            <a:avLst/>
          </a:prstGeom>
        </p:spPr>
        <p:txBody>
          <a:bodyPr wrap="none">
            <a:spAutoFit/>
          </a:bodyPr>
          <a:lstStyle/>
          <a:p>
            <a:r>
              <a:rPr lang="en-GB" dirty="0"/>
              <a:t> </a:t>
            </a:r>
            <a:r>
              <a:rPr lang="en-GB" b="1" dirty="0"/>
              <a:t>(RESEARCH)</a:t>
            </a:r>
            <a:endParaRPr lang="en-GB" dirty="0"/>
          </a:p>
        </p:txBody>
      </p:sp>
      <p:sp>
        <p:nvSpPr>
          <p:cNvPr id="9" name="Rectangle 8">
            <a:extLst>
              <a:ext uri="{FF2B5EF4-FFF2-40B4-BE49-F238E27FC236}">
                <a16:creationId xmlns:a16="http://schemas.microsoft.com/office/drawing/2014/main" id="{48BCD89E-5BF6-4BB5-8F82-D6561D5AC859}"/>
              </a:ext>
            </a:extLst>
          </p:cNvPr>
          <p:cNvSpPr/>
          <p:nvPr/>
        </p:nvSpPr>
        <p:spPr>
          <a:xfrm>
            <a:off x="9605794" y="3137183"/>
            <a:ext cx="2052806" cy="369332"/>
          </a:xfrm>
          <a:prstGeom prst="rect">
            <a:avLst/>
          </a:prstGeom>
        </p:spPr>
        <p:txBody>
          <a:bodyPr wrap="none">
            <a:spAutoFit/>
          </a:bodyPr>
          <a:lstStyle/>
          <a:p>
            <a:r>
              <a:rPr lang="en-GB" b="1" dirty="0"/>
              <a:t>(INTERVENTION)</a:t>
            </a:r>
          </a:p>
        </p:txBody>
      </p:sp>
      <p:sp>
        <p:nvSpPr>
          <p:cNvPr id="10" name="Title 1">
            <a:extLst>
              <a:ext uri="{FF2B5EF4-FFF2-40B4-BE49-F238E27FC236}">
                <a16:creationId xmlns:a16="http://schemas.microsoft.com/office/drawing/2014/main" id="{9AFC9C3B-9CFC-45CB-B68B-5044B41AB4D5}"/>
              </a:ext>
            </a:extLst>
          </p:cNvPr>
          <p:cNvSpPr txBox="1">
            <a:spLocks/>
          </p:cNvSpPr>
          <p:nvPr/>
        </p:nvSpPr>
        <p:spPr>
          <a:xfrm>
            <a:off x="858600" y="3645893"/>
            <a:ext cx="10515600" cy="86546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rgbClr val="193E72"/>
                </a:solidFill>
                <a:latin typeface="+mj-lt"/>
                <a:ea typeface="+mj-ea"/>
                <a:cs typeface="+mj-cs"/>
              </a:defRPr>
            </a:lvl1pPr>
          </a:lstStyle>
          <a:p>
            <a:r>
              <a:rPr lang="en-GB" b="1" dirty="0"/>
              <a:t>Implementation science is …</a:t>
            </a:r>
          </a:p>
        </p:txBody>
      </p:sp>
      <p:sp>
        <p:nvSpPr>
          <p:cNvPr id="11" name="Content Placeholder 2">
            <a:extLst>
              <a:ext uri="{FF2B5EF4-FFF2-40B4-BE49-F238E27FC236}">
                <a16:creationId xmlns:a16="http://schemas.microsoft.com/office/drawing/2014/main" id="{496E977F-EF60-498F-9DD0-14A99D798BD2}"/>
              </a:ext>
            </a:extLst>
          </p:cNvPr>
          <p:cNvSpPr txBox="1">
            <a:spLocks/>
          </p:cNvSpPr>
          <p:nvPr/>
        </p:nvSpPr>
        <p:spPr>
          <a:xfrm>
            <a:off x="914400" y="4514706"/>
            <a:ext cx="10800000" cy="1311658"/>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rgbClr val="193E7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300"/>
              </a:spcBef>
              <a:spcAft>
                <a:spcPts val="300"/>
              </a:spcAft>
            </a:pPr>
            <a:r>
              <a:rPr lang="en-GB" dirty="0"/>
              <a:t>the study of methods and strategies that help move research into practice </a:t>
            </a:r>
          </a:p>
        </p:txBody>
      </p:sp>
    </p:spTree>
    <p:extLst>
      <p:ext uri="{BB962C8B-B14F-4D97-AF65-F5344CB8AC3E}">
        <p14:creationId xmlns:p14="http://schemas.microsoft.com/office/powerpoint/2010/main" val="3653397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C71F5C-F96A-44D7-A869-58A27C348D20}"/>
              </a:ext>
            </a:extLst>
          </p:cNvPr>
          <p:cNvSpPr txBox="1">
            <a:spLocks/>
          </p:cNvSpPr>
          <p:nvPr/>
        </p:nvSpPr>
        <p:spPr>
          <a:xfrm>
            <a:off x="2023646" y="2270240"/>
            <a:ext cx="10515600" cy="86546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rgbClr val="193E72"/>
                </a:solidFill>
                <a:latin typeface="+mj-lt"/>
                <a:ea typeface="+mj-ea"/>
                <a:cs typeface="+mj-cs"/>
              </a:defRPr>
            </a:lvl1pPr>
          </a:lstStyle>
          <a:p>
            <a:r>
              <a:rPr lang="en-GB" b="1" dirty="0"/>
              <a:t>So many words, but multiple meanings?</a:t>
            </a:r>
          </a:p>
        </p:txBody>
      </p:sp>
      <p:sp>
        <p:nvSpPr>
          <p:cNvPr id="6" name="Content Placeholder 2">
            <a:extLst>
              <a:ext uri="{FF2B5EF4-FFF2-40B4-BE49-F238E27FC236}">
                <a16:creationId xmlns:a16="http://schemas.microsoft.com/office/drawing/2014/main" id="{A9F4385B-9EB8-4E2B-BBD8-9F351EFC99AB}"/>
              </a:ext>
            </a:extLst>
          </p:cNvPr>
          <p:cNvSpPr txBox="1">
            <a:spLocks/>
          </p:cNvSpPr>
          <p:nvPr/>
        </p:nvSpPr>
        <p:spPr>
          <a:xfrm>
            <a:off x="990600" y="1687465"/>
            <a:ext cx="10515600" cy="4256453"/>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rgbClr val="193E7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b="1" dirty="0">
              <a:solidFill>
                <a:srgbClr val="EC5E4F"/>
              </a:solidFill>
            </a:endParaRPr>
          </a:p>
        </p:txBody>
      </p:sp>
      <p:sp>
        <p:nvSpPr>
          <p:cNvPr id="11" name="Content Placeholder 2">
            <a:extLst>
              <a:ext uri="{FF2B5EF4-FFF2-40B4-BE49-F238E27FC236}">
                <a16:creationId xmlns:a16="http://schemas.microsoft.com/office/drawing/2014/main" id="{496E977F-EF60-498F-9DD0-14A99D798BD2}"/>
              </a:ext>
            </a:extLst>
          </p:cNvPr>
          <p:cNvSpPr txBox="1">
            <a:spLocks/>
          </p:cNvSpPr>
          <p:nvPr/>
        </p:nvSpPr>
        <p:spPr>
          <a:xfrm>
            <a:off x="914400" y="1569911"/>
            <a:ext cx="10800000" cy="4256453"/>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rgbClr val="193E7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300"/>
              </a:spcBef>
              <a:spcAft>
                <a:spcPts val="300"/>
              </a:spcAft>
            </a:pPr>
            <a:endParaRPr lang="en-GB" dirty="0"/>
          </a:p>
        </p:txBody>
      </p:sp>
    </p:spTree>
    <p:extLst>
      <p:ext uri="{BB962C8B-B14F-4D97-AF65-F5344CB8AC3E}">
        <p14:creationId xmlns:p14="http://schemas.microsoft.com/office/powerpoint/2010/main" val="384460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74084-42FC-4303-806B-E98BB9539999}"/>
              </a:ext>
            </a:extLst>
          </p:cNvPr>
          <p:cNvSpPr>
            <a:spLocks noGrp="1"/>
          </p:cNvSpPr>
          <p:nvPr>
            <p:ph type="title"/>
          </p:nvPr>
        </p:nvSpPr>
        <p:spPr>
          <a:xfrm>
            <a:off x="3093128" y="1971719"/>
            <a:ext cx="10515600" cy="865467"/>
          </a:xfrm>
        </p:spPr>
        <p:txBody>
          <a:bodyPr>
            <a:noAutofit/>
          </a:bodyPr>
          <a:lstStyle/>
          <a:p>
            <a:r>
              <a:rPr lang="en-GB" sz="7200" dirty="0"/>
              <a:t>Intervention</a:t>
            </a:r>
          </a:p>
        </p:txBody>
      </p:sp>
      <p:sp>
        <p:nvSpPr>
          <p:cNvPr id="3" name="Content Placeholder 2">
            <a:extLst>
              <a:ext uri="{FF2B5EF4-FFF2-40B4-BE49-F238E27FC236}">
                <a16:creationId xmlns:a16="http://schemas.microsoft.com/office/drawing/2014/main" id="{A53D56CE-068B-4CB9-89CE-103B27FE77EC}"/>
              </a:ext>
            </a:extLst>
          </p:cNvPr>
          <p:cNvSpPr>
            <a:spLocks noGrp="1"/>
          </p:cNvSpPr>
          <p:nvPr>
            <p:ph idx="1"/>
          </p:nvPr>
        </p:nvSpPr>
        <p:spPr>
          <a:xfrm>
            <a:off x="713913" y="3478890"/>
            <a:ext cx="10515600" cy="1083848"/>
          </a:xfrm>
        </p:spPr>
        <p:txBody>
          <a:bodyPr/>
          <a:lstStyle/>
          <a:p>
            <a:pPr marL="0" indent="0">
              <a:buNone/>
            </a:pPr>
            <a:r>
              <a:rPr lang="en-GB" dirty="0"/>
              <a:t>An intervention is defined as “a specified set of activities designed to put into practice an activity of known dimensions” (</a:t>
            </a:r>
            <a:r>
              <a:rPr lang="en-GB" dirty="0" err="1">
                <a:hlinkClick r:id="rId3"/>
              </a:rPr>
              <a:t>Fixsen</a:t>
            </a:r>
            <a:r>
              <a:rPr lang="en-GB" dirty="0">
                <a:hlinkClick r:id="rId3"/>
              </a:rPr>
              <a:t> et al., 2005</a:t>
            </a:r>
            <a:r>
              <a:rPr lang="en-GB" dirty="0"/>
              <a:t>). </a:t>
            </a:r>
          </a:p>
        </p:txBody>
      </p:sp>
    </p:spTree>
    <p:extLst>
      <p:ext uri="{BB962C8B-B14F-4D97-AF65-F5344CB8AC3E}">
        <p14:creationId xmlns:p14="http://schemas.microsoft.com/office/powerpoint/2010/main" val="137408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3a9f34d2-f48b-46b2-829d-5280386f3857"/>
</p:tagLst>
</file>

<file path=ppt/theme/theme1.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1184</Words>
  <Application>Microsoft Office PowerPoint</Application>
  <PresentationFormat>Widescreen</PresentationFormat>
  <Paragraphs>174</Paragraphs>
  <Slides>25</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Cormorant Garamond Bold</vt:lpstr>
      <vt:lpstr>Cormorant Garamond Medium</vt:lpstr>
      <vt:lpstr>Lato</vt:lpstr>
      <vt:lpstr>Custom Design</vt:lpstr>
      <vt:lpstr>ARC NWC  Implementation team</vt:lpstr>
      <vt:lpstr>Welcome to today’s discussion Today’s objectives:     </vt:lpstr>
      <vt:lpstr>Rules and Objectives </vt:lpstr>
      <vt:lpstr>Today’s First Topic:  What is Implementation?  </vt:lpstr>
      <vt:lpstr>Which of these statements best describes what you think implementation science is?</vt:lpstr>
      <vt:lpstr>    A  The process of putting a decision or plan into effect B  Providing the evidence needed to prove that an intervention works C  The study of methods and strategies that help move research into practice  D An activity undertaken with the objective to improve health care or services </vt:lpstr>
      <vt:lpstr>PowerPoint Presentation</vt:lpstr>
      <vt:lpstr>PowerPoint Presentation</vt:lpstr>
      <vt:lpstr>Intervention</vt:lpstr>
      <vt:lpstr>What about……</vt:lpstr>
      <vt:lpstr> A theory seeks to both describe and explain. It’s the most complex and it’s testable. A theory should help you to predict and examine which factors influence your outcome.   A model describes but doesn’t explain. It’s commonly used to describe, or even simplify, the process of translating research into practice.   A framework describes (but doesn’t explain) factors believed to influence an outcome. It provides a big picture overview of various descriptive categories and how they might relate to one another. </vt:lpstr>
      <vt:lpstr>Summary</vt:lpstr>
      <vt:lpstr>PowerPoint Presentation</vt:lpstr>
      <vt:lpstr>3 Overarching aims of implementation Science</vt:lpstr>
      <vt:lpstr>PowerPoint Presentation</vt:lpstr>
      <vt:lpstr>Have you heard of any of the following implementation theories/frameworks?</vt:lpstr>
      <vt:lpstr> </vt:lpstr>
      <vt:lpstr>PowerPoint Presentation</vt:lpstr>
      <vt:lpstr>3 Overarching aims of implementation Science</vt:lpstr>
      <vt:lpstr>How to apply the theories</vt:lpstr>
      <vt:lpstr>PowerPoint Presentation</vt:lpstr>
      <vt:lpstr>PowerPoint Presentation</vt:lpstr>
      <vt:lpstr>Understanding current organisational structure </vt:lpstr>
      <vt:lpstr>What are your own research ideas and how can we help you embed implementation in these?</vt:lpstr>
      <vt:lpstr>   Thank you  please get in touch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 NWC  Implementation team</dc:title>
  <dc:creator>Victoria Appleton &lt;Faculty of Health &amp; Care&gt;</dc:creator>
  <cp:lastModifiedBy>Kimberly Lazo &lt;Faculty of Health &amp; Care&gt;</cp:lastModifiedBy>
  <cp:revision>18</cp:revision>
  <dcterms:created xsi:type="dcterms:W3CDTF">2020-12-02T10:26:56Z</dcterms:created>
  <dcterms:modified xsi:type="dcterms:W3CDTF">2020-12-03T15:58:07Z</dcterms:modified>
</cp:coreProperties>
</file>