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ody (content) slides" id="{E4A2DC7B-1CBD-4F66-ADDC-76AD8F216162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DD5B51"/>
    <a:srgbClr val="FF6600"/>
    <a:srgbClr val="FF3300"/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7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63214-A247-471F-8301-EA819AA8AAA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6437-2540-4BCF-B568-4E63BA541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6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6437-2540-4BCF-B568-4E63BA5417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0.em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422" y="6316818"/>
            <a:ext cx="3196167" cy="368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15111-C891-504A-AA43-3B56AC619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658" y="6295302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00D1BF-B61D-4E46-819B-F5A12360307D}"/>
              </a:ext>
            </a:extLst>
          </p:cNvPr>
          <p:cNvSpPr txBox="1"/>
          <p:nvPr/>
        </p:nvSpPr>
        <p:spPr>
          <a:xfrm>
            <a:off x="178191" y="180913"/>
            <a:ext cx="11859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gradFill flip="none" rotWithShape="1">
                  <a:gsLst>
                    <a:gs pos="0">
                      <a:srgbClr val="FF9933">
                        <a:tint val="66000"/>
                        <a:satMod val="160000"/>
                      </a:srgbClr>
                    </a:gs>
                    <a:gs pos="50000">
                      <a:srgbClr val="FF9933">
                        <a:tint val="44500"/>
                        <a:satMod val="160000"/>
                      </a:srgbClr>
                    </a:gs>
                    <a:gs pos="100000">
                      <a:srgbClr val="FF9933">
                        <a:tint val="23500"/>
                        <a:satMod val="16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Gill Sans MT" panose="020B0502020104020203" pitchFamily="34" charset="0"/>
              </a:rPr>
              <a:t>INVOLVING PATIENTS, CARERS AND COMMUNITIES IN SHAPING SOCIAL PRESCRIBING ACTIVITIES</a:t>
            </a:r>
            <a:endParaRPr lang="en-GB" sz="2400" u="sng" dirty="0">
              <a:gradFill flip="none" rotWithShape="1">
                <a:gsLst>
                  <a:gs pos="0">
                    <a:srgbClr val="FF9933">
                      <a:tint val="66000"/>
                      <a:satMod val="160000"/>
                    </a:srgbClr>
                  </a:gs>
                  <a:gs pos="50000">
                    <a:srgbClr val="FF9933">
                      <a:tint val="44500"/>
                      <a:satMod val="160000"/>
                    </a:srgbClr>
                  </a:gs>
                  <a:gs pos="100000">
                    <a:srgbClr val="FF9933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A00EB089-B1C6-415B-8355-2528D4FE9298}"/>
              </a:ext>
            </a:extLst>
          </p:cNvPr>
          <p:cNvSpPr txBox="1">
            <a:spLocks/>
          </p:cNvSpPr>
          <p:nvPr/>
        </p:nvSpPr>
        <p:spPr>
          <a:xfrm>
            <a:off x="337625" y="928968"/>
            <a:ext cx="11676184" cy="54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u="sng" dirty="0">
                <a:solidFill>
                  <a:srgbClr val="FF9933"/>
                </a:solidFill>
              </a:rPr>
              <a:t>Rationale</a:t>
            </a:r>
          </a:p>
          <a:p>
            <a:pPr marL="0" indent="0">
              <a:buNone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prescribing (SP), in which patients are linked to non-clinical support services within their community,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is a method of: </a:t>
            </a:r>
          </a:p>
          <a:p>
            <a:pPr lvl="1"/>
            <a:r>
              <a:rPr lang="en-GB" sz="1600" dirty="0">
                <a:solidFill>
                  <a:schemeClr val="accent1"/>
                </a:solidFill>
              </a:rPr>
              <a:t>Personalising and diversifying support offered to NHS patients</a:t>
            </a:r>
            <a:r>
              <a:rPr lang="en-GB" sz="16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sz="1600" dirty="0">
                <a:solidFill>
                  <a:schemeClr val="accent1"/>
                </a:solidFill>
                <a:cs typeface="Times New Roman" panose="02020603050405020304" pitchFamily="18" charset="0"/>
              </a:rPr>
              <a:t>Supporting primary healthcare services in the face of increasing demands                        </a:t>
            </a:r>
            <a:r>
              <a:rPr lang="en-GB" sz="1600" dirty="0">
                <a:solidFill>
                  <a:srgbClr val="FF9933"/>
                </a:solidFill>
                <a:cs typeface="Times New Roman" panose="02020603050405020304" pitchFamily="18" charset="0"/>
              </a:rPr>
              <a:t>(NHS Long Term Plan, 2019)</a:t>
            </a:r>
          </a:p>
          <a:p>
            <a:pPr marL="0" indent="0">
              <a:buNone/>
            </a:pPr>
            <a:r>
              <a:rPr lang="en-GB" sz="1600" b="1" dirty="0"/>
              <a:t>However, it is not clear what elements are needed for effective and sustainable SP initiatives. </a:t>
            </a:r>
          </a:p>
          <a:p>
            <a:pPr marL="0" indent="0">
              <a:buNone/>
            </a:pPr>
            <a:r>
              <a:rPr lang="en-GB" sz="1600" b="1" dirty="0"/>
              <a:t>We aim to investigate whether increased involvement from patients, carers and communities in the design and implementation of activities might impact the success of SP services. </a:t>
            </a:r>
            <a:endParaRPr lang="en-GB" sz="1600" b="1" u="sng" dirty="0"/>
          </a:p>
          <a:p>
            <a:pPr marL="0" indent="0">
              <a:buNone/>
            </a:pPr>
            <a:r>
              <a:rPr lang="en-GB" sz="1600" b="1" u="sng" dirty="0">
                <a:solidFill>
                  <a:srgbClr val="FF9933"/>
                </a:solidFill>
              </a:rPr>
              <a:t>Research Questions</a:t>
            </a:r>
          </a:p>
          <a:p>
            <a:pPr marL="0" indent="0">
              <a:buNone/>
            </a:pPr>
            <a:r>
              <a:rPr lang="en-GB" sz="1600" dirty="0"/>
              <a:t>1. How can patient, carer and community involvement in co-designing local SP activities be facilitated? </a:t>
            </a:r>
            <a:endParaRPr lang="en-GB" sz="1600" u="sng" dirty="0"/>
          </a:p>
          <a:p>
            <a:pPr marL="0" indent="0">
              <a:buNone/>
            </a:pPr>
            <a:r>
              <a:rPr lang="en-GB" sz="1600" dirty="0"/>
              <a:t>2. In what ways might this involvement influence SP activities, in terms of:</a:t>
            </a:r>
          </a:p>
          <a:p>
            <a:pPr marL="800089" lvl="1" indent="-342900"/>
            <a:r>
              <a:rPr lang="en-GB" sz="1600" dirty="0">
                <a:solidFill>
                  <a:schemeClr val="bg1"/>
                </a:solidFill>
              </a:rPr>
              <a:t>Effectiveness and sustainability</a:t>
            </a:r>
          </a:p>
          <a:p>
            <a:pPr marL="800089" lvl="1" indent="-342900"/>
            <a:r>
              <a:rPr lang="en-GB" sz="1600" dirty="0">
                <a:solidFill>
                  <a:schemeClr val="bg1"/>
                </a:solidFill>
              </a:rPr>
              <a:t>Potential to address health inequalities and encourage person-centred health support across the life course</a:t>
            </a:r>
            <a:endParaRPr lang="en-GB" sz="1600" u="sng" dirty="0"/>
          </a:p>
          <a:p>
            <a:pPr marL="0" indent="0">
              <a:buNone/>
            </a:pPr>
            <a:r>
              <a:rPr lang="en-GB" sz="1600" b="1" u="sng" dirty="0">
                <a:solidFill>
                  <a:srgbClr val="FF9933"/>
                </a:solidFill>
              </a:rPr>
              <a:t>Implications</a:t>
            </a:r>
            <a:r>
              <a:rPr lang="en-GB" sz="1600" u="sng" dirty="0">
                <a:solidFill>
                  <a:srgbClr val="FF9933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600" dirty="0"/>
              <a:t>Enhance understanding of how the insights of patients, carers and their community can inform SP practices to improve effectiveness and sustainability, with the aim of encouraging SP programmes that:</a:t>
            </a:r>
          </a:p>
          <a:p>
            <a:pPr marL="0" indent="0">
              <a:buNone/>
            </a:pPr>
            <a:r>
              <a:rPr lang="en-GB" sz="1600" dirty="0"/>
              <a:t>    benefit each service user        work to support NHS primary care services        address health inequalities within the region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A01EA7-3546-4433-A168-0E21F45B8069}"/>
              </a:ext>
            </a:extLst>
          </p:cNvPr>
          <p:cNvSpPr/>
          <p:nvPr/>
        </p:nvSpPr>
        <p:spPr>
          <a:xfrm>
            <a:off x="467749" y="5739618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E17892-825C-4347-BF2F-A914FE760F9A}"/>
              </a:ext>
            </a:extLst>
          </p:cNvPr>
          <p:cNvSpPr/>
          <p:nvPr/>
        </p:nvSpPr>
        <p:spPr>
          <a:xfrm>
            <a:off x="3193948" y="5739617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FA2927-06F7-4299-B088-A682924DA6D8}"/>
              </a:ext>
            </a:extLst>
          </p:cNvPr>
          <p:cNvSpPr/>
          <p:nvPr/>
        </p:nvSpPr>
        <p:spPr>
          <a:xfrm>
            <a:off x="7558159" y="5753683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9EE4BD-43FC-492E-874C-5EA4D7AD8A17}"/>
              </a:ext>
            </a:extLst>
          </p:cNvPr>
          <p:cNvSpPr txBox="1"/>
          <p:nvPr/>
        </p:nvSpPr>
        <p:spPr>
          <a:xfrm>
            <a:off x="4875938" y="6107132"/>
            <a:ext cx="684128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/>
              <a:t>Sian </a:t>
            </a:r>
            <a:r>
              <a:rPr lang="en-GB" sz="1200" dirty="0" err="1"/>
              <a:t>Fennings</a:t>
            </a:r>
            <a:r>
              <a:rPr lang="en-GB" sz="1200" dirty="0"/>
              <a:t>-Chandler, University of Liverpool</a:t>
            </a:r>
          </a:p>
          <a:p>
            <a:pPr>
              <a:lnSpc>
                <a:spcPct val="150000"/>
              </a:lnSpc>
            </a:pPr>
            <a:r>
              <a:rPr lang="en-GB" sz="1200" b="0" i="0" dirty="0">
                <a:effectLst/>
              </a:rPr>
              <a:t>Supervisors: Prof. Rhiannon Corcoran, Dr Lucy Frith, Dr Nadja van </a:t>
            </a:r>
            <a:r>
              <a:rPr lang="en-GB" sz="1200" b="0" i="0" dirty="0" err="1">
                <a:effectLst/>
              </a:rPr>
              <a:t>Ginneken</a:t>
            </a:r>
            <a:r>
              <a:rPr lang="en-GB" sz="1200" b="0" i="0" dirty="0">
                <a:effectLst/>
              </a:rPr>
              <a:t>, Dr Katherine Abba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236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Sian Fennings- Chandler</cp:lastModifiedBy>
  <cp:revision>51</cp:revision>
  <dcterms:created xsi:type="dcterms:W3CDTF">2019-02-07T15:31:28Z</dcterms:created>
  <dcterms:modified xsi:type="dcterms:W3CDTF">2020-09-04T12:16:01Z</dcterms:modified>
</cp:coreProperties>
</file>