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Lst>
  <p:notesMasterIdLst>
    <p:notesMasterId r:id="rId18"/>
  </p:notesMasterIdLst>
  <p:sldIdLst>
    <p:sldId id="256" r:id="rId5"/>
    <p:sldId id="276" r:id="rId6"/>
    <p:sldId id="261" r:id="rId7"/>
    <p:sldId id="267" r:id="rId8"/>
    <p:sldId id="268" r:id="rId9"/>
    <p:sldId id="262" r:id="rId10"/>
    <p:sldId id="279" r:id="rId11"/>
    <p:sldId id="263" r:id="rId12"/>
    <p:sldId id="280" r:id="rId13"/>
    <p:sldId id="282" r:id="rId14"/>
    <p:sldId id="284" r:id="rId15"/>
    <p:sldId id="277" r:id="rId16"/>
    <p:sldId id="285" r:id="rId17"/>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EEEF"/>
    <a:srgbClr val="99CCFF"/>
    <a:srgbClr val="193E72"/>
    <a:srgbClr val="ED544F"/>
    <a:srgbClr val="FFDFBF"/>
    <a:srgbClr val="FFFFAF"/>
    <a:srgbClr val="FBDFDC"/>
    <a:srgbClr val="CCFF99"/>
    <a:srgbClr val="FFCC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56257" autoAdjust="0"/>
  </p:normalViewPr>
  <p:slideViewPr>
    <p:cSldViewPr snapToGrid="0">
      <p:cViewPr varScale="1">
        <p:scale>
          <a:sx n="64" d="100"/>
          <a:sy n="64" d="100"/>
        </p:scale>
        <p:origin x="235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201" d="100"/>
          <a:sy n="201" d="100"/>
        </p:scale>
        <p:origin x="1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1497035"/>
          </a:xfrm>
          <a:prstGeom prst="rect">
            <a:avLst/>
          </a:prstGeom>
        </p:spPr>
        <p:txBody>
          <a:bodyPr vert="horz" lIns="155110" tIns="77555" rIns="155110" bIns="77555" rtlCol="0"/>
          <a:lstStyle>
            <a:lvl1pPr algn="l">
              <a:defRPr sz="2000"/>
            </a:lvl1pPr>
          </a:lstStyle>
          <a:p>
            <a:endParaRPr lang="en-GB"/>
          </a:p>
        </p:txBody>
      </p:sp>
      <p:sp>
        <p:nvSpPr>
          <p:cNvPr id="3" name="Date Placeholder 2"/>
          <p:cNvSpPr>
            <a:spLocks noGrp="1"/>
          </p:cNvSpPr>
          <p:nvPr>
            <p:ph type="dt" idx="1"/>
          </p:nvPr>
        </p:nvSpPr>
        <p:spPr>
          <a:xfrm>
            <a:off x="3884614" y="1"/>
            <a:ext cx="2971800" cy="1497035"/>
          </a:xfrm>
          <a:prstGeom prst="rect">
            <a:avLst/>
          </a:prstGeom>
        </p:spPr>
        <p:txBody>
          <a:bodyPr vert="horz" lIns="155110" tIns="77555" rIns="155110" bIns="77555" rtlCol="0"/>
          <a:lstStyle>
            <a:lvl1pPr algn="r">
              <a:defRPr sz="2000"/>
            </a:lvl1pPr>
          </a:lstStyle>
          <a:p>
            <a:fld id="{B94BD071-CC78-4111-81C5-F25E97E54C92}" type="datetimeFigureOut">
              <a:rPr lang="en-GB" smtClean="0"/>
              <a:t>14/09/2020</a:t>
            </a:fld>
            <a:endParaRPr lang="en-GB"/>
          </a:p>
        </p:txBody>
      </p:sp>
      <p:sp>
        <p:nvSpPr>
          <p:cNvPr id="4" name="Slide Image Placeholder 3"/>
          <p:cNvSpPr>
            <a:spLocks noGrp="1" noRot="1" noChangeAspect="1"/>
          </p:cNvSpPr>
          <p:nvPr>
            <p:ph type="sldImg" idx="2"/>
          </p:nvPr>
        </p:nvSpPr>
        <p:spPr>
          <a:xfrm>
            <a:off x="-5522913" y="3729038"/>
            <a:ext cx="17903826" cy="10071100"/>
          </a:xfrm>
          <a:prstGeom prst="rect">
            <a:avLst/>
          </a:prstGeom>
          <a:noFill/>
          <a:ln w="12700">
            <a:solidFill>
              <a:prstClr val="black"/>
            </a:solidFill>
          </a:ln>
        </p:spPr>
        <p:txBody>
          <a:bodyPr vert="horz" lIns="155110" tIns="77555" rIns="155110" bIns="77555" rtlCol="0" anchor="ctr"/>
          <a:lstStyle/>
          <a:p>
            <a:endParaRPr lang="en-GB"/>
          </a:p>
        </p:txBody>
      </p:sp>
      <p:sp>
        <p:nvSpPr>
          <p:cNvPr id="5" name="Notes Placeholder 4"/>
          <p:cNvSpPr>
            <a:spLocks noGrp="1"/>
          </p:cNvSpPr>
          <p:nvPr>
            <p:ph type="body" sz="quarter" idx="3"/>
          </p:nvPr>
        </p:nvSpPr>
        <p:spPr>
          <a:xfrm>
            <a:off x="685800" y="14359087"/>
            <a:ext cx="5486400" cy="11748345"/>
          </a:xfrm>
          <a:prstGeom prst="rect">
            <a:avLst/>
          </a:prstGeom>
        </p:spPr>
        <p:txBody>
          <a:bodyPr vert="horz" lIns="155110" tIns="77555" rIns="155110" bIns="7755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28340034"/>
            <a:ext cx="2971800" cy="1497032"/>
          </a:xfrm>
          <a:prstGeom prst="rect">
            <a:avLst/>
          </a:prstGeom>
        </p:spPr>
        <p:txBody>
          <a:bodyPr vert="horz" lIns="155110" tIns="77555" rIns="155110" bIns="77555" rtlCol="0" anchor="b"/>
          <a:lstStyle>
            <a:lvl1pPr algn="l">
              <a:defRPr sz="2000"/>
            </a:lvl1pPr>
          </a:lstStyle>
          <a:p>
            <a:endParaRPr lang="en-GB"/>
          </a:p>
        </p:txBody>
      </p:sp>
      <p:sp>
        <p:nvSpPr>
          <p:cNvPr id="7" name="Slide Number Placeholder 6"/>
          <p:cNvSpPr>
            <a:spLocks noGrp="1"/>
          </p:cNvSpPr>
          <p:nvPr>
            <p:ph type="sldNum" sz="quarter" idx="5"/>
          </p:nvPr>
        </p:nvSpPr>
        <p:spPr>
          <a:xfrm>
            <a:off x="3884614" y="28340034"/>
            <a:ext cx="2971800" cy="1497032"/>
          </a:xfrm>
          <a:prstGeom prst="rect">
            <a:avLst/>
          </a:prstGeom>
        </p:spPr>
        <p:txBody>
          <a:bodyPr vert="horz" lIns="155110" tIns="77555" rIns="155110" bIns="77555" rtlCol="0" anchor="b"/>
          <a:lstStyle>
            <a:lvl1pPr algn="r">
              <a:defRPr sz="2000"/>
            </a:lvl1pPr>
          </a:lstStyle>
          <a:p>
            <a:fld id="{B2F04370-D917-4619-B5FF-E719CF5DB49F}" type="slidenum">
              <a:rPr lang="en-GB" smtClean="0"/>
              <a:t>‹#›</a:t>
            </a:fld>
            <a:endParaRPr lang="en-GB"/>
          </a:p>
        </p:txBody>
      </p:sp>
    </p:spTree>
    <p:extLst>
      <p:ext uri="{BB962C8B-B14F-4D97-AF65-F5344CB8AC3E}">
        <p14:creationId xmlns:p14="http://schemas.microsoft.com/office/powerpoint/2010/main" val="26289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FW:</a:t>
            </a:r>
          </a:p>
          <a:p>
            <a:endParaRPr lang="en-GB" sz="2000" b="1" dirty="0"/>
          </a:p>
          <a:p>
            <a:r>
              <a:rPr lang="en-GB" sz="2000" dirty="0"/>
              <a:t>FW - I’d like to tell you about our AQ work – and also like to introduce Hayley Lowther  from the Impact team at </a:t>
            </a:r>
            <a:r>
              <a:rPr lang="en-GB" sz="2000" dirty="0" err="1"/>
              <a:t>Uclan</a:t>
            </a:r>
            <a:r>
              <a:rPr lang="en-GB" sz="2000" dirty="0"/>
              <a:t> who will be telling you about our literature review</a:t>
            </a:r>
          </a:p>
        </p:txBody>
      </p:sp>
      <p:sp>
        <p:nvSpPr>
          <p:cNvPr id="4" name="Slide Number Placeholder 3"/>
          <p:cNvSpPr>
            <a:spLocks noGrp="1"/>
          </p:cNvSpPr>
          <p:nvPr>
            <p:ph type="sldNum" sz="quarter" idx="5"/>
          </p:nvPr>
        </p:nvSpPr>
        <p:spPr/>
        <p:txBody>
          <a:bodyPr/>
          <a:lstStyle/>
          <a:p>
            <a:fld id="{B2F04370-D917-4619-B5FF-E719CF5DB49F}" type="slidenum">
              <a:rPr lang="en-GB" smtClean="0"/>
              <a:t>1</a:t>
            </a:fld>
            <a:endParaRPr lang="en-GB"/>
          </a:p>
        </p:txBody>
      </p:sp>
    </p:spTree>
    <p:extLst>
      <p:ext uri="{BB962C8B-B14F-4D97-AF65-F5344CB8AC3E}">
        <p14:creationId xmlns:p14="http://schemas.microsoft.com/office/powerpoint/2010/main" val="2331010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HJL: </a:t>
            </a:r>
            <a:r>
              <a:rPr lang="en-GB" sz="2000" dirty="0"/>
              <a:t>Emerging picture of the role of communities in the included studies, we have looked at the role of communities at each stage of the research/project, to get a better understanding of how the specified community engagement approach is executed.</a:t>
            </a:r>
          </a:p>
          <a:p>
            <a:endParaRPr lang="en-GB" sz="2000" dirty="0"/>
          </a:p>
          <a:p>
            <a:r>
              <a:rPr lang="en-GB" sz="2000" b="1" dirty="0"/>
              <a:t>Project initiation;</a:t>
            </a:r>
          </a:p>
          <a:p>
            <a:pPr marL="293121" indent="-293121">
              <a:buFont typeface="Arial" panose="020B0604020202020204" pitchFamily="34" charset="0"/>
              <a:buChar char="•"/>
            </a:pPr>
            <a:r>
              <a:rPr lang="en-GB" sz="2000" dirty="0"/>
              <a:t>8 studies were initiated by concerned residents or actions groups and 9 studies were initiated by researchers</a:t>
            </a:r>
          </a:p>
          <a:p>
            <a:pPr marL="293121" indent="-293121">
              <a:buFont typeface="Arial" panose="020B0604020202020204" pitchFamily="34" charset="0"/>
              <a:buChar char="•"/>
            </a:pPr>
            <a:r>
              <a:rPr lang="en-GB" sz="2000" dirty="0"/>
              <a:t>Degree of variability in how these projects were initiated – public complaints, reporting concerns, petitions, campaigns, collaborating with researchers.</a:t>
            </a:r>
          </a:p>
          <a:p>
            <a:endParaRPr lang="en-GB" sz="2000" b="1" dirty="0"/>
          </a:p>
          <a:p>
            <a:r>
              <a:rPr lang="en-GB" sz="2000" b="1" dirty="0"/>
              <a:t>Project planning and decision-making;</a:t>
            </a:r>
          </a:p>
          <a:p>
            <a:pPr marL="293121" indent="-293121">
              <a:buFont typeface="Arial" panose="020B0604020202020204" pitchFamily="34" charset="0"/>
              <a:buChar char="•"/>
            </a:pPr>
            <a:r>
              <a:rPr lang="en-GB" sz="2000" dirty="0"/>
              <a:t>Residents involved in identifying environmental priorities - what is a problem for the community, what needs monitoring and what needs action</a:t>
            </a:r>
          </a:p>
          <a:p>
            <a:pPr marL="293121" indent="-293121">
              <a:buFont typeface="Arial" panose="020B0604020202020204" pitchFamily="34" charset="0"/>
              <a:buChar char="•"/>
            </a:pPr>
            <a:r>
              <a:rPr lang="en-GB" sz="2000" dirty="0"/>
              <a:t>Determining the location of air quality issues and the location of monitoring sites </a:t>
            </a:r>
          </a:p>
          <a:p>
            <a:pPr marL="293121" indent="-293121">
              <a:buFont typeface="Arial" panose="020B0604020202020204" pitchFamily="34" charset="0"/>
              <a:buChar char="•"/>
            </a:pPr>
            <a:r>
              <a:rPr lang="en-GB" sz="2000" dirty="0"/>
              <a:t>Establishing multi-stakeholder steering groups and committees – which involved members of the community</a:t>
            </a:r>
          </a:p>
          <a:p>
            <a:pPr marL="293121" indent="-293121">
              <a:buFont typeface="Arial" panose="020B0604020202020204" pitchFamily="34" charset="0"/>
              <a:buChar char="•"/>
            </a:pPr>
            <a:r>
              <a:rPr lang="en-GB" sz="2000" dirty="0"/>
              <a:t>Co-designing research methods and materials – questionnaire design, citizens and scientists explore design options collaboratively.</a:t>
            </a:r>
          </a:p>
          <a:p>
            <a:endParaRPr lang="en-GB" sz="2000" dirty="0"/>
          </a:p>
          <a:p>
            <a:r>
              <a:rPr lang="en-GB" sz="2000" b="1" dirty="0"/>
              <a:t>Project delivery;</a:t>
            </a:r>
          </a:p>
          <a:p>
            <a:pPr marL="293121" indent="-293121">
              <a:buFont typeface="Arial" panose="020B0604020202020204" pitchFamily="34" charset="0"/>
              <a:buChar char="•"/>
            </a:pPr>
            <a:r>
              <a:rPr lang="en-GB" sz="2000" dirty="0"/>
              <a:t>Engaging with the wider community – local champions of air quality, knowledge exchange activities</a:t>
            </a:r>
          </a:p>
          <a:p>
            <a:pPr marL="293121" indent="-293121">
              <a:buFont typeface="Arial" panose="020B0604020202020204" pitchFamily="34" charset="0"/>
              <a:buChar char="•"/>
            </a:pPr>
            <a:r>
              <a:rPr lang="en-GB" sz="2000" dirty="0"/>
              <a:t>Recruiting participants and conducting questionnaires/surveys</a:t>
            </a:r>
          </a:p>
          <a:p>
            <a:pPr marL="293121" indent="-293121">
              <a:buFont typeface="Arial" panose="020B0604020202020204" pitchFamily="34" charset="0"/>
              <a:buChar char="•"/>
            </a:pPr>
            <a:r>
              <a:rPr lang="en-GB" sz="2000" dirty="0"/>
              <a:t>Citizens collecting air quality data, maintaining air quality monitors, analysing and interpreting air quality data</a:t>
            </a:r>
          </a:p>
          <a:p>
            <a:pPr marL="293121" indent="-293121">
              <a:buFont typeface="Arial" panose="020B0604020202020204" pitchFamily="34" charset="0"/>
              <a:buChar char="•"/>
            </a:pPr>
            <a:r>
              <a:rPr lang="en-GB" sz="2000" dirty="0"/>
              <a:t>Citizens as research participants – completing surveys or participating in focus groups.</a:t>
            </a:r>
          </a:p>
          <a:p>
            <a:endParaRPr lang="en-GB" sz="2000" b="1" dirty="0"/>
          </a:p>
          <a:p>
            <a:r>
              <a:rPr lang="en-GB" sz="2000" b="1" dirty="0"/>
              <a:t>Further action taken by communities as a result of research/project;</a:t>
            </a:r>
          </a:p>
          <a:p>
            <a:pPr marL="293121" indent="-293121">
              <a:buFont typeface="Arial" panose="020B0604020202020204" pitchFamily="34" charset="0"/>
              <a:buChar char="•"/>
            </a:pPr>
            <a:r>
              <a:rPr lang="en-GB" sz="2000" dirty="0"/>
              <a:t>Public education programmes and community mentoring</a:t>
            </a:r>
          </a:p>
          <a:p>
            <a:pPr marL="293121" indent="-293121">
              <a:buFont typeface="Arial" panose="020B0604020202020204" pitchFamily="34" charset="0"/>
              <a:buChar char="•"/>
            </a:pPr>
            <a:r>
              <a:rPr lang="en-GB" sz="2000" dirty="0"/>
              <a:t>Opening dialogue between communities and officials including regulators</a:t>
            </a:r>
          </a:p>
          <a:p>
            <a:pPr marL="293121" indent="-293121">
              <a:buFont typeface="Arial" panose="020B0604020202020204" pitchFamily="34" charset="0"/>
              <a:buChar char="•"/>
            </a:pPr>
            <a:r>
              <a:rPr lang="en-GB" sz="2000" dirty="0"/>
              <a:t>Advocacy and further campaigns – supporting and enabling communities to potentially influence air quality planning and decision-making </a:t>
            </a:r>
          </a:p>
          <a:p>
            <a:pPr marL="293121" indent="-293121">
              <a:buFont typeface="Arial" panose="020B0604020202020204" pitchFamily="34" charset="0"/>
              <a:buChar char="•"/>
            </a:pPr>
            <a:r>
              <a:rPr lang="en-GB" sz="2000" dirty="0"/>
              <a:t>Community representation on committees and in air quality planning and decision-making meetings.</a:t>
            </a:r>
          </a:p>
        </p:txBody>
      </p:sp>
      <p:sp>
        <p:nvSpPr>
          <p:cNvPr id="4" name="Slide Number Placeholder 3"/>
          <p:cNvSpPr>
            <a:spLocks noGrp="1"/>
          </p:cNvSpPr>
          <p:nvPr>
            <p:ph type="sldNum" sz="quarter" idx="5"/>
          </p:nvPr>
        </p:nvSpPr>
        <p:spPr/>
        <p:txBody>
          <a:bodyPr/>
          <a:lstStyle/>
          <a:p>
            <a:fld id="{B2F04370-D917-4619-B5FF-E719CF5DB49F}" type="slidenum">
              <a:rPr lang="en-GB" smtClean="0"/>
              <a:t>10</a:t>
            </a:fld>
            <a:endParaRPr lang="en-GB"/>
          </a:p>
        </p:txBody>
      </p:sp>
    </p:spTree>
    <p:extLst>
      <p:ext uri="{BB962C8B-B14F-4D97-AF65-F5344CB8AC3E}">
        <p14:creationId xmlns:p14="http://schemas.microsoft.com/office/powerpoint/2010/main" val="2700286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GB" sz="2000" b="1" dirty="0"/>
              <a:t>HJL: </a:t>
            </a:r>
            <a:r>
              <a:rPr lang="en-GB" sz="2000" dirty="0"/>
              <a:t>Emerging picture of the outcomes described in the included studies, after consulting with our review group we have looked at the different types of outcomes described in the studies – for individuals, communities, organisations (other than community organisations) and outcomes related to air quality and health.</a:t>
            </a:r>
          </a:p>
          <a:p>
            <a:pPr>
              <a:lnSpc>
                <a:spcPct val="110000"/>
              </a:lnSpc>
            </a:pPr>
            <a:endParaRPr lang="en-GB" sz="2000" dirty="0"/>
          </a:p>
          <a:p>
            <a:pPr>
              <a:lnSpc>
                <a:spcPct val="110000"/>
              </a:lnSpc>
            </a:pPr>
            <a:r>
              <a:rPr lang="en-GB" sz="2000" b="1" dirty="0"/>
              <a:t>Individual;</a:t>
            </a:r>
          </a:p>
          <a:p>
            <a:pPr marL="293121" indent="-293121">
              <a:lnSpc>
                <a:spcPct val="110000"/>
              </a:lnSpc>
              <a:buFont typeface="Arial" panose="020B0604020202020204" pitchFamily="34" charset="0"/>
              <a:buChar char="•"/>
            </a:pPr>
            <a:r>
              <a:rPr lang="en-GB" sz="2000" dirty="0"/>
              <a:t>Enhanced knowledge and awareness of air quality and air pollution</a:t>
            </a:r>
          </a:p>
          <a:p>
            <a:pPr marL="293121" indent="-293121">
              <a:lnSpc>
                <a:spcPct val="110000"/>
              </a:lnSpc>
              <a:buFont typeface="Arial" panose="020B0604020202020204" pitchFamily="34" charset="0"/>
              <a:buChar char="•"/>
            </a:pPr>
            <a:r>
              <a:rPr lang="en-GB" sz="2000" dirty="0"/>
              <a:t>Increased motivation and confidence to advocate or take action on air quality issues</a:t>
            </a:r>
          </a:p>
          <a:p>
            <a:pPr marL="293121" indent="-293121">
              <a:lnSpc>
                <a:spcPct val="110000"/>
              </a:lnSpc>
              <a:buFont typeface="Arial" panose="020B0604020202020204" pitchFamily="34" charset="0"/>
              <a:buChar char="•"/>
            </a:pPr>
            <a:r>
              <a:rPr lang="en-GB" sz="2000" dirty="0"/>
              <a:t>Capacity building - developing skills in, e.g. leadership, research and communication.</a:t>
            </a:r>
          </a:p>
          <a:p>
            <a:pPr marL="293121" indent="-293121">
              <a:lnSpc>
                <a:spcPct val="110000"/>
              </a:lnSpc>
              <a:buFont typeface="Arial" panose="020B0604020202020204" pitchFamily="34" charset="0"/>
              <a:buChar char="•"/>
            </a:pPr>
            <a:endParaRPr lang="en-GB" sz="2000" dirty="0"/>
          </a:p>
          <a:p>
            <a:pPr>
              <a:lnSpc>
                <a:spcPct val="110000"/>
              </a:lnSpc>
            </a:pPr>
            <a:r>
              <a:rPr lang="en-GB" sz="2000" b="1" dirty="0"/>
              <a:t>Community;</a:t>
            </a:r>
          </a:p>
          <a:p>
            <a:pPr marL="293121" indent="-293121">
              <a:lnSpc>
                <a:spcPct val="110000"/>
              </a:lnSpc>
              <a:buFont typeface="Arial" panose="020B0604020202020204" pitchFamily="34" charset="0"/>
              <a:buChar char="•"/>
            </a:pPr>
            <a:r>
              <a:rPr lang="en-GB" sz="2000" dirty="0"/>
              <a:t>Improved networks and relationships within wider community and with organisations</a:t>
            </a:r>
          </a:p>
          <a:p>
            <a:pPr marL="293121" indent="-293121">
              <a:lnSpc>
                <a:spcPct val="110000"/>
              </a:lnSpc>
              <a:buFont typeface="Arial" panose="020B0604020202020204" pitchFamily="34" charset="0"/>
              <a:buChar char="•"/>
            </a:pPr>
            <a:r>
              <a:rPr lang="en-GB" sz="2000" dirty="0"/>
              <a:t>Developed a greater sense of ownerships and control, greater sense of community</a:t>
            </a:r>
          </a:p>
          <a:p>
            <a:pPr marL="293121" indent="-293121">
              <a:lnSpc>
                <a:spcPct val="110000"/>
              </a:lnSpc>
              <a:buFont typeface="Arial" panose="020B0604020202020204" pitchFamily="34" charset="0"/>
              <a:buChar char="•"/>
            </a:pPr>
            <a:r>
              <a:rPr lang="en-GB" sz="2000" dirty="0"/>
              <a:t>Empowered to input into decision-making and actions – shared knowledge of air quality issues, improved access to data to use as evidence, equipped to communicate with stakeholders.</a:t>
            </a:r>
          </a:p>
          <a:p>
            <a:pPr>
              <a:lnSpc>
                <a:spcPct val="110000"/>
              </a:lnSpc>
            </a:pPr>
            <a:endParaRPr lang="en-GB" sz="2000" b="1" dirty="0"/>
          </a:p>
          <a:p>
            <a:pPr>
              <a:lnSpc>
                <a:spcPct val="110000"/>
              </a:lnSpc>
            </a:pPr>
            <a:r>
              <a:rPr lang="en-GB" sz="2000" b="1" dirty="0"/>
              <a:t>Organisations (not community);</a:t>
            </a:r>
          </a:p>
          <a:p>
            <a:pPr marL="293121" indent="-293121">
              <a:lnSpc>
                <a:spcPct val="110000"/>
              </a:lnSpc>
              <a:buFont typeface="Arial" panose="020B0604020202020204" pitchFamily="34" charset="0"/>
              <a:buChar char="•"/>
            </a:pPr>
            <a:r>
              <a:rPr lang="en-GB" sz="2000" dirty="0"/>
              <a:t>Changes to plans or policies and new ways of working</a:t>
            </a:r>
          </a:p>
          <a:p>
            <a:pPr marL="293121" indent="-293121">
              <a:lnSpc>
                <a:spcPct val="110000"/>
              </a:lnSpc>
              <a:buFont typeface="Arial" panose="020B0604020202020204" pitchFamily="34" charset="0"/>
              <a:buChar char="•"/>
            </a:pPr>
            <a:r>
              <a:rPr lang="en-GB" sz="2000" dirty="0"/>
              <a:t>Changes to air quality monitoring – locations, number of sites, AQMAs</a:t>
            </a:r>
          </a:p>
          <a:p>
            <a:pPr marL="293121" indent="-293121">
              <a:lnSpc>
                <a:spcPct val="110000"/>
              </a:lnSpc>
              <a:buFont typeface="Arial" panose="020B0604020202020204" pitchFamily="34" charset="0"/>
              <a:buChar char="•"/>
            </a:pPr>
            <a:r>
              <a:rPr lang="en-GB" sz="2000" dirty="0"/>
              <a:t>Public have a ‘seat at the table’ – included on boards and committee meetings</a:t>
            </a:r>
          </a:p>
          <a:p>
            <a:pPr marL="293121" indent="-293121">
              <a:lnSpc>
                <a:spcPct val="110000"/>
              </a:lnSpc>
              <a:buFont typeface="Arial" panose="020B0604020202020204" pitchFamily="34" charset="0"/>
              <a:buChar char="•"/>
            </a:pPr>
            <a:r>
              <a:rPr lang="en-GB" sz="2000" dirty="0"/>
              <a:t>New channels to address residents concerns.</a:t>
            </a:r>
          </a:p>
          <a:p>
            <a:pPr>
              <a:lnSpc>
                <a:spcPct val="110000"/>
              </a:lnSpc>
            </a:pPr>
            <a:endParaRPr lang="en-GB" sz="2000" b="1" dirty="0"/>
          </a:p>
          <a:p>
            <a:pPr>
              <a:lnSpc>
                <a:spcPct val="110000"/>
              </a:lnSpc>
            </a:pPr>
            <a:r>
              <a:rPr lang="en-GB" sz="2000" b="1" dirty="0"/>
              <a:t>Air quality;</a:t>
            </a:r>
          </a:p>
          <a:p>
            <a:pPr marL="293121" indent="-293121">
              <a:lnSpc>
                <a:spcPct val="110000"/>
              </a:lnSpc>
              <a:buFont typeface="Arial" panose="020B0604020202020204" pitchFamily="34" charset="0"/>
              <a:buChar char="•"/>
            </a:pPr>
            <a:r>
              <a:rPr lang="en-GB" sz="2000" dirty="0"/>
              <a:t>Cleaner vehicles and less idling</a:t>
            </a:r>
          </a:p>
          <a:p>
            <a:pPr marL="293121" indent="-293121">
              <a:lnSpc>
                <a:spcPct val="110000"/>
              </a:lnSpc>
              <a:buFont typeface="Arial" panose="020B0604020202020204" pitchFamily="34" charset="0"/>
              <a:buChar char="•"/>
            </a:pPr>
            <a:r>
              <a:rPr lang="en-GB" sz="2000" dirty="0"/>
              <a:t>Voluntary missions reduction framework for recycling plant</a:t>
            </a:r>
          </a:p>
          <a:p>
            <a:pPr marL="293121" indent="-293121">
              <a:lnSpc>
                <a:spcPct val="110000"/>
              </a:lnSpc>
              <a:buFont typeface="Arial" panose="020B0604020202020204" pitchFamily="34" charset="0"/>
              <a:buChar char="•"/>
            </a:pPr>
            <a:r>
              <a:rPr lang="en-GB" sz="2000" dirty="0"/>
              <a:t>Closure of a coke plant causing the poor air quality</a:t>
            </a:r>
          </a:p>
          <a:p>
            <a:pPr marL="293121" indent="-293121">
              <a:lnSpc>
                <a:spcPct val="110000"/>
              </a:lnSpc>
              <a:buFont typeface="Arial" panose="020B0604020202020204" pitchFamily="34" charset="0"/>
              <a:buChar char="•"/>
            </a:pPr>
            <a:endParaRPr lang="en-GB" sz="2000" b="1" dirty="0"/>
          </a:p>
          <a:p>
            <a:pPr>
              <a:lnSpc>
                <a:spcPct val="110000"/>
              </a:lnSpc>
            </a:pPr>
            <a:r>
              <a:rPr lang="en-GB" sz="2000" b="1" dirty="0"/>
              <a:t>Health;</a:t>
            </a:r>
          </a:p>
          <a:p>
            <a:pPr marL="293121" indent="-293121">
              <a:lnSpc>
                <a:spcPct val="110000"/>
              </a:lnSpc>
              <a:buFont typeface="Arial" panose="020B0604020202020204" pitchFamily="34" charset="0"/>
              <a:buChar char="•"/>
            </a:pPr>
            <a:r>
              <a:rPr lang="en-GB" sz="2000" dirty="0"/>
              <a:t>As the focus of the review is around engaging communities with air quality plans and actions, the impact on health wasn’t our main focus and some literature was excluded as it was substantially focused on the impacts of poor air quality on health rather than the community engagement aspects.</a:t>
            </a:r>
          </a:p>
          <a:p>
            <a:pPr marL="293121" indent="-293121">
              <a:lnSpc>
                <a:spcPct val="110000"/>
              </a:lnSpc>
              <a:buFont typeface="Arial" panose="020B0604020202020204" pitchFamily="34" charset="0"/>
              <a:buChar char="•"/>
            </a:pPr>
            <a:r>
              <a:rPr lang="en-GB" sz="2000" dirty="0"/>
              <a:t>Little reporting of health outcomes – community engagement initiative where future anticipated outcomes were to improve air quality and subsequently health. </a:t>
            </a:r>
          </a:p>
          <a:p>
            <a:pPr marL="293121" indent="-293121">
              <a:lnSpc>
                <a:spcPct val="110000"/>
              </a:lnSpc>
              <a:buFont typeface="Arial" panose="020B0604020202020204" pitchFamily="34" charset="0"/>
              <a:buChar char="•"/>
            </a:pPr>
            <a:r>
              <a:rPr lang="en-GB" sz="2000" dirty="0"/>
              <a:t>Examples include increasing residents’ ability to protect their own health by changing their behaviour when air quality was poor and improved identification of children with undiagnosed asthma.</a:t>
            </a:r>
          </a:p>
          <a:p>
            <a:pPr>
              <a:lnSpc>
                <a:spcPct val="110000"/>
              </a:lnSpc>
            </a:pPr>
            <a:endParaRPr lang="en-GB" sz="2000" b="1" dirty="0"/>
          </a:p>
          <a:p>
            <a:pPr>
              <a:lnSpc>
                <a:spcPct val="110000"/>
              </a:lnSpc>
            </a:pPr>
            <a:r>
              <a:rPr lang="en-GB" sz="2000" b="1" dirty="0"/>
              <a:t>On the whole;</a:t>
            </a:r>
          </a:p>
          <a:p>
            <a:pPr marL="293121" indent="-293121">
              <a:lnSpc>
                <a:spcPct val="110000"/>
              </a:lnSpc>
              <a:buFont typeface="Arial" panose="020B0604020202020204" pitchFamily="34" charset="0"/>
              <a:buChar char="•"/>
            </a:pPr>
            <a:r>
              <a:rPr lang="en-GB" sz="2000" dirty="0"/>
              <a:t>A positive picture from the studies emerging – however there are few negative outcomes/limitations e.g. frustration and disappointment at lack of changes from regulators, feelings of low controllability and increased concern about the severity of the issue (challenges with achieving control ??)</a:t>
            </a:r>
          </a:p>
        </p:txBody>
      </p:sp>
      <p:sp>
        <p:nvSpPr>
          <p:cNvPr id="4" name="Slide Number Placeholder 3"/>
          <p:cNvSpPr>
            <a:spLocks noGrp="1"/>
          </p:cNvSpPr>
          <p:nvPr>
            <p:ph type="sldNum" sz="quarter" idx="5"/>
          </p:nvPr>
        </p:nvSpPr>
        <p:spPr/>
        <p:txBody>
          <a:bodyPr/>
          <a:lstStyle/>
          <a:p>
            <a:fld id="{B2F04370-D917-4619-B5FF-E719CF5DB49F}" type="slidenum">
              <a:rPr lang="en-GB" smtClean="0"/>
              <a:t>11</a:t>
            </a:fld>
            <a:endParaRPr lang="en-GB"/>
          </a:p>
        </p:txBody>
      </p:sp>
    </p:spTree>
    <p:extLst>
      <p:ext uri="{BB962C8B-B14F-4D97-AF65-F5344CB8AC3E}">
        <p14:creationId xmlns:p14="http://schemas.microsoft.com/office/powerpoint/2010/main" val="732547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FW: </a:t>
            </a:r>
          </a:p>
          <a:p>
            <a:endParaRPr lang="en-GB" sz="2000" b="1" dirty="0"/>
          </a:p>
          <a:p>
            <a:r>
              <a:rPr lang="en-GB" sz="2000" dirty="0"/>
              <a:t>Next steps for the EPHC project are to complete the review and share findings;</a:t>
            </a:r>
          </a:p>
          <a:p>
            <a:endParaRPr lang="en-GB" sz="2000" dirty="0"/>
          </a:p>
          <a:p>
            <a:pPr marL="290831" indent="-290831">
              <a:buFont typeface="Arial" panose="020B0604020202020204" pitchFamily="34" charset="0"/>
              <a:buChar char="•"/>
            </a:pPr>
            <a:r>
              <a:rPr lang="en-GB" sz="2000" dirty="0"/>
              <a:t>Will be in the form of publications but also ensuring there are outputs which are useful to practitioners and communities</a:t>
            </a:r>
          </a:p>
          <a:p>
            <a:pPr marL="290831" indent="-290831">
              <a:buFont typeface="Arial" panose="020B0604020202020204" pitchFamily="34" charset="0"/>
              <a:buChar char="•"/>
            </a:pPr>
            <a:endParaRPr lang="en-GB" sz="2000" dirty="0"/>
          </a:p>
          <a:p>
            <a:pPr marL="290831" indent="-290831">
              <a:buFont typeface="Arial" panose="020B0604020202020204" pitchFamily="34" charset="0"/>
              <a:buChar char="•"/>
            </a:pPr>
            <a:r>
              <a:rPr lang="en-GB" sz="2000" dirty="0"/>
              <a:t>We are also planning appropriate knowledge exchange activity or perhaps a connected research community to enable wider information sharing about this work, about other initiatives or work being developed, and reports or grey literature which we have not been able to include in the review</a:t>
            </a:r>
          </a:p>
          <a:p>
            <a:pPr marL="775530" lvl="1"/>
            <a:endParaRPr lang="en-GB" sz="2000" dirty="0"/>
          </a:p>
          <a:p>
            <a:endParaRPr lang="en-GB" sz="2000" b="1" dirty="0"/>
          </a:p>
          <a:p>
            <a:r>
              <a:rPr lang="en-GB" sz="2000" dirty="0"/>
              <a:t>All this is leading to the development demonstration sites in conjunction interested local authorities, organisations and communities and the IPH and CHI ARC Themes</a:t>
            </a:r>
          </a:p>
          <a:p>
            <a:pPr marL="290831" indent="-290831">
              <a:buFont typeface="Arial" panose="020B0604020202020204" pitchFamily="34" charset="0"/>
              <a:buChar char="•"/>
            </a:pPr>
            <a:endParaRPr lang="en-GB" sz="2000" dirty="0"/>
          </a:p>
          <a:p>
            <a:pPr marL="290831" indent="-290831">
              <a:buFont typeface="Arial" panose="020B0604020202020204" pitchFamily="34" charset="0"/>
              <a:buChar char="•"/>
            </a:pPr>
            <a:r>
              <a:rPr lang="en-GB" sz="2000" dirty="0"/>
              <a:t>Once interested parties are identified it is likely there will be some exploration of local community engagement experiences</a:t>
            </a:r>
          </a:p>
          <a:p>
            <a:pPr marL="290831" indent="-290831">
              <a:buFont typeface="Arial" panose="020B0604020202020204" pitchFamily="34" charset="0"/>
              <a:buChar char="•"/>
            </a:pPr>
            <a:endParaRPr lang="en-GB" sz="2000" dirty="0"/>
          </a:p>
          <a:p>
            <a:pPr marL="290831" indent="-290831">
              <a:buFont typeface="Arial" panose="020B0604020202020204" pitchFamily="34" charset="0"/>
              <a:buChar char="•"/>
            </a:pPr>
            <a:r>
              <a:rPr lang="en-GB" sz="2000" dirty="0"/>
              <a:t>Then discussions to ascertain organisational and community priorities and interests so that appropriate AQ projects can be developed</a:t>
            </a:r>
          </a:p>
          <a:p>
            <a:pPr marL="290831" indent="-290831">
              <a:buFont typeface="Arial" panose="020B0604020202020204" pitchFamily="34" charset="0"/>
              <a:buChar char="•"/>
            </a:pPr>
            <a:endParaRPr lang="en-GB" sz="2000" dirty="0"/>
          </a:p>
          <a:p>
            <a:pPr marL="290831" indent="-290831">
              <a:buFont typeface="Arial" panose="020B0604020202020204" pitchFamily="34" charset="0"/>
              <a:buChar char="•"/>
            </a:pPr>
            <a:r>
              <a:rPr lang="en-GB" sz="2000" dirty="0"/>
              <a:t>Over a period of time, new initiatives will be designed and implemented the evaluated, possibly with the aid of external funding</a:t>
            </a:r>
          </a:p>
          <a:p>
            <a:pPr marL="290831" indent="-290831">
              <a:buFont typeface="Arial" panose="020B0604020202020204" pitchFamily="34" charset="0"/>
              <a:buChar char="•"/>
            </a:pPr>
            <a:endParaRPr lang="en-GB" sz="2000" dirty="0"/>
          </a:p>
          <a:p>
            <a:pPr marL="290831" indent="-290831">
              <a:buFont typeface="Arial" panose="020B0604020202020204" pitchFamily="34" charset="0"/>
              <a:buChar char="•"/>
            </a:pPr>
            <a:r>
              <a:rPr lang="en-GB" sz="2000" b="1" dirty="0"/>
              <a:t>Next slide</a:t>
            </a:r>
          </a:p>
          <a:p>
            <a:endParaRPr lang="en-GB" sz="2000" dirty="0"/>
          </a:p>
          <a:p>
            <a:r>
              <a:rPr lang="en-GB" sz="2000" dirty="0"/>
              <a:t>If any has any questions, comments or you want to be involved in this work – please leave type in the chat – or contact us using these email address</a:t>
            </a:r>
          </a:p>
        </p:txBody>
      </p:sp>
      <p:sp>
        <p:nvSpPr>
          <p:cNvPr id="4" name="Slide Number Placeholder 3"/>
          <p:cNvSpPr>
            <a:spLocks noGrp="1"/>
          </p:cNvSpPr>
          <p:nvPr>
            <p:ph type="sldNum" sz="quarter" idx="5"/>
          </p:nvPr>
        </p:nvSpPr>
        <p:spPr/>
        <p:txBody>
          <a:bodyPr/>
          <a:lstStyle/>
          <a:p>
            <a:fld id="{B2F04370-D917-4619-B5FF-E719CF5DB49F}" type="slidenum">
              <a:rPr lang="en-GB" smtClean="0"/>
              <a:t>12</a:t>
            </a:fld>
            <a:endParaRPr lang="en-GB"/>
          </a:p>
        </p:txBody>
      </p:sp>
    </p:spTree>
    <p:extLst>
      <p:ext uri="{BB962C8B-B14F-4D97-AF65-F5344CB8AC3E}">
        <p14:creationId xmlns:p14="http://schemas.microsoft.com/office/powerpoint/2010/main" val="228541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F04370-D917-4619-B5FF-E719CF5DB49F}" type="slidenum">
              <a:rPr lang="en-GB" smtClean="0"/>
              <a:t>13</a:t>
            </a:fld>
            <a:endParaRPr lang="en-GB"/>
          </a:p>
        </p:txBody>
      </p:sp>
    </p:spTree>
    <p:extLst>
      <p:ext uri="{BB962C8B-B14F-4D97-AF65-F5344CB8AC3E}">
        <p14:creationId xmlns:p14="http://schemas.microsoft.com/office/powerpoint/2010/main" val="134162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1" i="0" dirty="0">
                <a:solidFill>
                  <a:srgbClr val="000000"/>
                </a:solidFill>
                <a:effectLst/>
              </a:rPr>
              <a:t>FW: </a:t>
            </a:r>
          </a:p>
          <a:p>
            <a:pPr fontAlgn="base"/>
            <a:endParaRPr lang="en-GB" b="1" i="0" dirty="0">
              <a:solidFill>
                <a:srgbClr val="000000"/>
              </a:solidFill>
              <a:effectLst/>
            </a:endParaRPr>
          </a:p>
          <a:p>
            <a:pPr fontAlgn="base"/>
            <a:r>
              <a:rPr lang="en-GB" b="0" i="0" dirty="0">
                <a:solidFill>
                  <a:srgbClr val="000000"/>
                </a:solidFill>
                <a:effectLst/>
              </a:rPr>
              <a:t>So focus of this work is to explore how local systems, that is the organisations and communities in an area, can work together to take actions that will result in improved air quality</a:t>
            </a:r>
          </a:p>
          <a:p>
            <a:pPr fontAlgn="base"/>
            <a:endParaRPr lang="en-GB" b="1" i="0" dirty="0">
              <a:solidFill>
                <a:srgbClr val="000000"/>
              </a:solidFill>
              <a:effectLst/>
            </a:endParaRPr>
          </a:p>
          <a:p>
            <a:pPr fontAlgn="base"/>
            <a:r>
              <a:rPr lang="en-GB" b="1" i="0" dirty="0">
                <a:solidFill>
                  <a:srgbClr val="000000"/>
                </a:solidFill>
                <a:effectLst/>
              </a:rPr>
              <a:t>air quality important to us</a:t>
            </a:r>
          </a:p>
          <a:p>
            <a:pPr marL="290831" indent="-290831" fontAlgn="base">
              <a:buFont typeface="Arial" panose="020B0604020202020204" pitchFamily="34" charset="0"/>
              <a:buChar char="•"/>
            </a:pPr>
            <a:r>
              <a:rPr lang="en-GB" sz="2000" dirty="0">
                <a:solidFill>
                  <a:srgbClr val="000000"/>
                </a:solidFill>
              </a:rPr>
              <a:t>Exposure to air pollution has a detrimental effect on health and there is evidence that residents living in disadvantaged areas are disproportionately affected</a:t>
            </a:r>
          </a:p>
          <a:p>
            <a:pPr marL="290831" indent="-290831" defTabSz="1551097" fontAlgn="base">
              <a:buFont typeface="Arial" panose="020B0604020202020204" pitchFamily="34" charset="0"/>
              <a:buChar char="•"/>
              <a:defRPr/>
            </a:pPr>
            <a:r>
              <a:rPr lang="en-GB" sz="2000" dirty="0">
                <a:solidFill>
                  <a:srgbClr val="000000"/>
                </a:solidFill>
              </a:rPr>
              <a:t>We know it is an issue of concern for ARC members and advisers and other residents who took part in our group conversations earlier in the year</a:t>
            </a:r>
          </a:p>
          <a:p>
            <a:pPr marL="290831" indent="-290831" fontAlgn="base">
              <a:buFont typeface="Arial" panose="020B0604020202020204" pitchFamily="34" charset="0"/>
              <a:buChar char="•"/>
            </a:pPr>
            <a:r>
              <a:rPr lang="en-GB" sz="2000" dirty="0">
                <a:solidFill>
                  <a:srgbClr val="000000"/>
                </a:solidFill>
              </a:rPr>
              <a:t>And the Experience of COVID-19, including improved AQ during lockdown, has also demonstrated things can be different and created certain amount of momentum to ‘build back better’  </a:t>
            </a:r>
          </a:p>
          <a:p>
            <a:pPr fontAlgn="base"/>
            <a:endParaRPr lang="en-GB" sz="2000" b="1" dirty="0">
              <a:solidFill>
                <a:srgbClr val="000000"/>
              </a:solidFill>
            </a:endParaRPr>
          </a:p>
          <a:p>
            <a:pPr fontAlgn="base"/>
            <a:r>
              <a:rPr lang="en-GB" b="1" dirty="0">
                <a:solidFill>
                  <a:srgbClr val="000000"/>
                </a:solidFill>
              </a:rPr>
              <a:t>And the community engagement focus</a:t>
            </a:r>
          </a:p>
          <a:p>
            <a:pPr marL="290831" indent="-290831" fontAlgn="base">
              <a:buFont typeface="Arial" panose="020B0604020202020204" pitchFamily="34" charset="0"/>
              <a:buChar char="•"/>
            </a:pPr>
            <a:r>
              <a:rPr lang="en-GB" sz="2000" dirty="0">
                <a:solidFill>
                  <a:srgbClr val="000000"/>
                </a:solidFill>
              </a:rPr>
              <a:t>Underlying argument of ARC NWC and EPHC that communities should have a real voice in decisions that affect their lives</a:t>
            </a:r>
          </a:p>
          <a:p>
            <a:pPr marL="290831" indent="-290831" fontAlgn="base">
              <a:buFont typeface="Arial" panose="020B0604020202020204" pitchFamily="34" charset="0"/>
              <a:buChar char="•"/>
            </a:pPr>
            <a:r>
              <a:rPr lang="en-GB" sz="2000" dirty="0">
                <a:solidFill>
                  <a:srgbClr val="000000"/>
                </a:solidFill>
              </a:rPr>
              <a:t>And our recent review of community engagement in NWC air quality plans and actions, which I will talk about in a moment, suggests this is an area which could be developed further </a:t>
            </a:r>
          </a:p>
          <a:p>
            <a:pPr marL="290831" indent="-290831" fontAlgn="base">
              <a:buFont typeface="Arial" panose="020B0604020202020204" pitchFamily="34" charset="0"/>
              <a:buChar char="•"/>
            </a:pPr>
            <a:r>
              <a:rPr lang="en-GB" sz="2000" dirty="0">
                <a:solidFill>
                  <a:srgbClr val="000000"/>
                </a:solidFill>
              </a:rPr>
              <a:t>Another reason for the community focus is an acknowledgement that alone, individuals have limited control over AQ but small changes across the whole community will have an impact</a:t>
            </a:r>
          </a:p>
          <a:p>
            <a:pPr marL="290831" indent="-290831" fontAlgn="base">
              <a:buFont typeface="Arial" panose="020B0604020202020204" pitchFamily="34" charset="0"/>
              <a:buChar char="•"/>
            </a:pPr>
            <a:endParaRPr lang="en-GB" sz="2000" dirty="0">
              <a:solidFill>
                <a:srgbClr val="000000"/>
              </a:solidFill>
            </a:endParaRPr>
          </a:p>
          <a:p>
            <a:pPr marL="290831" indent="-290831" fontAlgn="base">
              <a:buFont typeface="Arial" panose="020B0604020202020204" pitchFamily="34" charset="0"/>
              <a:buChar char="•"/>
            </a:pPr>
            <a:r>
              <a:rPr lang="en-GB" sz="2000" dirty="0">
                <a:solidFill>
                  <a:srgbClr val="000000"/>
                </a:solidFill>
              </a:rPr>
              <a:t>2:00</a:t>
            </a:r>
          </a:p>
        </p:txBody>
      </p:sp>
      <p:sp>
        <p:nvSpPr>
          <p:cNvPr id="4" name="Slide Number Placeholder 3"/>
          <p:cNvSpPr>
            <a:spLocks noGrp="1"/>
          </p:cNvSpPr>
          <p:nvPr>
            <p:ph type="sldNum" sz="quarter" idx="5"/>
          </p:nvPr>
        </p:nvSpPr>
        <p:spPr/>
        <p:txBody>
          <a:bodyPr/>
          <a:lstStyle/>
          <a:p>
            <a:fld id="{B2F04370-D917-4619-B5FF-E719CF5DB49F}" type="slidenum">
              <a:rPr lang="en-GB" smtClean="0"/>
              <a:t>2</a:t>
            </a:fld>
            <a:endParaRPr lang="en-GB"/>
          </a:p>
        </p:txBody>
      </p:sp>
    </p:spTree>
    <p:extLst>
      <p:ext uri="{BB962C8B-B14F-4D97-AF65-F5344CB8AC3E}">
        <p14:creationId xmlns:p14="http://schemas.microsoft.com/office/powerpoint/2010/main" val="19789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79"/>
              </a:spcAft>
            </a:pPr>
            <a:r>
              <a:rPr lang="en-US" sz="2000" b="1" dirty="0">
                <a:cs typeface="Segoe UI"/>
              </a:rPr>
              <a:t>FW: </a:t>
            </a:r>
          </a:p>
          <a:p>
            <a:pPr>
              <a:spcAft>
                <a:spcPts val="679"/>
              </a:spcAft>
            </a:pPr>
            <a:endParaRPr lang="en-US" sz="2000" b="1" dirty="0">
              <a:cs typeface="Segoe UI"/>
            </a:endParaRPr>
          </a:p>
          <a:p>
            <a:pPr>
              <a:spcAft>
                <a:spcPts val="679"/>
              </a:spcAft>
            </a:pPr>
            <a:r>
              <a:rPr lang="en-US" sz="2000" dirty="0">
                <a:cs typeface="Segoe UI"/>
              </a:rPr>
              <a:t>So our first action was to look at On-line documents and resources from </a:t>
            </a:r>
            <a:r>
              <a:rPr lang="en-US" sz="2000" dirty="0">
                <a:ea typeface="+mn-lt"/>
                <a:cs typeface="+mn-lt"/>
              </a:rPr>
              <a:t>21 NWC local authorities and Liverpool City Region  and w</a:t>
            </a:r>
            <a:r>
              <a:rPr lang="en-GB" dirty="0"/>
              <a:t>e used a existing framework of community engagement to categorise the different actions </a:t>
            </a:r>
          </a:p>
          <a:p>
            <a:pPr>
              <a:spcAft>
                <a:spcPts val="679"/>
              </a:spcAft>
            </a:pPr>
            <a:endParaRPr lang="en-GB" dirty="0"/>
          </a:p>
          <a:p>
            <a:pPr>
              <a:spcAft>
                <a:spcPts val="679"/>
              </a:spcAft>
            </a:pPr>
            <a:r>
              <a:rPr lang="en-GB" dirty="0"/>
              <a:t>This identifies a spectrum ranging from community liaison, through to capacity building and involvement in decision making to the community being in control of the design or delivery of services. </a:t>
            </a:r>
          </a:p>
          <a:p>
            <a:endParaRPr lang="en-GB" dirty="0"/>
          </a:p>
          <a:p>
            <a:r>
              <a:rPr lang="en-GB" dirty="0"/>
              <a:t>Moving through this spectrum represents increasing community engagement and control</a:t>
            </a:r>
          </a:p>
        </p:txBody>
      </p:sp>
      <p:sp>
        <p:nvSpPr>
          <p:cNvPr id="4" name="Slide Number Placeholder 3"/>
          <p:cNvSpPr>
            <a:spLocks noGrp="1"/>
          </p:cNvSpPr>
          <p:nvPr>
            <p:ph type="sldNum" sz="quarter" idx="5"/>
          </p:nvPr>
        </p:nvSpPr>
        <p:spPr/>
        <p:txBody>
          <a:bodyPr/>
          <a:lstStyle/>
          <a:p>
            <a:fld id="{B2F04370-D917-4619-B5FF-E719CF5DB49F}" type="slidenum">
              <a:rPr lang="en-GB" smtClean="0"/>
              <a:t>3</a:t>
            </a:fld>
            <a:endParaRPr lang="en-GB"/>
          </a:p>
        </p:txBody>
      </p:sp>
    </p:spTree>
    <p:extLst>
      <p:ext uri="{BB962C8B-B14F-4D97-AF65-F5344CB8AC3E}">
        <p14:creationId xmlns:p14="http://schemas.microsoft.com/office/powerpoint/2010/main" val="3981482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FW: </a:t>
            </a:r>
          </a:p>
          <a:p>
            <a:endParaRPr lang="en-GB" sz="2000" b="1" dirty="0"/>
          </a:p>
          <a:p>
            <a:r>
              <a:rPr lang="en-GB" sz="2000" dirty="0"/>
              <a:t>So currently we found that m</a:t>
            </a:r>
            <a:r>
              <a:rPr lang="en-US" sz="2000" dirty="0" err="1">
                <a:ea typeface="+mn-lt"/>
                <a:cs typeface="+mn-lt"/>
              </a:rPr>
              <a:t>ost</a:t>
            </a:r>
            <a:r>
              <a:rPr lang="en-US" sz="2000" dirty="0">
                <a:ea typeface="+mn-lt"/>
                <a:cs typeface="+mn-lt"/>
              </a:rPr>
              <a:t> community engagement is awareness raising about sources of air pollution and the provision of information about things residents can do to reduce their contribution. We found there is particular focus on alternative travel arrangements with information about public transport, electric bikes and cars and driving tips to reduce fuel consumption, for example, but also advice about wood burning stoves, open fires, bonfires </a:t>
            </a:r>
            <a:r>
              <a:rPr lang="en-US" sz="2000" dirty="0" err="1">
                <a:ea typeface="+mn-lt"/>
                <a:cs typeface="+mn-lt"/>
              </a:rPr>
              <a:t>etc</a:t>
            </a:r>
            <a:endParaRPr lang="en-US" sz="2000" dirty="0">
              <a:ea typeface="+mn-lt"/>
              <a:cs typeface="+mn-lt"/>
            </a:endParaRPr>
          </a:p>
          <a:p>
            <a:endParaRPr lang="en-GB" sz="2000" dirty="0">
              <a:ea typeface="+mn-lt"/>
              <a:cs typeface="+mn-lt"/>
            </a:endParaRPr>
          </a:p>
          <a:p>
            <a:pPr>
              <a:lnSpc>
                <a:spcPct val="110000"/>
              </a:lnSpc>
              <a:spcAft>
                <a:spcPts val="2036"/>
              </a:spcAft>
            </a:pPr>
            <a:r>
              <a:rPr lang="en-US" sz="2000" dirty="0">
                <a:ea typeface="+mn-lt"/>
                <a:cs typeface="+mn-lt"/>
              </a:rPr>
              <a:t>Many authorities also provide interactive information – that is contact details for interventions such as travel planning, car sharing and active travel, including cycling training and walking buses.</a:t>
            </a:r>
            <a:endParaRPr lang="en-GB" sz="2000" dirty="0">
              <a:ea typeface="+mn-lt"/>
              <a:cs typeface="+mn-lt"/>
            </a:endParaRPr>
          </a:p>
          <a:p>
            <a:pPr>
              <a:lnSpc>
                <a:spcPct val="110000"/>
              </a:lnSpc>
              <a:spcAft>
                <a:spcPts val="2036"/>
              </a:spcAft>
            </a:pPr>
            <a:endParaRPr lang="en-US" sz="2000" dirty="0">
              <a:ea typeface="+mn-lt"/>
              <a:cs typeface="+mn-lt"/>
            </a:endParaRPr>
          </a:p>
          <a:p>
            <a:pPr>
              <a:lnSpc>
                <a:spcPct val="110000"/>
              </a:lnSpc>
              <a:spcAft>
                <a:spcPts val="2036"/>
              </a:spcAft>
            </a:pPr>
            <a:r>
              <a:rPr lang="en-US" sz="2000" dirty="0">
                <a:ea typeface="+mn-lt"/>
                <a:cs typeface="+mn-lt"/>
              </a:rPr>
              <a:t>At the next level - there are references to community consultations, often part of a statutory process – such as formation of Air Quality Management Area and clean air plans, planning applications. Some authorities also refer to less consultations such as </a:t>
            </a:r>
            <a:r>
              <a:rPr lang="en-GB" sz="2000" dirty="0">
                <a:ea typeface="+mn-lt"/>
                <a:cs typeface="+mn-lt"/>
              </a:rPr>
              <a:t>councillors and officers attending residents meetings to discuss issues related to air quality.</a:t>
            </a:r>
          </a:p>
          <a:p>
            <a:pPr marL="293121" indent="-290831">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2F04370-D917-4619-B5FF-E719CF5DB49F}" type="slidenum">
              <a:rPr lang="en-GB" smtClean="0"/>
              <a:t>4</a:t>
            </a:fld>
            <a:endParaRPr lang="en-GB"/>
          </a:p>
        </p:txBody>
      </p:sp>
    </p:spTree>
    <p:extLst>
      <p:ext uri="{BB962C8B-B14F-4D97-AF65-F5344CB8AC3E}">
        <p14:creationId xmlns:p14="http://schemas.microsoft.com/office/powerpoint/2010/main" val="7058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FW:</a:t>
            </a:r>
            <a:endParaRPr lang="en-GB" sz="2000" dirty="0"/>
          </a:p>
          <a:p>
            <a:endParaRPr lang="en-GB" sz="2000" b="1" dirty="0"/>
          </a:p>
          <a:p>
            <a:pPr>
              <a:lnSpc>
                <a:spcPct val="110000"/>
              </a:lnSpc>
              <a:spcAft>
                <a:spcPts val="2036"/>
              </a:spcAft>
            </a:pPr>
            <a:r>
              <a:rPr lang="en-US" sz="2000" dirty="0">
                <a:ea typeface="+mn-lt"/>
                <a:cs typeface="+mn-lt"/>
              </a:rPr>
              <a:t>There are fewer examples of activities further along the spectrum of community engagement – </a:t>
            </a:r>
          </a:p>
          <a:p>
            <a:pPr>
              <a:lnSpc>
                <a:spcPct val="110000"/>
              </a:lnSpc>
              <a:spcAft>
                <a:spcPts val="2036"/>
              </a:spcAft>
            </a:pPr>
            <a:endParaRPr lang="en-US" sz="2000" dirty="0">
              <a:ea typeface="+mn-lt"/>
              <a:cs typeface="+mn-lt"/>
            </a:endParaRPr>
          </a:p>
          <a:p>
            <a:pPr marL="290831" indent="-290831">
              <a:lnSpc>
                <a:spcPct val="110000"/>
              </a:lnSpc>
              <a:spcAft>
                <a:spcPts val="2036"/>
              </a:spcAft>
              <a:buFont typeface="Arial" panose="020B0604020202020204" pitchFamily="34" charset="0"/>
              <a:buChar char="•"/>
            </a:pPr>
            <a:r>
              <a:rPr lang="en-US" sz="2000" dirty="0">
                <a:ea typeface="+mn-lt"/>
                <a:cs typeface="+mn-lt"/>
              </a:rPr>
              <a:t>There were a small number of references to ‘citizen science’ projects where residents, especially school children, were able to develop skills and knowledge</a:t>
            </a:r>
          </a:p>
          <a:p>
            <a:pPr>
              <a:lnSpc>
                <a:spcPct val="110000"/>
              </a:lnSpc>
              <a:spcAft>
                <a:spcPts val="2036"/>
              </a:spcAft>
            </a:pPr>
            <a:endParaRPr lang="en-GB" sz="2000" dirty="0">
              <a:ea typeface="+mn-lt"/>
              <a:cs typeface="+mn-lt"/>
            </a:endParaRPr>
          </a:p>
          <a:p>
            <a:pPr marL="290831" indent="-290831">
              <a:lnSpc>
                <a:spcPct val="110000"/>
              </a:lnSpc>
              <a:spcAft>
                <a:spcPts val="2036"/>
              </a:spcAft>
              <a:buFont typeface="Arial" panose="020B0604020202020204" pitchFamily="34" charset="0"/>
              <a:buChar char="•"/>
            </a:pPr>
            <a:r>
              <a:rPr lang="en-US" sz="2000" dirty="0">
                <a:ea typeface="+mn-lt"/>
                <a:cs typeface="+mn-lt"/>
              </a:rPr>
              <a:t>Most LAs had AQ steering groups to aid decision-making but they were primarily made up of </a:t>
            </a:r>
            <a:r>
              <a:rPr lang="en-GB" sz="2000" dirty="0">
                <a:ea typeface="+mn-lt"/>
                <a:cs typeface="+mn-lt"/>
              </a:rPr>
              <a:t>councillors</a:t>
            </a:r>
            <a:r>
              <a:rPr lang="en-US" sz="2000" dirty="0">
                <a:ea typeface="+mn-lt"/>
                <a:cs typeface="+mn-lt"/>
              </a:rPr>
              <a:t>, officers, businesses, transport providers etc. There was one wider community Air Quality forum mentioned, however, and 2 LAs refer to desire to create local groups. AQ Strategies existed but only one, a cycling strategy, was explicit about any oversight by a public group.</a:t>
            </a:r>
            <a:r>
              <a:rPr lang="en-GB" sz="2000" dirty="0">
                <a:ea typeface="+mn-lt"/>
                <a:cs typeface="+mn-lt"/>
              </a:rPr>
              <a:t> </a:t>
            </a:r>
            <a:endParaRPr lang="en-US" sz="2000" dirty="0">
              <a:ea typeface="+mn-lt"/>
              <a:cs typeface="+mn-lt"/>
            </a:endParaRPr>
          </a:p>
          <a:p>
            <a:pPr>
              <a:lnSpc>
                <a:spcPct val="110000"/>
              </a:lnSpc>
              <a:spcAft>
                <a:spcPts val="2036"/>
              </a:spcAft>
            </a:pPr>
            <a:endParaRPr lang="en-GB" sz="2000" dirty="0">
              <a:ea typeface="+mn-lt"/>
              <a:cs typeface="+mn-lt"/>
            </a:endParaRPr>
          </a:p>
          <a:p>
            <a:pPr marL="290831" indent="-290831">
              <a:lnSpc>
                <a:spcPct val="110000"/>
              </a:lnSpc>
              <a:spcAft>
                <a:spcPts val="2036"/>
              </a:spcAft>
              <a:buFont typeface="Arial" panose="020B0604020202020204" pitchFamily="34" charset="0"/>
              <a:buChar char="•"/>
            </a:pPr>
            <a:r>
              <a:rPr lang="en-US" sz="2000" dirty="0">
                <a:ea typeface="+mn-lt"/>
                <a:cs typeface="+mn-lt"/>
              </a:rPr>
              <a:t>There were two examples of community engagement in the design/delivery of a service (one was LA and residents working on funding application for electric car charging points and the other a community car club) and we found one reference to funding source for AQ community projects via a programme to support social investment and innovation to enhance community wellbeing.</a:t>
            </a:r>
            <a:r>
              <a:rPr lang="en-GB" sz="2000" dirty="0">
                <a:ea typeface="+mn-lt"/>
                <a:cs typeface="+mn-lt"/>
              </a:rPr>
              <a:t> </a:t>
            </a:r>
            <a:endParaRPr lang="en-GB" sz="2000" dirty="0"/>
          </a:p>
        </p:txBody>
      </p:sp>
      <p:sp>
        <p:nvSpPr>
          <p:cNvPr id="4" name="Slide Number Placeholder 3"/>
          <p:cNvSpPr>
            <a:spLocks noGrp="1"/>
          </p:cNvSpPr>
          <p:nvPr>
            <p:ph type="sldNum" sz="quarter" idx="5"/>
          </p:nvPr>
        </p:nvSpPr>
        <p:spPr/>
        <p:txBody>
          <a:bodyPr/>
          <a:lstStyle/>
          <a:p>
            <a:fld id="{B2F04370-D917-4619-B5FF-E719CF5DB49F}" type="slidenum">
              <a:rPr lang="en-GB" smtClean="0"/>
              <a:t>5</a:t>
            </a:fld>
            <a:endParaRPr lang="en-GB"/>
          </a:p>
        </p:txBody>
      </p:sp>
    </p:spTree>
    <p:extLst>
      <p:ext uri="{BB962C8B-B14F-4D97-AF65-F5344CB8AC3E}">
        <p14:creationId xmlns:p14="http://schemas.microsoft.com/office/powerpoint/2010/main" val="4128188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FW: </a:t>
            </a:r>
          </a:p>
          <a:p>
            <a:endParaRPr lang="en-GB" b="1" dirty="0"/>
          </a:p>
          <a:p>
            <a:r>
              <a:rPr lang="en-GB" b="0" dirty="0"/>
              <a:t>So in order for us to learn from the work of others, we decided to search the international literature to look for examples of community engagement in AQ projects – we wanted to know more about the approaches that had been used, how communities had been involved and the successes and the challenges to inform the next stage of our work , that is the development of demonstration sites in the NWC</a:t>
            </a:r>
          </a:p>
          <a:p>
            <a:endParaRPr lang="en-GB" b="1" dirty="0"/>
          </a:p>
          <a:p>
            <a:r>
              <a:rPr lang="en-GB" sz="2000" dirty="0"/>
              <a:t>We (Hayley and myself) searched journal databases using key words related to air quality and community engagement and many happy hours of filtering, ended up with 43 papers to examine – these are just a few of the titles.</a:t>
            </a:r>
          </a:p>
          <a:p>
            <a:endParaRPr lang="en-GB" i="0" dirty="0"/>
          </a:p>
          <a:p>
            <a:endParaRPr lang="en-GB" dirty="0"/>
          </a:p>
          <a:p>
            <a:endParaRPr lang="en-GB" sz="2000" b="1" dirty="0"/>
          </a:p>
          <a:p>
            <a:r>
              <a:rPr lang="en-GB" sz="2000" i="1" dirty="0"/>
              <a:t>Review questions: What approaches have been used to engage communities in air quality plans and actions? What is the purpose/rationale for community engagement in identified approaches? What are the barriers and facilitators to community engagement in air quality plans and actions, and how do these differ across the approaches used? To what extent do approaches address health inequalities and health-related outcomes?</a:t>
            </a:r>
            <a:endParaRPr lang="en-GB" sz="2000" b="1" i="1" dirty="0"/>
          </a:p>
          <a:p>
            <a:endParaRPr lang="en-GB" sz="2000" b="1" i="1" dirty="0"/>
          </a:p>
          <a:p>
            <a:r>
              <a:rPr lang="en-GB" sz="2000" i="1" dirty="0"/>
              <a:t>identified 3,146 potential relevant articles.</a:t>
            </a:r>
            <a:r>
              <a:rPr lang="en-GB" sz="2000" b="1" i="1" dirty="0"/>
              <a:t> </a:t>
            </a:r>
            <a:r>
              <a:rPr lang="en-GB" sz="2000" i="1" dirty="0"/>
              <a:t>We decided to include studies conducted in developed countries, were written in English and have clear evidence of active participation; we identified 104 articles which could provide some answers to our research questions after reading the title and summary of each article; we have now read the full texts, deciding to definitely include 43 articles in our review.</a:t>
            </a:r>
            <a:endParaRPr lang="en-GB" b="1" i="1" dirty="0"/>
          </a:p>
        </p:txBody>
      </p:sp>
      <p:sp>
        <p:nvSpPr>
          <p:cNvPr id="4" name="Slide Number Placeholder 3"/>
          <p:cNvSpPr>
            <a:spLocks noGrp="1"/>
          </p:cNvSpPr>
          <p:nvPr>
            <p:ph type="sldNum" sz="quarter" idx="5"/>
          </p:nvPr>
        </p:nvSpPr>
        <p:spPr/>
        <p:txBody>
          <a:bodyPr/>
          <a:lstStyle/>
          <a:p>
            <a:fld id="{B2F04370-D917-4619-B5FF-E719CF5DB49F}" type="slidenum">
              <a:rPr lang="en-GB" smtClean="0"/>
              <a:t>6</a:t>
            </a:fld>
            <a:endParaRPr lang="en-GB"/>
          </a:p>
        </p:txBody>
      </p:sp>
    </p:spTree>
    <p:extLst>
      <p:ext uri="{BB962C8B-B14F-4D97-AF65-F5344CB8AC3E}">
        <p14:creationId xmlns:p14="http://schemas.microsoft.com/office/powerpoint/2010/main" val="2671123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FW:</a:t>
            </a:r>
            <a:endParaRPr lang="en-GB" sz="2000" dirty="0"/>
          </a:p>
          <a:p>
            <a:endParaRPr lang="en-GB" sz="2000" dirty="0"/>
          </a:p>
          <a:p>
            <a:endParaRPr lang="en-GB" sz="2000" dirty="0"/>
          </a:p>
          <a:p>
            <a:r>
              <a:rPr lang="en-GB" sz="2000" dirty="0"/>
              <a:t>The great thing about this review is that we are not ARC researchers working alone – we have established a Working Group which includes members from a social enterprise, 3 public advisers, 2 local authorities – each person is bringing valuable insights as a result of their different background and experience.</a:t>
            </a:r>
          </a:p>
          <a:p>
            <a:endParaRPr lang="en-GB" sz="2000" dirty="0"/>
          </a:p>
          <a:p>
            <a:r>
              <a:rPr lang="en-GB" sz="2000" dirty="0"/>
              <a:t>3 members - Ruth, Paul and Keith - have volunteered to tell you why they were motivated to get involved in the review group</a:t>
            </a:r>
          </a:p>
          <a:p>
            <a:endParaRPr lang="en-GB" sz="2000" dirty="0"/>
          </a:p>
          <a:p>
            <a:r>
              <a:rPr lang="en-GB" sz="2000" dirty="0"/>
              <a:t>(audio)</a:t>
            </a:r>
          </a:p>
          <a:p>
            <a:endParaRPr lang="en-GB" sz="2000" dirty="0"/>
          </a:p>
          <a:p>
            <a:r>
              <a:rPr lang="en-GB" sz="2000" dirty="0"/>
              <a:t>I’ll hand over to Hayley now to tell you about some of the studies we have looked at and the emerging themes</a:t>
            </a:r>
          </a:p>
          <a:p>
            <a:endParaRPr lang="en-GB" sz="2000" dirty="0"/>
          </a:p>
          <a:p>
            <a:endParaRPr lang="en-GB" sz="2000" dirty="0"/>
          </a:p>
          <a:p>
            <a:r>
              <a:rPr lang="en-GB" sz="2000" dirty="0"/>
              <a:t>6.45</a:t>
            </a:r>
          </a:p>
          <a:p>
            <a:r>
              <a:rPr lang="en-GB" sz="2000" i="1" dirty="0"/>
              <a:t>Tasks</a:t>
            </a:r>
          </a:p>
          <a:p>
            <a:pPr marL="290831" indent="-290831">
              <a:buFont typeface="Arial" panose="020B0604020202020204" pitchFamily="34" charset="0"/>
              <a:buChar char="•"/>
            </a:pPr>
            <a:r>
              <a:rPr lang="en-GB" sz="2000" i="1" dirty="0"/>
              <a:t>Whether we are looking for the things in the literature</a:t>
            </a:r>
          </a:p>
          <a:p>
            <a:pPr marL="290831" indent="-290831">
              <a:buFont typeface="Arial" panose="020B0604020202020204" pitchFamily="34" charset="0"/>
              <a:buChar char="•"/>
            </a:pPr>
            <a:r>
              <a:rPr lang="en-GB" sz="2000" i="1" dirty="0"/>
              <a:t>Important to have reflection on the findings – what elements of the studies are important, what is inspiring, would it work in the NWC</a:t>
            </a:r>
          </a:p>
          <a:p>
            <a:pPr marL="290831" indent="-290831">
              <a:buFont typeface="Arial" panose="020B0604020202020204" pitchFamily="34" charset="0"/>
              <a:buChar char="•"/>
            </a:pPr>
            <a:r>
              <a:rPr lang="en-GB" sz="2000" i="1" dirty="0"/>
              <a:t>How to share learning with a wider audience</a:t>
            </a:r>
          </a:p>
          <a:p>
            <a:endParaRPr lang="en-GB" sz="2000" i="1" dirty="0"/>
          </a:p>
          <a:p>
            <a:r>
              <a:rPr lang="en-GB" sz="2000" i="1" dirty="0"/>
              <a:t>Opportunities if they want to get more involved or have the capacity to do so – in data extraction and in writing publications and other outputs and in wider dissemination</a:t>
            </a:r>
            <a:endParaRPr lang="en-GB" sz="2000" b="1" i="1" dirty="0"/>
          </a:p>
        </p:txBody>
      </p:sp>
      <p:sp>
        <p:nvSpPr>
          <p:cNvPr id="4" name="Slide Number Placeholder 3"/>
          <p:cNvSpPr>
            <a:spLocks noGrp="1"/>
          </p:cNvSpPr>
          <p:nvPr>
            <p:ph type="sldNum" sz="quarter" idx="5"/>
          </p:nvPr>
        </p:nvSpPr>
        <p:spPr/>
        <p:txBody>
          <a:bodyPr/>
          <a:lstStyle/>
          <a:p>
            <a:fld id="{B2F04370-D917-4619-B5FF-E719CF5DB49F}" type="slidenum">
              <a:rPr lang="en-GB" smtClean="0"/>
              <a:t>7</a:t>
            </a:fld>
            <a:endParaRPr lang="en-GB"/>
          </a:p>
        </p:txBody>
      </p:sp>
    </p:spTree>
    <p:extLst>
      <p:ext uri="{BB962C8B-B14F-4D97-AF65-F5344CB8AC3E}">
        <p14:creationId xmlns:p14="http://schemas.microsoft.com/office/powerpoint/2010/main" val="4267992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51097">
              <a:defRPr/>
            </a:pPr>
            <a:r>
              <a:rPr lang="en-US" b="1" dirty="0">
                <a:cs typeface="Arial"/>
              </a:rPr>
              <a:t>HJL: </a:t>
            </a:r>
            <a:r>
              <a:rPr lang="en-US" dirty="0">
                <a:cs typeface="Arial"/>
              </a:rPr>
              <a:t>Community engagement in air quality plans and actions scoping review progress</a:t>
            </a:r>
          </a:p>
          <a:p>
            <a:pPr defTabSz="1551097">
              <a:defRPr/>
            </a:pPr>
            <a:endParaRPr lang="en-US" dirty="0">
              <a:cs typeface="Arial"/>
            </a:endParaRPr>
          </a:p>
          <a:p>
            <a:pPr defTabSz="1551097">
              <a:defRPr/>
            </a:pPr>
            <a:r>
              <a:rPr lang="en-US" b="1" dirty="0">
                <a:cs typeface="Arial"/>
              </a:rPr>
              <a:t>Data extraction progress: </a:t>
            </a:r>
          </a:p>
          <a:p>
            <a:pPr marL="290831" indent="-290831" defTabSz="1551097">
              <a:buFont typeface="Arial" panose="020B0604020202020204" pitchFamily="34" charset="0"/>
              <a:buChar char="•"/>
              <a:defRPr/>
            </a:pPr>
            <a:r>
              <a:rPr lang="en-US" dirty="0">
                <a:cs typeface="Arial"/>
              </a:rPr>
              <a:t>Currently looked at 24 out of 43 papers to date, which cover 17 different studies (multiple papers on 3 projects – Imperial County AQ Monitoring Community Network; Community Action Against Asthma; Participatory Mapping in three UK cities)</a:t>
            </a:r>
          </a:p>
          <a:p>
            <a:pPr marL="290831" indent="-290831" defTabSz="1551097">
              <a:buFont typeface="Arial" panose="020B0604020202020204" pitchFamily="34" charset="0"/>
              <a:buChar char="•"/>
              <a:defRPr/>
            </a:pPr>
            <a:r>
              <a:rPr lang="en-US" dirty="0">
                <a:cs typeface="Arial"/>
              </a:rPr>
              <a:t>Papers from USA (n=16), UK (n=6), Italy (n=1), Spain (n=1), Belgium (n=1).</a:t>
            </a:r>
          </a:p>
          <a:p>
            <a:pPr marL="290831" indent="-290831" defTabSz="1551097">
              <a:buFont typeface="Arial" panose="020B0604020202020204" pitchFamily="34" charset="0"/>
              <a:buChar char="•"/>
              <a:defRPr/>
            </a:pPr>
            <a:endParaRPr lang="en-US" dirty="0">
              <a:cs typeface="Arial"/>
            </a:endParaRPr>
          </a:p>
          <a:p>
            <a:pPr defTabSz="1551097">
              <a:defRPr/>
            </a:pPr>
            <a:r>
              <a:rPr lang="en-US" b="1" dirty="0">
                <a:cs typeface="Arial"/>
              </a:rPr>
              <a:t>Communities involved:</a:t>
            </a:r>
          </a:p>
          <a:p>
            <a:pPr marL="290831" indent="-290831" defTabSz="1551097">
              <a:buFont typeface="Arial" panose="020B0604020202020204" pitchFamily="34" charset="0"/>
              <a:buChar char="•"/>
              <a:defRPr/>
            </a:pPr>
            <a:r>
              <a:rPr lang="en-US" dirty="0">
                <a:cs typeface="Arial"/>
              </a:rPr>
              <a:t>Majority of studies undertaken in urban areas, related to traffic emissions or close to industrial sites – a few are rural though (e.g. Imperial County AQ Monitoring Community Network – desert/agricultural area; Citizen Sense in a US County – hydraulic fracking sites; suburban Guildford – high levels of car ownership and busy roads)</a:t>
            </a:r>
          </a:p>
          <a:p>
            <a:pPr marL="290831" indent="-290831" defTabSz="1551097">
              <a:buFont typeface="Arial" panose="020B0604020202020204" pitchFamily="34" charset="0"/>
              <a:buChar char="•"/>
              <a:defRPr/>
            </a:pPr>
            <a:r>
              <a:rPr lang="en-US" dirty="0">
                <a:cs typeface="Arial"/>
              </a:rPr>
              <a:t>7 studies identify community as socio-economically disadvantaged, some US studies we have yet to complete data extraction for use the term ‘environmental justice communities’</a:t>
            </a:r>
          </a:p>
          <a:p>
            <a:pPr marL="290831" indent="-290831" defTabSz="1551097">
              <a:buFont typeface="Arial" panose="020B0604020202020204" pitchFamily="34" charset="0"/>
              <a:buChar char="•"/>
              <a:defRPr/>
            </a:pPr>
            <a:r>
              <a:rPr lang="en-US" dirty="0">
                <a:cs typeface="Arial"/>
              </a:rPr>
              <a:t>Most studies involve residents or community groups (geographically defined communities), 4 studies conducted specifically with children and/or young people (e.g. anti-idling outside school; action against childhood asthma).</a:t>
            </a:r>
          </a:p>
        </p:txBody>
      </p:sp>
      <p:sp>
        <p:nvSpPr>
          <p:cNvPr id="4" name="Slide Number Placeholder 3"/>
          <p:cNvSpPr>
            <a:spLocks noGrp="1"/>
          </p:cNvSpPr>
          <p:nvPr>
            <p:ph type="sldNum" sz="quarter" idx="5"/>
          </p:nvPr>
        </p:nvSpPr>
        <p:spPr/>
        <p:txBody>
          <a:bodyPr/>
          <a:lstStyle/>
          <a:p>
            <a:fld id="{B2F04370-D917-4619-B5FF-E719CF5DB49F}" type="slidenum">
              <a:rPr lang="en-GB" smtClean="0"/>
              <a:t>8</a:t>
            </a:fld>
            <a:endParaRPr lang="en-GB"/>
          </a:p>
        </p:txBody>
      </p:sp>
    </p:spTree>
    <p:extLst>
      <p:ext uri="{BB962C8B-B14F-4D97-AF65-F5344CB8AC3E}">
        <p14:creationId xmlns:p14="http://schemas.microsoft.com/office/powerpoint/2010/main" val="793632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51097">
              <a:defRPr/>
            </a:pPr>
            <a:r>
              <a:rPr lang="en-US" b="1" dirty="0">
                <a:cs typeface="Arial"/>
              </a:rPr>
              <a:t>HJL: </a:t>
            </a:r>
            <a:r>
              <a:rPr lang="en-US" dirty="0">
                <a:cs typeface="Arial"/>
              </a:rPr>
              <a:t>Community engagement in air quality plans and actions scoping review emerging picture</a:t>
            </a:r>
          </a:p>
          <a:p>
            <a:endParaRPr lang="en-GB" b="0" dirty="0"/>
          </a:p>
          <a:p>
            <a:r>
              <a:rPr lang="en-GB" b="1" dirty="0"/>
              <a:t>Study aims </a:t>
            </a:r>
            <a:r>
              <a:rPr lang="en-GB" b="0" dirty="0"/>
              <a:t>– the majority of studies looked at so far are focused around these two aims;</a:t>
            </a:r>
          </a:p>
          <a:p>
            <a:pPr marL="293121" lvl="1" indent="-290831">
              <a:buFont typeface="Arial" panose="020B0604020202020204" pitchFamily="34" charset="0"/>
              <a:buChar char="•"/>
            </a:pPr>
            <a:r>
              <a:rPr lang="en-GB" b="0" dirty="0"/>
              <a:t>environmental health literacy – increasing individual and community knowledge and awareness with a view to: reducing personal exposure to air pollution, changing behaviour to decrease their contributions to air pollution, empowering individuals and communities to act and become advocates for better air quality </a:t>
            </a:r>
          </a:p>
          <a:p>
            <a:pPr marL="293121" lvl="1" indent="-290831">
              <a:buFont typeface="Arial" panose="020B0604020202020204" pitchFamily="34" charset="0"/>
              <a:buChar char="•"/>
            </a:pPr>
            <a:r>
              <a:rPr lang="en-GB" b="0" dirty="0"/>
              <a:t>lay evidence vs expert evidence – value of local knowledge and data collected by citizens and communities as complementary to information produced by scientists and experts: using knowledge gained from citizens’ experience to feed into air quality planning and decision-making</a:t>
            </a:r>
          </a:p>
          <a:p>
            <a:pPr marL="2290" lvl="1"/>
            <a:endParaRPr lang="en-GB" b="0" dirty="0"/>
          </a:p>
          <a:p>
            <a:pPr marL="2290" lvl="1"/>
            <a:r>
              <a:rPr lang="en-GB" b="1" dirty="0"/>
              <a:t>Study methods </a:t>
            </a:r>
            <a:r>
              <a:rPr lang="en-GB" b="0" dirty="0"/>
              <a:t>– a wide variety of methods used across the studies we have looked at, these have included;</a:t>
            </a:r>
          </a:p>
          <a:p>
            <a:pPr marL="293121" lvl="1" indent="-290831">
              <a:buFont typeface="Arial" panose="020B0604020202020204" pitchFamily="34" charset="0"/>
              <a:buChar char="•"/>
            </a:pPr>
            <a:r>
              <a:rPr lang="en-GB" b="0" dirty="0"/>
              <a:t>citizens completing diaries</a:t>
            </a:r>
          </a:p>
          <a:p>
            <a:pPr marL="293121" lvl="1" indent="-290831">
              <a:buFont typeface="Arial" panose="020B0604020202020204" pitchFamily="34" charset="0"/>
              <a:buChar char="•"/>
            </a:pPr>
            <a:r>
              <a:rPr lang="en-GB" b="0" dirty="0"/>
              <a:t>conducting focus groups and interviews with citizens and community groups</a:t>
            </a:r>
          </a:p>
          <a:p>
            <a:pPr marL="293121" lvl="1" indent="-290831">
              <a:buFont typeface="Arial" panose="020B0604020202020204" pitchFamily="34" charset="0"/>
              <a:buChar char="•"/>
            </a:pPr>
            <a:r>
              <a:rPr lang="en-GB" b="0" dirty="0"/>
              <a:t>mapping exercises to produce spatial representations of citizens’ local knowledge and experiences of poor air quality</a:t>
            </a:r>
          </a:p>
          <a:p>
            <a:pPr marL="293121" lvl="1" indent="-290831">
              <a:buFont typeface="Arial" panose="020B0604020202020204" pitchFamily="34" charset="0"/>
              <a:buChar char="•"/>
            </a:pPr>
            <a:r>
              <a:rPr lang="en-GB" b="0" dirty="0"/>
              <a:t>air quality monitoring (e.g. low cost portable sensors)</a:t>
            </a:r>
          </a:p>
          <a:p>
            <a:pPr marL="293121" lvl="1" indent="-290831">
              <a:buFont typeface="Arial" panose="020B0604020202020204" pitchFamily="34" charset="0"/>
              <a:buChar char="•"/>
            </a:pPr>
            <a:r>
              <a:rPr lang="en-GB" b="0" dirty="0"/>
              <a:t>citizens producing photos and videos as evidence of air quality problems</a:t>
            </a:r>
          </a:p>
          <a:p>
            <a:pPr marL="293121" lvl="1" indent="-290831">
              <a:buFont typeface="Arial" panose="020B0604020202020204" pitchFamily="34" charset="0"/>
              <a:buChar char="•"/>
            </a:pPr>
            <a:r>
              <a:rPr lang="en-GB" b="0" dirty="0"/>
              <a:t>use of smartphone apps for citizens to report air quality problems</a:t>
            </a:r>
          </a:p>
          <a:p>
            <a:pPr marL="293121" lvl="1" indent="-290831">
              <a:buFont typeface="Arial" panose="020B0604020202020204" pitchFamily="34" charset="0"/>
              <a:buChar char="•"/>
            </a:pPr>
            <a:r>
              <a:rPr lang="en-GB" b="0" dirty="0"/>
              <a:t>conducting workshops with citizens and community groups.</a:t>
            </a:r>
          </a:p>
        </p:txBody>
      </p:sp>
      <p:sp>
        <p:nvSpPr>
          <p:cNvPr id="4" name="Slide Number Placeholder 3"/>
          <p:cNvSpPr>
            <a:spLocks noGrp="1"/>
          </p:cNvSpPr>
          <p:nvPr>
            <p:ph type="sldNum" sz="quarter" idx="5"/>
          </p:nvPr>
        </p:nvSpPr>
        <p:spPr/>
        <p:txBody>
          <a:bodyPr/>
          <a:lstStyle/>
          <a:p>
            <a:fld id="{B2F04370-D917-4619-B5FF-E719CF5DB49F}" type="slidenum">
              <a:rPr lang="en-GB" smtClean="0"/>
              <a:t>9</a:t>
            </a:fld>
            <a:endParaRPr lang="en-GB"/>
          </a:p>
        </p:txBody>
      </p:sp>
    </p:spTree>
    <p:extLst>
      <p:ext uri="{BB962C8B-B14F-4D97-AF65-F5344CB8AC3E}">
        <p14:creationId xmlns:p14="http://schemas.microsoft.com/office/powerpoint/2010/main" val="4081415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3.emf"/><Relationship Id="rId4" Type="http://schemas.openxmlformats.org/officeDocument/2006/relationships/image" Target="../media/image1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20.emf"/><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a:srcRect t="3" r="6601" b="-36686"/>
          <a:stretch/>
        </p:blipFill>
        <p:spPr>
          <a:xfrm>
            <a:off x="436034" y="858109"/>
            <a:ext cx="1138715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2" name="Title 1">
            <a:extLst>
              <a:ext uri="{FF2B5EF4-FFF2-40B4-BE49-F238E27FC236}">
                <a16:creationId xmlns:a16="http://schemas.microsoft.com/office/drawing/2014/main" id="{57422C64-CDB5-E34F-8C97-66C6D9D51E5F}"/>
              </a:ext>
            </a:extLst>
          </p:cNvPr>
          <p:cNvSpPr>
            <a:spLocks noGrp="1"/>
          </p:cNvSpPr>
          <p:nvPr>
            <p:ph type="ctrTitle"/>
          </p:nvPr>
        </p:nvSpPr>
        <p:spPr>
          <a:xfrm>
            <a:off x="1524000" y="1122363"/>
            <a:ext cx="9144000" cy="2387600"/>
          </a:xfrm>
          <a:noFill/>
        </p:spPr>
        <p:txBody>
          <a:bodyPr anchor="b"/>
          <a:lstStyle>
            <a:lvl1pPr algn="ctr">
              <a:defRPr sz="6000">
                <a:solidFill>
                  <a:schemeClr val="bg1"/>
                </a:solidFill>
              </a:defRPr>
            </a:lvl1pPr>
          </a:lstStyle>
          <a:p>
            <a:r>
              <a:rPr lang="en-US"/>
              <a:t>Click to edit Master title</a:t>
            </a:r>
          </a:p>
        </p:txBody>
      </p:sp>
      <p:sp>
        <p:nvSpPr>
          <p:cNvPr id="3" name="Subtitle 2">
            <a:extLst>
              <a:ext uri="{FF2B5EF4-FFF2-40B4-BE49-F238E27FC236}">
                <a16:creationId xmlns:a16="http://schemas.microsoft.com/office/drawing/2014/main" id="{6274537D-7872-3E4B-A3AB-665CBC6EA06A}"/>
              </a:ext>
            </a:extLst>
          </p:cNvPr>
          <p:cNvSpPr>
            <a:spLocks noGrp="1"/>
          </p:cNvSpPr>
          <p:nvPr>
            <p:ph type="subTitle" idx="1"/>
          </p:nvPr>
        </p:nvSpPr>
        <p:spPr>
          <a:xfrm>
            <a:off x="1524000" y="3986194"/>
            <a:ext cx="9144000" cy="1271606"/>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a:t>
            </a:r>
          </a:p>
        </p:txBody>
      </p:sp>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a:p>
        </p:txBody>
      </p:sp>
      <p:pic>
        <p:nvPicPr>
          <p:cNvPr id="19" name="Picture 18">
            <a:extLst>
              <a:ext uri="{FF2B5EF4-FFF2-40B4-BE49-F238E27FC236}">
                <a16:creationId xmlns:a16="http://schemas.microsoft.com/office/drawing/2014/main" id="{ED173F14-E50B-9448-B526-F682F5200068}"/>
              </a:ext>
            </a:extLst>
          </p:cNvPr>
          <p:cNvPicPr>
            <a:picLocks noChangeAspect="1"/>
          </p:cNvPicPr>
          <p:nvPr userDrawn="1"/>
        </p:nvPicPr>
        <p:blipFill>
          <a:blip r:embed="rId6"/>
          <a:stretch>
            <a:fillRect/>
          </a:stretch>
        </p:blipFill>
        <p:spPr>
          <a:xfrm>
            <a:off x="436034" y="313200"/>
            <a:ext cx="3196167" cy="368789"/>
          </a:xfrm>
          <a:prstGeom prst="rect">
            <a:avLst/>
          </a:prstGeom>
        </p:spPr>
      </p:pic>
    </p:spTree>
    <p:extLst>
      <p:ext uri="{BB962C8B-B14F-4D97-AF65-F5344CB8AC3E}">
        <p14:creationId xmlns:p14="http://schemas.microsoft.com/office/powerpoint/2010/main" val="351385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rgbClr val="193E72"/>
                </a:solidFill>
              </a:defRPr>
            </a:lvl1pPr>
          </a:lstStyle>
          <a:p>
            <a:pPr lvl="0"/>
            <a:r>
              <a:rPr lang="en-US"/>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8" name="Picture 7">
            <a:extLst>
              <a:ext uri="{FF2B5EF4-FFF2-40B4-BE49-F238E27FC236}">
                <a16:creationId xmlns:a16="http://schemas.microsoft.com/office/drawing/2014/main" id="{59DD63F6-ADE9-5746-BDEA-40192755F68E}"/>
              </a:ext>
            </a:extLst>
          </p:cNvPr>
          <p:cNvPicPr>
            <a:picLocks noChangeAspect="1"/>
          </p:cNvPicPr>
          <p:nvPr userDrawn="1"/>
        </p:nvPicPr>
        <p:blipFill>
          <a:blip r:embed="rId2"/>
          <a:stretch>
            <a:fillRect/>
          </a:stretch>
        </p:blipFill>
        <p:spPr>
          <a:xfrm>
            <a:off x="402422" y="6316818"/>
            <a:ext cx="3196167" cy="368789"/>
          </a:xfrm>
          <a:prstGeom prst="rect">
            <a:avLst/>
          </a:prstGeom>
        </p:spPr>
      </p:pic>
      <p:pic>
        <p:nvPicPr>
          <p:cNvPr id="9" name="Picture 8">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a:srcRect t="5" r="8043" b="-142998"/>
          <a:stretch/>
        </p:blipFill>
        <p:spPr>
          <a:xfrm>
            <a:off x="400051" y="6070928"/>
            <a:ext cx="11056823" cy="60118"/>
          </a:xfrm>
          <a:prstGeom prst="rect">
            <a:avLst/>
          </a:prstGeom>
        </p:spPr>
      </p:pic>
    </p:spTree>
    <p:extLst>
      <p:ext uri="{BB962C8B-B14F-4D97-AF65-F5344CB8AC3E}">
        <p14:creationId xmlns:p14="http://schemas.microsoft.com/office/powerpoint/2010/main" val="92964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D158A6-16D0-6D4E-9EF9-E79EBBCE06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chemeClr val="bg1"/>
                </a:solidFill>
              </a:defRPr>
            </a:lvl1pPr>
          </a:lstStyle>
          <a:p>
            <a:pPr lvl="0"/>
            <a:r>
              <a:rPr lang="en-US"/>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a:p>
        </p:txBody>
      </p:sp>
      <p:pic>
        <p:nvPicPr>
          <p:cNvPr id="10" name="Picture 9">
            <a:extLst>
              <a:ext uri="{FF2B5EF4-FFF2-40B4-BE49-F238E27FC236}">
                <a16:creationId xmlns:a16="http://schemas.microsoft.com/office/drawing/2014/main" id="{DCD15111-C891-504A-AA43-3B56AC6196F8}"/>
              </a:ext>
            </a:extLst>
          </p:cNvPr>
          <p:cNvPicPr>
            <a:picLocks noChangeAspect="1"/>
          </p:cNvPicPr>
          <p:nvPr userDrawn="1"/>
        </p:nvPicPr>
        <p:blipFill>
          <a:blip r:embed="rId3"/>
          <a:stretch>
            <a:fillRect/>
          </a:stretch>
        </p:blipFill>
        <p:spPr>
          <a:xfrm>
            <a:off x="409658" y="6295302"/>
            <a:ext cx="3196167" cy="368789"/>
          </a:xfrm>
          <a:prstGeom prst="rect">
            <a:avLst/>
          </a:prstGeom>
        </p:spPr>
      </p:pic>
      <p:pic>
        <p:nvPicPr>
          <p:cNvPr id="11" name="Picture 10">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4"/>
          <a:srcRect t="5" r="8043" b="-142998"/>
          <a:stretch/>
        </p:blipFill>
        <p:spPr>
          <a:xfrm>
            <a:off x="400051" y="6070928"/>
            <a:ext cx="11056823" cy="60118"/>
          </a:xfrm>
          <a:prstGeom prst="rect">
            <a:avLst/>
          </a:prstGeom>
        </p:spPr>
      </p:pic>
    </p:spTree>
    <p:extLst>
      <p:ext uri="{BB962C8B-B14F-4D97-AF65-F5344CB8AC3E}">
        <p14:creationId xmlns:p14="http://schemas.microsoft.com/office/powerpoint/2010/main" val="317672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2F2127-EBD7-8848-B8B4-DAD7CA931A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9" name="Picture 8">
            <a:extLst>
              <a:ext uri="{FF2B5EF4-FFF2-40B4-BE49-F238E27FC236}">
                <a16:creationId xmlns:a16="http://schemas.microsoft.com/office/drawing/2014/main" id="{5E208493-8149-6E45-81CC-EE362D4F2B77}"/>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10" name="Picture 9">
            <a:extLst>
              <a:ext uri="{FF2B5EF4-FFF2-40B4-BE49-F238E27FC236}">
                <a16:creationId xmlns:a16="http://schemas.microsoft.com/office/drawing/2014/main" id="{6CAAB2EA-8363-5F45-8970-190A7BD6C085}"/>
              </a:ext>
            </a:extLst>
          </p:cNvPr>
          <p:cNvPicPr>
            <a:picLocks noChangeAspect="1"/>
          </p:cNvPicPr>
          <p:nvPr userDrawn="1"/>
        </p:nvPicPr>
        <p:blipFill rotWithShape="1">
          <a:blip r:embed="rId5"/>
          <a:srcRect l="8151" b="33145"/>
          <a:stretch/>
        </p:blipFill>
        <p:spPr>
          <a:xfrm>
            <a:off x="1" y="4480660"/>
            <a:ext cx="3091180" cy="2377341"/>
          </a:xfrm>
          <a:prstGeom prst="rect">
            <a:avLst/>
          </a:prstGeom>
        </p:spPr>
      </p:pic>
      <p:pic>
        <p:nvPicPr>
          <p:cNvPr id="11" name="Picture 10">
            <a:extLst>
              <a:ext uri="{FF2B5EF4-FFF2-40B4-BE49-F238E27FC236}">
                <a16:creationId xmlns:a16="http://schemas.microsoft.com/office/drawing/2014/main" id="{0EE5CE05-CB7F-B34C-8754-EF71B55DB913}"/>
              </a:ext>
            </a:extLst>
          </p:cNvPr>
          <p:cNvPicPr>
            <a:picLocks noChangeAspect="1"/>
          </p:cNvPicPr>
          <p:nvPr userDrawn="1"/>
        </p:nvPicPr>
        <p:blipFill>
          <a:blip r:embed="rId6"/>
          <a:stretch>
            <a:fillRect/>
          </a:stretch>
        </p:blipFill>
        <p:spPr>
          <a:xfrm>
            <a:off x="10445751" y="1519647"/>
            <a:ext cx="1155700" cy="9271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a:p>
        </p:txBody>
      </p:sp>
    </p:spTree>
    <p:extLst>
      <p:ext uri="{BB962C8B-B14F-4D97-AF65-F5344CB8AC3E}">
        <p14:creationId xmlns:p14="http://schemas.microsoft.com/office/powerpoint/2010/main" val="384644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4"/>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5"/>
          <a:stretch>
            <a:fillRect/>
          </a:stretch>
        </p:blipFill>
        <p:spPr>
          <a:xfrm rot="16200000">
            <a:off x="10129459" y="1714918"/>
            <a:ext cx="1579205" cy="1184404"/>
          </a:xfrm>
          <a:prstGeom prst="rect">
            <a:avLst/>
          </a:prstGeom>
        </p:spPr>
      </p:pic>
      <p:pic>
        <p:nvPicPr>
          <p:cNvPr id="16" name="Picture 15">
            <a:extLst>
              <a:ext uri="{FF2B5EF4-FFF2-40B4-BE49-F238E27FC236}">
                <a16:creationId xmlns:a16="http://schemas.microsoft.com/office/drawing/2014/main" id="{DF176EB0-C59A-D44C-9789-8AACE9AEFD6E}"/>
              </a:ext>
            </a:extLst>
          </p:cNvPr>
          <p:cNvPicPr>
            <a:picLocks noChangeAspect="1"/>
          </p:cNvPicPr>
          <p:nvPr userDrawn="1"/>
        </p:nvPicPr>
        <p:blipFill>
          <a:blip r:embed="rId6"/>
          <a:stretch>
            <a:fillRect/>
          </a:stretch>
        </p:blipFill>
        <p:spPr>
          <a:xfrm>
            <a:off x="402422" y="318527"/>
            <a:ext cx="3196167" cy="368789"/>
          </a:xfrm>
          <a:prstGeom prst="rect">
            <a:avLst/>
          </a:prstGeom>
        </p:spPr>
      </p:pic>
    </p:spTree>
    <p:extLst>
      <p:ext uri="{BB962C8B-B14F-4D97-AF65-F5344CB8AC3E}">
        <p14:creationId xmlns:p14="http://schemas.microsoft.com/office/powerpoint/2010/main" val="1124845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69119-1B1B-404C-BA90-94A99EE4013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10" name="Picture 9">
            <a:extLst>
              <a:ext uri="{FF2B5EF4-FFF2-40B4-BE49-F238E27FC236}">
                <a16:creationId xmlns:a16="http://schemas.microsoft.com/office/drawing/2014/main" id="{15F6D999-A485-5C45-B8F6-106D8EF2E226}"/>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11" name="Picture 10">
            <a:extLst>
              <a:ext uri="{FF2B5EF4-FFF2-40B4-BE49-F238E27FC236}">
                <a16:creationId xmlns:a16="http://schemas.microsoft.com/office/drawing/2014/main" id="{90ED9402-3D88-6049-B554-357C36611E7D}"/>
              </a:ext>
            </a:extLst>
          </p:cNvPr>
          <p:cNvPicPr>
            <a:picLocks noChangeAspect="1"/>
          </p:cNvPicPr>
          <p:nvPr userDrawn="1"/>
        </p:nvPicPr>
        <p:blipFill rotWithShape="1">
          <a:blip r:embed="rId5"/>
          <a:srcRect l="24256" b="21461"/>
          <a:stretch/>
        </p:blipFill>
        <p:spPr>
          <a:xfrm>
            <a:off x="0" y="4015298"/>
            <a:ext cx="2780030" cy="2842702"/>
          </a:xfrm>
          <a:prstGeom prst="rect">
            <a:avLst/>
          </a:prstGeom>
        </p:spPr>
      </p:pic>
      <p:pic>
        <p:nvPicPr>
          <p:cNvPr id="12" name="Picture 11">
            <a:extLst>
              <a:ext uri="{FF2B5EF4-FFF2-40B4-BE49-F238E27FC236}">
                <a16:creationId xmlns:a16="http://schemas.microsoft.com/office/drawing/2014/main" id="{4AF6015D-0869-6549-8C39-D73FF762841D}"/>
              </a:ext>
            </a:extLst>
          </p:cNvPr>
          <p:cNvPicPr>
            <a:picLocks noChangeAspect="1"/>
          </p:cNvPicPr>
          <p:nvPr userDrawn="1"/>
        </p:nvPicPr>
        <p:blipFill>
          <a:blip r:embed="rId6"/>
          <a:stretch>
            <a:fillRect/>
          </a:stretch>
        </p:blipFill>
        <p:spPr>
          <a:xfrm rot="1782855">
            <a:off x="10190480" y="1552292"/>
            <a:ext cx="1351280" cy="67564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55273"/>
            <a:ext cx="9159240" cy="1325563"/>
          </a:xfrm>
        </p:spPr>
        <p:txBody>
          <a:bodyPr>
            <a:normAutofit/>
          </a:bodyPr>
          <a:lstStyle>
            <a:lvl1pPr>
              <a:defRPr sz="4800">
                <a:solidFill>
                  <a:srgbClr val="193E72"/>
                </a:solidFill>
              </a:defRPr>
            </a:lvl1pPr>
          </a:lstStyle>
          <a:p>
            <a:r>
              <a:rPr lang="en-US"/>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spTree>
    <p:extLst>
      <p:ext uri="{BB962C8B-B14F-4D97-AF65-F5344CB8AC3E}">
        <p14:creationId xmlns:p14="http://schemas.microsoft.com/office/powerpoint/2010/main" val="271584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00FBBD-6CC4-A349-B70B-313BAD04B61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a:p>
        </p:txBody>
      </p:sp>
      <p:pic>
        <p:nvPicPr>
          <p:cNvPr id="13" name="Picture 12">
            <a:extLst>
              <a:ext uri="{FF2B5EF4-FFF2-40B4-BE49-F238E27FC236}">
                <a16:creationId xmlns:a16="http://schemas.microsoft.com/office/drawing/2014/main" id="{C69C07FA-383C-2346-AEDD-0EAEBB2C666C}"/>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21" name="Picture 20">
            <a:extLst>
              <a:ext uri="{FF2B5EF4-FFF2-40B4-BE49-F238E27FC236}">
                <a16:creationId xmlns:a16="http://schemas.microsoft.com/office/drawing/2014/main" id="{1B3F5BD8-0C81-4A4E-A8A7-821DBE909558}"/>
              </a:ext>
            </a:extLst>
          </p:cNvPr>
          <p:cNvPicPr>
            <a:picLocks noChangeAspect="1"/>
          </p:cNvPicPr>
          <p:nvPr userDrawn="1"/>
        </p:nvPicPr>
        <p:blipFill>
          <a:blip r:embed="rId5"/>
          <a:stretch>
            <a:fillRect/>
          </a:stretch>
        </p:blipFill>
        <p:spPr>
          <a:xfrm rot="1927307">
            <a:off x="10464018" y="1601144"/>
            <a:ext cx="1081455" cy="540728"/>
          </a:xfrm>
          <a:prstGeom prst="rect">
            <a:avLst/>
          </a:prstGeom>
        </p:spPr>
      </p:pic>
      <p:pic>
        <p:nvPicPr>
          <p:cNvPr id="22" name="Picture 21">
            <a:extLst>
              <a:ext uri="{FF2B5EF4-FFF2-40B4-BE49-F238E27FC236}">
                <a16:creationId xmlns:a16="http://schemas.microsoft.com/office/drawing/2014/main" id="{580507CF-0871-4D45-B2B1-43EE3CCCD78D}"/>
              </a:ext>
            </a:extLst>
          </p:cNvPr>
          <p:cNvPicPr>
            <a:picLocks noChangeAspect="1"/>
          </p:cNvPicPr>
          <p:nvPr userDrawn="1"/>
        </p:nvPicPr>
        <p:blipFill>
          <a:blip r:embed="rId6"/>
          <a:stretch>
            <a:fillRect/>
          </a:stretch>
        </p:blipFill>
        <p:spPr>
          <a:xfrm>
            <a:off x="0" y="5141460"/>
            <a:ext cx="2582984" cy="1716540"/>
          </a:xfrm>
          <a:prstGeom prst="rect">
            <a:avLst/>
          </a:prstGeom>
        </p:spPr>
      </p:pic>
    </p:spTree>
    <p:extLst>
      <p:ext uri="{BB962C8B-B14F-4D97-AF65-F5344CB8AC3E}">
        <p14:creationId xmlns:p14="http://schemas.microsoft.com/office/powerpoint/2010/main" val="405517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A3C1-F34D-4D4A-A999-6BD04B870E4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10" name="Picture 9">
            <a:extLst>
              <a:ext uri="{FF2B5EF4-FFF2-40B4-BE49-F238E27FC236}">
                <a16:creationId xmlns:a16="http://schemas.microsoft.com/office/drawing/2014/main" id="{15F6D999-A485-5C45-B8F6-106D8EF2E226}"/>
              </a:ext>
            </a:extLst>
          </p:cNvPr>
          <p:cNvPicPr>
            <a:picLocks noChangeAspect="1"/>
          </p:cNvPicPr>
          <p:nvPr userDrawn="1"/>
        </p:nvPicPr>
        <p:blipFill>
          <a:blip r:embed="rId4"/>
          <a:stretch>
            <a:fillRect/>
          </a:stretch>
        </p:blipFill>
        <p:spPr>
          <a:xfrm>
            <a:off x="402422" y="318527"/>
            <a:ext cx="3196167" cy="368789"/>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62303"/>
            <a:ext cx="9159240" cy="1325563"/>
          </a:xfrm>
        </p:spPr>
        <p:txBody>
          <a:bodyPr>
            <a:normAutofit/>
          </a:bodyPr>
          <a:lstStyle>
            <a:lvl1pPr>
              <a:defRPr sz="4800">
                <a:solidFill>
                  <a:srgbClr val="193E72"/>
                </a:solidFill>
              </a:defRPr>
            </a:lvl1pPr>
          </a:lstStyle>
          <a:p>
            <a:r>
              <a:rPr lang="en-US"/>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5" name="Picture 14">
            <a:extLst>
              <a:ext uri="{FF2B5EF4-FFF2-40B4-BE49-F238E27FC236}">
                <a16:creationId xmlns:a16="http://schemas.microsoft.com/office/drawing/2014/main" id="{F9D905AD-F873-2A44-82D4-3A8989E2B37C}"/>
              </a:ext>
            </a:extLst>
          </p:cNvPr>
          <p:cNvPicPr>
            <a:picLocks noChangeAspect="1"/>
          </p:cNvPicPr>
          <p:nvPr userDrawn="1"/>
        </p:nvPicPr>
        <p:blipFill>
          <a:blip r:embed="rId5"/>
          <a:stretch>
            <a:fillRect/>
          </a:stretch>
        </p:blipFill>
        <p:spPr>
          <a:xfrm rot="12288281">
            <a:off x="10164502" y="1227960"/>
            <a:ext cx="1342276" cy="1285674"/>
          </a:xfrm>
          <a:prstGeom prst="rect">
            <a:avLst/>
          </a:prstGeom>
        </p:spPr>
      </p:pic>
      <p:pic>
        <p:nvPicPr>
          <p:cNvPr id="18" name="Picture 17">
            <a:extLst>
              <a:ext uri="{FF2B5EF4-FFF2-40B4-BE49-F238E27FC236}">
                <a16:creationId xmlns:a16="http://schemas.microsoft.com/office/drawing/2014/main" id="{21FD4E0F-C273-6D40-A933-CEE0CA6AA3E0}"/>
              </a:ext>
            </a:extLst>
          </p:cNvPr>
          <p:cNvPicPr>
            <a:picLocks noChangeAspect="1"/>
          </p:cNvPicPr>
          <p:nvPr userDrawn="1"/>
        </p:nvPicPr>
        <p:blipFill rotWithShape="1">
          <a:blip r:embed="rId6"/>
          <a:srcRect l="8151" b="33145"/>
          <a:stretch/>
        </p:blipFill>
        <p:spPr>
          <a:xfrm>
            <a:off x="1" y="4480660"/>
            <a:ext cx="3091180" cy="2377341"/>
          </a:xfrm>
          <a:prstGeom prst="rect">
            <a:avLst/>
          </a:prstGeom>
        </p:spPr>
      </p:pic>
    </p:spTree>
    <p:extLst>
      <p:ext uri="{BB962C8B-B14F-4D97-AF65-F5344CB8AC3E}">
        <p14:creationId xmlns:p14="http://schemas.microsoft.com/office/powerpoint/2010/main" val="40348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a:srcRect t="3" r="6601" b="-36686"/>
          <a:stretch/>
        </p:blipFill>
        <p:spPr>
          <a:xfrm>
            <a:off x="436034" y="858109"/>
            <a:ext cx="1138715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a:p>
        </p:txBody>
      </p:sp>
      <p:pic>
        <p:nvPicPr>
          <p:cNvPr id="19" name="Picture 18">
            <a:extLst>
              <a:ext uri="{FF2B5EF4-FFF2-40B4-BE49-F238E27FC236}">
                <a16:creationId xmlns:a16="http://schemas.microsoft.com/office/drawing/2014/main" id="{ED173F14-E50B-9448-B526-F682F5200068}"/>
              </a:ext>
            </a:extLst>
          </p:cNvPr>
          <p:cNvPicPr>
            <a:picLocks noChangeAspect="1"/>
          </p:cNvPicPr>
          <p:nvPr userDrawn="1"/>
        </p:nvPicPr>
        <p:blipFill>
          <a:blip r:embed="rId6"/>
          <a:stretch>
            <a:fillRect/>
          </a:stretch>
        </p:blipFill>
        <p:spPr>
          <a:xfrm>
            <a:off x="436034" y="313200"/>
            <a:ext cx="3196167" cy="368789"/>
          </a:xfrm>
          <a:prstGeom prst="rect">
            <a:avLst/>
          </a:prstGeom>
        </p:spPr>
      </p:pic>
      <p:sp>
        <p:nvSpPr>
          <p:cNvPr id="12" name="Title 1">
            <a:extLst>
              <a:ext uri="{FF2B5EF4-FFF2-40B4-BE49-F238E27FC236}">
                <a16:creationId xmlns:a16="http://schemas.microsoft.com/office/drawing/2014/main" id="{8C69DFD5-858D-D642-ADE1-D548CB19E775}"/>
              </a:ext>
            </a:extLst>
          </p:cNvPr>
          <p:cNvSpPr>
            <a:spLocks noGrp="1"/>
          </p:cNvSpPr>
          <p:nvPr>
            <p:ph type="title"/>
          </p:nvPr>
        </p:nvSpPr>
        <p:spPr>
          <a:xfrm>
            <a:off x="838200" y="2488688"/>
            <a:ext cx="9403080" cy="1133477"/>
          </a:xfrm>
        </p:spPr>
        <p:txBody>
          <a:bodyPr anchor="b">
            <a:noAutofit/>
          </a:bodyPr>
          <a:lstStyle>
            <a:lvl1pPr>
              <a:defRPr sz="4800">
                <a:solidFill>
                  <a:schemeClr val="bg1"/>
                </a:solidFill>
              </a:defRPr>
            </a:lvl1pPr>
          </a:lstStyle>
          <a:p>
            <a:r>
              <a:rPr lang="en-US"/>
              <a:t>Click to edit Master title</a:t>
            </a:r>
          </a:p>
        </p:txBody>
      </p:sp>
    </p:spTree>
    <p:extLst>
      <p:ext uri="{BB962C8B-B14F-4D97-AF65-F5344CB8AC3E}">
        <p14:creationId xmlns:p14="http://schemas.microsoft.com/office/powerpoint/2010/main" val="80373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F6C1B-6F37-CE43-80CB-13FD9EE06F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E29E7-16A9-6340-9E9F-790043ED9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31A5E-D10C-0845-A242-397F9C9F20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0D2F0-1F10-854B-834D-FF8C54AAA49C}" type="datetimeFigureOut">
              <a:rPr lang="en-US" smtClean="0"/>
              <a:t>9/14/2020</a:t>
            </a:fld>
            <a:endParaRPr lang="en-US"/>
          </a:p>
        </p:txBody>
      </p:sp>
      <p:sp>
        <p:nvSpPr>
          <p:cNvPr id="5" name="Footer Placeholder 4">
            <a:extLst>
              <a:ext uri="{FF2B5EF4-FFF2-40B4-BE49-F238E27FC236}">
                <a16:creationId xmlns:a16="http://schemas.microsoft.com/office/drawing/2014/main" id="{3D03ACE8-7DC1-FF47-A286-E7FBD724D0B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19C6CA-BF73-CC4A-BED8-DE34849C7D5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A55DE-D795-7B44-9085-719E51EC44B5}" type="slidenum">
              <a:rPr lang="en-US" smtClean="0"/>
              <a:t>‹#›</a:t>
            </a:fld>
            <a:endParaRPr lang="en-US"/>
          </a:p>
        </p:txBody>
      </p:sp>
    </p:spTree>
    <p:extLst>
      <p:ext uri="{BB962C8B-B14F-4D97-AF65-F5344CB8AC3E}">
        <p14:creationId xmlns:p14="http://schemas.microsoft.com/office/powerpoint/2010/main" val="361791490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61" r:id="rId3"/>
    <p:sldLayoutId id="2147483654" r:id="rId4"/>
    <p:sldLayoutId id="2147483660" r:id="rId5"/>
    <p:sldLayoutId id="2147483655" r:id="rId6"/>
    <p:sldLayoutId id="2147483658" r:id="rId7"/>
    <p:sldLayoutId id="2147483659" r:id="rId8"/>
    <p:sldLayoutId id="2147483657"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f.j.ward@lancaster.ac.uk"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mailto:hlowther@uclan.ac.uk" TargetMode="External"/><Relationship Id="rId4" Type="http://schemas.openxmlformats.org/officeDocument/2006/relationships/hyperlink" Target="mailto:ephcenquiries@lancaster.ac.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0" y="1589020"/>
            <a:ext cx="9144000" cy="2387600"/>
          </a:xfrm>
        </p:spPr>
        <p:txBody>
          <a:bodyPr anchor="ctr">
            <a:normAutofit/>
          </a:bodyPr>
          <a:lstStyle/>
          <a:p>
            <a:r>
              <a:rPr lang="en-GB" sz="4900" b="1" dirty="0"/>
              <a:t>ARC NWC </a:t>
            </a:r>
            <a:br>
              <a:rPr lang="en-GB" sz="4900" b="1" dirty="0"/>
            </a:br>
            <a:r>
              <a:rPr lang="en-GB" sz="4900" b="1" dirty="0"/>
              <a:t>EPHC Theme</a:t>
            </a:r>
            <a:br>
              <a:rPr lang="en-GB" sz="4900" b="1" dirty="0"/>
            </a:br>
            <a:r>
              <a:rPr lang="en-GB" sz="4900" b="1" dirty="0"/>
              <a:t>Air Quality Work</a:t>
            </a:r>
            <a:endParaRPr lang="en-GB" b="1" dirty="0"/>
          </a:p>
        </p:txBody>
      </p:sp>
      <p:sp>
        <p:nvSpPr>
          <p:cNvPr id="7" name="Subtitle 6"/>
          <p:cNvSpPr>
            <a:spLocks noGrp="1"/>
          </p:cNvSpPr>
          <p:nvPr>
            <p:ph type="subTitle" idx="1"/>
          </p:nvPr>
        </p:nvSpPr>
        <p:spPr>
          <a:xfrm>
            <a:off x="1524000" y="4621519"/>
            <a:ext cx="9144000" cy="1469180"/>
          </a:xfrm>
        </p:spPr>
        <p:txBody>
          <a:bodyPr>
            <a:noAutofit/>
          </a:bodyPr>
          <a:lstStyle/>
          <a:p>
            <a:pPr>
              <a:spcBef>
                <a:spcPts val="0"/>
              </a:spcBef>
            </a:pPr>
            <a:r>
              <a:rPr lang="en-GB" sz="2200" dirty="0"/>
              <a:t>15</a:t>
            </a:r>
            <a:r>
              <a:rPr lang="en-GB" sz="2200" baseline="30000" dirty="0"/>
              <a:t>th</a:t>
            </a:r>
            <a:r>
              <a:rPr lang="en-GB" sz="2200" dirty="0"/>
              <a:t> September 2020</a:t>
            </a:r>
          </a:p>
          <a:p>
            <a:pPr>
              <a:spcBef>
                <a:spcPts val="0"/>
              </a:spcBef>
            </a:pPr>
            <a:endParaRPr lang="en-GB" sz="2200" dirty="0"/>
          </a:p>
          <a:p>
            <a:pPr>
              <a:spcBef>
                <a:spcPts val="0"/>
              </a:spcBef>
            </a:pPr>
            <a:r>
              <a:rPr lang="en-GB" sz="2200" dirty="0"/>
              <a:t>Fiona Ward (EPHC)</a:t>
            </a:r>
          </a:p>
          <a:p>
            <a:pPr>
              <a:spcBef>
                <a:spcPts val="0"/>
              </a:spcBef>
            </a:pPr>
            <a:r>
              <a:rPr lang="en-GB" sz="2200" dirty="0"/>
              <a:t>Hayley Jayne Lowther (IMPaCT)</a:t>
            </a:r>
          </a:p>
          <a:p>
            <a:pPr>
              <a:spcBef>
                <a:spcPts val="0"/>
              </a:spcBef>
            </a:pPr>
            <a:endParaRPr lang="en-GB" sz="2200" dirty="0"/>
          </a:p>
        </p:txBody>
      </p:sp>
    </p:spTree>
    <p:extLst>
      <p:ext uri="{BB962C8B-B14F-4D97-AF65-F5344CB8AC3E}">
        <p14:creationId xmlns:p14="http://schemas.microsoft.com/office/powerpoint/2010/main" val="1757406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3BC1-9000-4B58-B5AF-88F4CC2D40B0}"/>
              </a:ext>
            </a:extLst>
          </p:cNvPr>
          <p:cNvSpPr>
            <a:spLocks noGrp="1"/>
          </p:cNvSpPr>
          <p:nvPr>
            <p:ph type="title"/>
          </p:nvPr>
        </p:nvSpPr>
        <p:spPr>
          <a:xfrm>
            <a:off x="838200" y="230657"/>
            <a:ext cx="10515600" cy="865467"/>
          </a:xfrm>
        </p:spPr>
        <p:txBody>
          <a:bodyPr/>
          <a:lstStyle/>
          <a:p>
            <a:r>
              <a:rPr lang="en-GB" dirty="0"/>
              <a:t>Emerging picture … the role of communities</a:t>
            </a:r>
          </a:p>
        </p:txBody>
      </p:sp>
      <p:graphicFrame>
        <p:nvGraphicFramePr>
          <p:cNvPr id="4" name="Table 4">
            <a:extLst>
              <a:ext uri="{FF2B5EF4-FFF2-40B4-BE49-F238E27FC236}">
                <a16:creationId xmlns:a16="http://schemas.microsoft.com/office/drawing/2014/main" id="{DE5DD4A4-5A03-4511-8802-D71454032D7F}"/>
              </a:ext>
            </a:extLst>
          </p:cNvPr>
          <p:cNvGraphicFramePr>
            <a:graphicFrameLocks noGrp="1"/>
          </p:cNvGraphicFramePr>
          <p:nvPr>
            <p:ph idx="1"/>
            <p:extLst>
              <p:ext uri="{D42A27DB-BD31-4B8C-83A1-F6EECF244321}">
                <p14:modId xmlns:p14="http://schemas.microsoft.com/office/powerpoint/2010/main" val="1532705660"/>
              </p:ext>
            </p:extLst>
          </p:nvPr>
        </p:nvGraphicFramePr>
        <p:xfrm>
          <a:off x="696000" y="1463040"/>
          <a:ext cx="10800000" cy="4084320"/>
        </p:xfrm>
        <a:graphic>
          <a:graphicData uri="http://schemas.openxmlformats.org/drawingml/2006/table">
            <a:tbl>
              <a:tblPr firstRow="1" bandRow="1">
                <a:tableStyleId>{5DA37D80-6434-44D0-A028-1B22A696006F}</a:tableStyleId>
              </a:tblPr>
              <a:tblGrid>
                <a:gridCol w="2481915">
                  <a:extLst>
                    <a:ext uri="{9D8B030D-6E8A-4147-A177-3AD203B41FA5}">
                      <a16:colId xmlns:a16="http://schemas.microsoft.com/office/drawing/2014/main" val="1409410242"/>
                    </a:ext>
                  </a:extLst>
                </a:gridCol>
                <a:gridCol w="2878111">
                  <a:extLst>
                    <a:ext uri="{9D8B030D-6E8A-4147-A177-3AD203B41FA5}">
                      <a16:colId xmlns:a16="http://schemas.microsoft.com/office/drawing/2014/main" val="3923112913"/>
                    </a:ext>
                  </a:extLst>
                </a:gridCol>
                <a:gridCol w="2739974">
                  <a:extLst>
                    <a:ext uri="{9D8B030D-6E8A-4147-A177-3AD203B41FA5}">
                      <a16:colId xmlns:a16="http://schemas.microsoft.com/office/drawing/2014/main" val="1132795506"/>
                    </a:ext>
                  </a:extLst>
                </a:gridCol>
                <a:gridCol w="2700000">
                  <a:extLst>
                    <a:ext uri="{9D8B030D-6E8A-4147-A177-3AD203B41FA5}">
                      <a16:colId xmlns:a16="http://schemas.microsoft.com/office/drawing/2014/main" val="3091136682"/>
                    </a:ext>
                  </a:extLst>
                </a:gridCol>
              </a:tblGrid>
              <a:tr h="417538">
                <a:tc>
                  <a:txBody>
                    <a:bodyPr/>
                    <a:lstStyle/>
                    <a:p>
                      <a:r>
                        <a:rPr lang="en-GB" dirty="0">
                          <a:solidFill>
                            <a:srgbClr val="0070C0"/>
                          </a:solidFill>
                        </a:rPr>
                        <a:t>Initiation</a:t>
                      </a:r>
                    </a:p>
                  </a:txBody>
                  <a:tcPr anchor="ctr"/>
                </a:tc>
                <a:tc>
                  <a:txBody>
                    <a:bodyPr/>
                    <a:lstStyle/>
                    <a:p>
                      <a:r>
                        <a:rPr lang="en-GB" dirty="0">
                          <a:solidFill>
                            <a:srgbClr val="0070C0"/>
                          </a:solidFill>
                        </a:rPr>
                        <a:t>Planning and </a:t>
                      </a:r>
                    </a:p>
                    <a:p>
                      <a:r>
                        <a:rPr lang="en-GB" dirty="0">
                          <a:solidFill>
                            <a:srgbClr val="0070C0"/>
                          </a:solidFill>
                        </a:rPr>
                        <a:t>decision-making</a:t>
                      </a:r>
                    </a:p>
                  </a:txBody>
                  <a:tcPr anchor="ctr"/>
                </a:tc>
                <a:tc>
                  <a:txBody>
                    <a:bodyPr/>
                    <a:lstStyle/>
                    <a:p>
                      <a:r>
                        <a:rPr lang="en-GB" dirty="0">
                          <a:solidFill>
                            <a:srgbClr val="0070C0"/>
                          </a:solidFill>
                        </a:rPr>
                        <a:t>Delivery</a:t>
                      </a:r>
                    </a:p>
                  </a:txBody>
                  <a:tcPr anchor="ctr"/>
                </a:tc>
                <a:tc>
                  <a:txBody>
                    <a:bodyPr/>
                    <a:lstStyle/>
                    <a:p>
                      <a:r>
                        <a:rPr lang="en-GB" dirty="0">
                          <a:solidFill>
                            <a:srgbClr val="0070C0"/>
                          </a:solidFill>
                        </a:rPr>
                        <a:t>Further action</a:t>
                      </a:r>
                    </a:p>
                  </a:txBody>
                  <a:tcPr anchor="ctr"/>
                </a:tc>
                <a:extLst>
                  <a:ext uri="{0D108BD9-81ED-4DB2-BD59-A6C34878D82A}">
                    <a16:rowId xmlns:a16="http://schemas.microsoft.com/office/drawing/2014/main" val="1957226609"/>
                  </a:ext>
                </a:extLst>
              </a:tr>
              <a:tr h="370840">
                <a:tc>
                  <a:txBody>
                    <a:bodyPr/>
                    <a:lstStyle/>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By residents and community action groups</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Public complaints, petitions and campaigns</a:t>
                      </a:r>
                    </a:p>
                  </a:txBody>
                  <a:tcPr/>
                </a:tc>
                <a:tc>
                  <a:txBody>
                    <a:bodyPr/>
                    <a:lstStyle/>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Identifying environmental priorities</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Determining location of air quality issues and monitoring sites</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Establishing multi-stakeholder steering groups and committees</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Co-designing research methods and materials</a:t>
                      </a:r>
                    </a:p>
                  </a:txBody>
                  <a:tcPr/>
                </a:tc>
                <a:tc>
                  <a:txBody>
                    <a:bodyPr/>
                    <a:lstStyle/>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Engaging with the wider community</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Recruiting participants and conducting surveys</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Collecting, analysing and interpreting air quality monitoring data</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As research participants</a:t>
                      </a:r>
                    </a:p>
                  </a:txBody>
                  <a:tcPr/>
                </a:tc>
                <a:tc>
                  <a:txBody>
                    <a:bodyPr/>
                    <a:lstStyle/>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Public education programmes and community mentoring</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Dialogue with officials including regulators</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Advocacy and campaigns </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Community representation</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800" dirty="0">
                        <a:solidFill>
                          <a:schemeClr val="tx1"/>
                        </a:solidFill>
                      </a:endParaRPr>
                    </a:p>
                  </a:txBody>
                  <a:tcPr/>
                </a:tc>
                <a:extLst>
                  <a:ext uri="{0D108BD9-81ED-4DB2-BD59-A6C34878D82A}">
                    <a16:rowId xmlns:a16="http://schemas.microsoft.com/office/drawing/2014/main" val="4164105089"/>
                  </a:ext>
                </a:extLst>
              </a:tr>
            </a:tbl>
          </a:graphicData>
        </a:graphic>
      </p:graphicFrame>
    </p:spTree>
    <p:extLst>
      <p:ext uri="{BB962C8B-B14F-4D97-AF65-F5344CB8AC3E}">
        <p14:creationId xmlns:p14="http://schemas.microsoft.com/office/powerpoint/2010/main" val="21735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3BC1-9000-4B58-B5AF-88F4CC2D40B0}"/>
              </a:ext>
            </a:extLst>
          </p:cNvPr>
          <p:cNvSpPr>
            <a:spLocks noGrp="1"/>
          </p:cNvSpPr>
          <p:nvPr>
            <p:ph type="title"/>
          </p:nvPr>
        </p:nvSpPr>
        <p:spPr>
          <a:xfrm>
            <a:off x="838200" y="230657"/>
            <a:ext cx="10515600" cy="865467"/>
          </a:xfrm>
        </p:spPr>
        <p:txBody>
          <a:bodyPr/>
          <a:lstStyle/>
          <a:p>
            <a:r>
              <a:rPr lang="en-GB" dirty="0"/>
              <a:t>Emerging picture … outcomes described</a:t>
            </a:r>
          </a:p>
        </p:txBody>
      </p:sp>
      <p:graphicFrame>
        <p:nvGraphicFramePr>
          <p:cNvPr id="4" name="Table 4">
            <a:extLst>
              <a:ext uri="{FF2B5EF4-FFF2-40B4-BE49-F238E27FC236}">
                <a16:creationId xmlns:a16="http://schemas.microsoft.com/office/drawing/2014/main" id="{DE5DD4A4-5A03-4511-8802-D71454032D7F}"/>
              </a:ext>
            </a:extLst>
          </p:cNvPr>
          <p:cNvGraphicFramePr>
            <a:graphicFrameLocks noGrp="1"/>
          </p:cNvGraphicFramePr>
          <p:nvPr>
            <p:ph idx="1"/>
            <p:extLst>
              <p:ext uri="{D42A27DB-BD31-4B8C-83A1-F6EECF244321}">
                <p14:modId xmlns:p14="http://schemas.microsoft.com/office/powerpoint/2010/main" val="203283131"/>
              </p:ext>
            </p:extLst>
          </p:nvPr>
        </p:nvGraphicFramePr>
        <p:xfrm>
          <a:off x="696000" y="1398600"/>
          <a:ext cx="10800000" cy="4060800"/>
        </p:xfrm>
        <a:graphic>
          <a:graphicData uri="http://schemas.openxmlformats.org/drawingml/2006/table">
            <a:tbl>
              <a:tblPr firstRow="1" bandRow="1">
                <a:tableStyleId>{5DA37D80-6434-44D0-A028-1B22A696006F}</a:tableStyleId>
              </a:tblPr>
              <a:tblGrid>
                <a:gridCol w="2160000">
                  <a:extLst>
                    <a:ext uri="{9D8B030D-6E8A-4147-A177-3AD203B41FA5}">
                      <a16:colId xmlns:a16="http://schemas.microsoft.com/office/drawing/2014/main" val="1409410242"/>
                    </a:ext>
                  </a:extLst>
                </a:gridCol>
                <a:gridCol w="2160000">
                  <a:extLst>
                    <a:ext uri="{9D8B030D-6E8A-4147-A177-3AD203B41FA5}">
                      <a16:colId xmlns:a16="http://schemas.microsoft.com/office/drawing/2014/main" val="3923112913"/>
                    </a:ext>
                  </a:extLst>
                </a:gridCol>
                <a:gridCol w="2389141">
                  <a:extLst>
                    <a:ext uri="{9D8B030D-6E8A-4147-A177-3AD203B41FA5}">
                      <a16:colId xmlns:a16="http://schemas.microsoft.com/office/drawing/2014/main" val="1132795506"/>
                    </a:ext>
                  </a:extLst>
                </a:gridCol>
                <a:gridCol w="1930859">
                  <a:extLst>
                    <a:ext uri="{9D8B030D-6E8A-4147-A177-3AD203B41FA5}">
                      <a16:colId xmlns:a16="http://schemas.microsoft.com/office/drawing/2014/main" val="3091136682"/>
                    </a:ext>
                  </a:extLst>
                </a:gridCol>
                <a:gridCol w="2160000">
                  <a:extLst>
                    <a:ext uri="{9D8B030D-6E8A-4147-A177-3AD203B41FA5}">
                      <a16:colId xmlns:a16="http://schemas.microsoft.com/office/drawing/2014/main" val="2778185641"/>
                    </a:ext>
                  </a:extLst>
                </a:gridCol>
              </a:tblGrid>
              <a:tr h="640800">
                <a:tc>
                  <a:txBody>
                    <a:bodyPr/>
                    <a:lstStyle/>
                    <a:p>
                      <a:r>
                        <a:rPr lang="en-GB" dirty="0">
                          <a:solidFill>
                            <a:srgbClr val="0070C0"/>
                          </a:solidFill>
                        </a:rPr>
                        <a:t>Individual</a:t>
                      </a:r>
                    </a:p>
                  </a:txBody>
                  <a:tcPr anchor="ctr"/>
                </a:tc>
                <a:tc>
                  <a:txBody>
                    <a:bodyPr/>
                    <a:lstStyle/>
                    <a:p>
                      <a:r>
                        <a:rPr lang="en-GB" dirty="0">
                          <a:solidFill>
                            <a:srgbClr val="0070C0"/>
                          </a:solidFill>
                        </a:rPr>
                        <a:t>Community</a:t>
                      </a:r>
                    </a:p>
                  </a:txBody>
                  <a:tcPr anchor="ctr"/>
                </a:tc>
                <a:tc>
                  <a:txBody>
                    <a:bodyPr/>
                    <a:lstStyle/>
                    <a:p>
                      <a:r>
                        <a:rPr lang="en-GB" dirty="0">
                          <a:solidFill>
                            <a:srgbClr val="0070C0"/>
                          </a:solidFill>
                        </a:rPr>
                        <a:t>Organisations</a:t>
                      </a:r>
                    </a:p>
                  </a:txBody>
                  <a:tcPr anchor="ctr"/>
                </a:tc>
                <a:tc>
                  <a:txBody>
                    <a:bodyPr/>
                    <a:lstStyle/>
                    <a:p>
                      <a:r>
                        <a:rPr lang="en-GB" dirty="0">
                          <a:solidFill>
                            <a:srgbClr val="0070C0"/>
                          </a:solidFill>
                        </a:rPr>
                        <a:t>Air quality</a:t>
                      </a:r>
                    </a:p>
                  </a:txBody>
                  <a:tcPr anchor="ctr"/>
                </a:tc>
                <a:tc>
                  <a:txBody>
                    <a:bodyPr/>
                    <a:lstStyle/>
                    <a:p>
                      <a:r>
                        <a:rPr lang="en-GB" dirty="0">
                          <a:solidFill>
                            <a:srgbClr val="0070C0"/>
                          </a:solidFill>
                        </a:rPr>
                        <a:t>Health</a:t>
                      </a:r>
                    </a:p>
                  </a:txBody>
                  <a:tcPr anchor="ctr"/>
                </a:tc>
                <a:extLst>
                  <a:ext uri="{0D108BD9-81ED-4DB2-BD59-A6C34878D82A}">
                    <a16:rowId xmlns:a16="http://schemas.microsoft.com/office/drawing/2014/main" val="1957226609"/>
                  </a:ext>
                </a:extLst>
              </a:tr>
              <a:tr h="3420000">
                <a:tc>
                  <a:txBody>
                    <a:bodyPr/>
                    <a:lstStyle/>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Knowledge and awareness of air quality</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Motivation and confidence to advocate or take action </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Capacity building e.g. leadership, research and communication</a:t>
                      </a:r>
                      <a:endParaRPr lang="en-GB" sz="1800" dirty="0"/>
                    </a:p>
                  </a:txBody>
                  <a:tcPr/>
                </a:tc>
                <a:tc>
                  <a:txBody>
                    <a:bodyPr/>
                    <a:lstStyle/>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Improved networks and relationships</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Greater sense of ownership and control</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Empowered to input into decision-making and actions</a:t>
                      </a:r>
                      <a:endParaRPr lang="en-GB" sz="1800" dirty="0"/>
                    </a:p>
                  </a:txBody>
                  <a:tcPr/>
                </a:tc>
                <a:tc>
                  <a:txBody>
                    <a:bodyPr/>
                    <a:lstStyle/>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Changes to plans and new ways of working</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Changes to air quality monitoring</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Public have a ‘seat at the table’ </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New channels to address residents concerns</a:t>
                      </a:r>
                      <a:endParaRPr lang="en-GB" sz="1800" dirty="0"/>
                    </a:p>
                  </a:txBody>
                  <a:tcPr/>
                </a:tc>
                <a:tc>
                  <a:txBody>
                    <a:bodyPr/>
                    <a:lstStyle/>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t>Cleaner vehicles and less idling</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t>Emissions reduction framework</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t>Coke plant closure</a:t>
                      </a:r>
                    </a:p>
                  </a:txBody>
                  <a:tcPr/>
                </a:tc>
                <a:tc>
                  <a:txBody>
                    <a:bodyPr/>
                    <a:lstStyle/>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Increasing protective health behaviours</a:t>
                      </a:r>
                    </a:p>
                    <a:p>
                      <a:pPr marL="180000" marR="0" lvl="0" indent="-1800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800" dirty="0">
                          <a:solidFill>
                            <a:schemeClr val="tx1"/>
                          </a:solidFill>
                        </a:rPr>
                        <a:t>Identification of children with undiagnosed asthma</a:t>
                      </a:r>
                    </a:p>
                    <a:p>
                      <a:pPr>
                        <a:spcBef>
                          <a:spcPts val="600"/>
                        </a:spcBef>
                        <a:spcAft>
                          <a:spcPts val="600"/>
                        </a:spcAft>
                      </a:pPr>
                      <a:endParaRPr lang="en-GB" sz="1800" dirty="0"/>
                    </a:p>
                  </a:txBody>
                  <a:tcPr/>
                </a:tc>
                <a:extLst>
                  <a:ext uri="{0D108BD9-81ED-4DB2-BD59-A6C34878D82A}">
                    <a16:rowId xmlns:a16="http://schemas.microsoft.com/office/drawing/2014/main" val="4164105089"/>
                  </a:ext>
                </a:extLst>
              </a:tr>
            </a:tbl>
          </a:graphicData>
        </a:graphic>
      </p:graphicFrame>
    </p:spTree>
    <p:extLst>
      <p:ext uri="{BB962C8B-B14F-4D97-AF65-F5344CB8AC3E}">
        <p14:creationId xmlns:p14="http://schemas.microsoft.com/office/powerpoint/2010/main" val="4194967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2789-74FD-4857-8CC0-2461006BA967}"/>
              </a:ext>
            </a:extLst>
          </p:cNvPr>
          <p:cNvSpPr>
            <a:spLocks noGrp="1"/>
          </p:cNvSpPr>
          <p:nvPr>
            <p:ph type="title"/>
          </p:nvPr>
        </p:nvSpPr>
        <p:spPr/>
        <p:txBody>
          <a:bodyPr/>
          <a:lstStyle/>
          <a:p>
            <a:r>
              <a:rPr lang="en-GB" dirty="0"/>
              <a:t>Next steps for EPHC project</a:t>
            </a:r>
          </a:p>
        </p:txBody>
      </p:sp>
      <p:sp>
        <p:nvSpPr>
          <p:cNvPr id="3" name="Content Placeholder 2">
            <a:extLst>
              <a:ext uri="{FF2B5EF4-FFF2-40B4-BE49-F238E27FC236}">
                <a16:creationId xmlns:a16="http://schemas.microsoft.com/office/drawing/2014/main" id="{6121292C-F64E-4EA0-9B50-A660B91129B9}"/>
              </a:ext>
            </a:extLst>
          </p:cNvPr>
          <p:cNvSpPr>
            <a:spLocks noGrp="1"/>
          </p:cNvSpPr>
          <p:nvPr>
            <p:ph idx="1"/>
          </p:nvPr>
        </p:nvSpPr>
        <p:spPr/>
        <p:txBody>
          <a:bodyPr>
            <a:normAutofit lnSpcReduction="10000"/>
          </a:bodyPr>
          <a:lstStyle/>
          <a:p>
            <a:r>
              <a:rPr lang="en-GB" b="1" dirty="0">
                <a:solidFill>
                  <a:schemeClr val="tx1"/>
                </a:solidFill>
              </a:rPr>
              <a:t>Complete the review and share findings</a:t>
            </a:r>
          </a:p>
          <a:p>
            <a:pPr lvl="1"/>
            <a:r>
              <a:rPr lang="en-GB" dirty="0">
                <a:solidFill>
                  <a:schemeClr val="tx1"/>
                </a:solidFill>
              </a:rPr>
              <a:t>Publication</a:t>
            </a:r>
            <a:r>
              <a:rPr lang="en-GB" dirty="0"/>
              <a:t>s, posters, other outputs</a:t>
            </a:r>
          </a:p>
          <a:p>
            <a:pPr lvl="1"/>
            <a:r>
              <a:rPr lang="en-GB" dirty="0">
                <a:solidFill>
                  <a:schemeClr val="tx1"/>
                </a:solidFill>
              </a:rPr>
              <a:t>Knowledge exchange activities</a:t>
            </a:r>
          </a:p>
          <a:p>
            <a:pPr marL="457189" lvl="1" indent="0">
              <a:buNone/>
            </a:pPr>
            <a:endParaRPr lang="en-GB" dirty="0">
              <a:solidFill>
                <a:schemeClr val="tx1"/>
              </a:solidFill>
            </a:endParaRPr>
          </a:p>
          <a:p>
            <a:r>
              <a:rPr lang="en-GB" b="1" i="0" kern="1200" dirty="0">
                <a:solidFill>
                  <a:schemeClr val="tx1"/>
                </a:solidFill>
                <a:effectLst/>
                <a:latin typeface="+mn-lt"/>
                <a:ea typeface="+mn-ea"/>
                <a:cs typeface="+mn-cs"/>
              </a:rPr>
              <a:t>Develop work </a:t>
            </a:r>
            <a:r>
              <a:rPr lang="en-GB" b="1" dirty="0">
                <a:solidFill>
                  <a:schemeClr val="tx1"/>
                </a:solidFill>
              </a:rPr>
              <a:t>in d</a:t>
            </a:r>
            <a:r>
              <a:rPr lang="en-GB" b="1" i="0" kern="1200" dirty="0">
                <a:solidFill>
                  <a:schemeClr val="tx1"/>
                </a:solidFill>
                <a:effectLst/>
                <a:latin typeface="+mn-lt"/>
                <a:ea typeface="+mn-ea"/>
                <a:cs typeface="+mn-cs"/>
              </a:rPr>
              <a:t>emonstration sites</a:t>
            </a:r>
          </a:p>
          <a:p>
            <a:pPr lvl="1"/>
            <a:r>
              <a:rPr lang="en-GB" i="0" kern="1200" dirty="0">
                <a:solidFill>
                  <a:schemeClr val="tx1"/>
                </a:solidFill>
                <a:effectLst/>
                <a:latin typeface="+mn-lt"/>
                <a:ea typeface="+mn-ea"/>
                <a:cs typeface="+mn-cs"/>
              </a:rPr>
              <a:t>Identify interested parties</a:t>
            </a:r>
          </a:p>
          <a:p>
            <a:pPr lvl="1"/>
            <a:r>
              <a:rPr lang="en-GB" dirty="0"/>
              <a:t>Discuss community engagement experiences</a:t>
            </a:r>
          </a:p>
          <a:p>
            <a:pPr lvl="1"/>
            <a:r>
              <a:rPr lang="en-GB" i="0" kern="1200" dirty="0">
                <a:solidFill>
                  <a:schemeClr val="tx1"/>
                </a:solidFill>
                <a:effectLst/>
                <a:latin typeface="+mn-lt"/>
                <a:ea typeface="+mn-ea"/>
                <a:cs typeface="+mn-cs"/>
              </a:rPr>
              <a:t>Identify possible projects</a:t>
            </a:r>
          </a:p>
          <a:p>
            <a:pPr lvl="1"/>
            <a:r>
              <a:rPr lang="en-GB" dirty="0"/>
              <a:t>Implementation and evaluation</a:t>
            </a:r>
          </a:p>
          <a:p>
            <a:pPr lvl="1"/>
            <a:endParaRPr lang="en-GB" i="0" kern="1200" dirty="0">
              <a:solidFill>
                <a:schemeClr val="tx1"/>
              </a:solidFill>
              <a:effectLst/>
              <a:latin typeface="+mn-lt"/>
              <a:ea typeface="+mn-ea"/>
              <a:cs typeface="+mn-cs"/>
            </a:endParaRPr>
          </a:p>
          <a:p>
            <a:r>
              <a:rPr lang="en-GB" b="1" dirty="0">
                <a:solidFill>
                  <a:schemeClr val="tx1"/>
                </a:solidFill>
              </a:rPr>
              <a:t>Seeking comments, questions and expressions of interest</a:t>
            </a:r>
            <a:endParaRPr lang="en-GB" b="1" i="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2899600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1A88-2383-4D9A-BEE4-C1997991ED57}"/>
              </a:ext>
            </a:extLst>
          </p:cNvPr>
          <p:cNvSpPr>
            <a:spLocks noGrp="1"/>
          </p:cNvSpPr>
          <p:nvPr>
            <p:ph type="title"/>
          </p:nvPr>
        </p:nvSpPr>
        <p:spPr>
          <a:xfrm>
            <a:off x="1032978" y="1366226"/>
            <a:ext cx="9766110" cy="4125547"/>
          </a:xfrm>
        </p:spPr>
        <p:txBody>
          <a:bodyPr/>
          <a:lstStyle/>
          <a:p>
            <a:pPr marL="144000" algn="ctr"/>
            <a:r>
              <a:rPr lang="en-GB" sz="3200" b="1" dirty="0"/>
              <a:t>Thank you. </a:t>
            </a:r>
            <a:br>
              <a:rPr lang="en-GB" sz="3200" b="1" dirty="0"/>
            </a:br>
            <a:br>
              <a:rPr lang="en-GB" sz="3200" b="1" dirty="0"/>
            </a:br>
            <a:r>
              <a:rPr lang="en-GB" sz="3200" b="1" dirty="0"/>
              <a:t>For more information please contact:</a:t>
            </a:r>
            <a:br>
              <a:rPr lang="en-GB" sz="3200" b="1" dirty="0"/>
            </a:br>
            <a:br>
              <a:rPr lang="en-GB" sz="3200" b="1" dirty="0"/>
            </a:br>
            <a:r>
              <a:rPr lang="en-GB" sz="2800" dirty="0"/>
              <a:t>Fiona Ward </a:t>
            </a:r>
            <a:r>
              <a:rPr lang="en-GB" sz="2800" dirty="0">
                <a:solidFill>
                  <a:srgbClr val="D5EEEF"/>
                </a:solidFill>
                <a:hlinkClick r:id="rId3">
                  <a:extLst>
                    <a:ext uri="{A12FA001-AC4F-418D-AE19-62706E023703}">
                      <ahyp:hlinkClr xmlns:ahyp="http://schemas.microsoft.com/office/drawing/2018/hyperlinkcolor" val="tx"/>
                    </a:ext>
                  </a:extLst>
                </a:hlinkClick>
              </a:rPr>
              <a:t>f.j.ward@lancaster.ac.uk</a:t>
            </a:r>
            <a:br>
              <a:rPr lang="en-GB" sz="2800" dirty="0">
                <a:solidFill>
                  <a:srgbClr val="D5EEEF"/>
                </a:solidFill>
              </a:rPr>
            </a:br>
            <a:br>
              <a:rPr lang="en-GB" sz="2800" dirty="0">
                <a:solidFill>
                  <a:srgbClr val="D5EEEF"/>
                </a:solidFill>
              </a:rPr>
            </a:br>
            <a:r>
              <a:rPr lang="en-GB" sz="2800" dirty="0"/>
              <a:t>EPHC</a:t>
            </a:r>
            <a:r>
              <a:rPr lang="en-GB" sz="2800" dirty="0">
                <a:solidFill>
                  <a:srgbClr val="D5EEEF"/>
                </a:solidFill>
              </a:rPr>
              <a:t> </a:t>
            </a:r>
            <a:r>
              <a:rPr lang="en-GB" sz="2800" dirty="0">
                <a:solidFill>
                  <a:srgbClr val="D5EEEF"/>
                </a:solidFill>
                <a:hlinkClick r:id="rId4">
                  <a:extLst>
                    <a:ext uri="{A12FA001-AC4F-418D-AE19-62706E023703}">
                      <ahyp:hlinkClr xmlns:ahyp="http://schemas.microsoft.com/office/drawing/2018/hyperlinkcolor" val="tx"/>
                    </a:ext>
                  </a:extLst>
                </a:hlinkClick>
              </a:rPr>
              <a:t>ephcenquiries@lancaster.ac.uk</a:t>
            </a:r>
            <a:r>
              <a:rPr lang="en-GB" sz="2800" dirty="0">
                <a:solidFill>
                  <a:srgbClr val="D5EEEF"/>
                </a:solidFill>
              </a:rPr>
              <a:t> </a:t>
            </a:r>
            <a:br>
              <a:rPr lang="en-GB" sz="2800" dirty="0"/>
            </a:br>
            <a:br>
              <a:rPr lang="en-GB" sz="2800" dirty="0"/>
            </a:br>
            <a:r>
              <a:rPr lang="en-GB" sz="2800" dirty="0"/>
              <a:t>Hayley Jayne Lowther </a:t>
            </a:r>
            <a:r>
              <a:rPr lang="en-GB" sz="2800" dirty="0">
                <a:solidFill>
                  <a:srgbClr val="D5EEEF"/>
                </a:solidFill>
                <a:hlinkClick r:id="rId5">
                  <a:extLst>
                    <a:ext uri="{A12FA001-AC4F-418D-AE19-62706E023703}">
                      <ahyp:hlinkClr xmlns:ahyp="http://schemas.microsoft.com/office/drawing/2018/hyperlinkcolor" val="tx"/>
                    </a:ext>
                  </a:extLst>
                </a:hlinkClick>
              </a:rPr>
              <a:t>hlowther@uclan.ac.uk</a:t>
            </a:r>
            <a:br>
              <a:rPr lang="en-GB" sz="3200" b="1" dirty="0"/>
            </a:br>
            <a:endParaRPr lang="en-GB" sz="3200" b="1" dirty="0"/>
          </a:p>
        </p:txBody>
      </p:sp>
    </p:spTree>
    <p:extLst>
      <p:ext uri="{BB962C8B-B14F-4D97-AF65-F5344CB8AC3E}">
        <p14:creationId xmlns:p14="http://schemas.microsoft.com/office/powerpoint/2010/main" val="289914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0D3C-93C4-4C61-AEFA-C6E08C09494B}"/>
              </a:ext>
            </a:extLst>
          </p:cNvPr>
          <p:cNvSpPr>
            <a:spLocks noGrp="1"/>
          </p:cNvSpPr>
          <p:nvPr>
            <p:ph type="title"/>
          </p:nvPr>
        </p:nvSpPr>
        <p:spPr>
          <a:xfrm>
            <a:off x="623047" y="365127"/>
            <a:ext cx="11170023" cy="1169938"/>
          </a:xfrm>
        </p:spPr>
        <p:txBody>
          <a:bodyPr>
            <a:normAutofit fontScale="90000"/>
          </a:bodyPr>
          <a:lstStyle/>
          <a:p>
            <a:r>
              <a:rPr lang="en-GB" sz="3600" dirty="0">
                <a:solidFill>
                  <a:srgbClr val="002060"/>
                </a:solidFill>
                <a:latin typeface="+mn-lt"/>
              </a:rPr>
              <a:t>H</a:t>
            </a:r>
            <a:r>
              <a:rPr lang="en-GB" sz="3600" i="0" dirty="0">
                <a:solidFill>
                  <a:srgbClr val="002060"/>
                </a:solidFill>
                <a:effectLst/>
                <a:latin typeface="+mn-lt"/>
              </a:rPr>
              <a:t>ow can local ‘systems’ work together to undertake actions that will result in improved air quality?</a:t>
            </a:r>
            <a:br>
              <a:rPr lang="en-GB" b="0" i="0" dirty="0">
                <a:solidFill>
                  <a:srgbClr val="002060"/>
                </a:solidFill>
                <a:effectLst/>
                <a:latin typeface="Segoe UI" panose="020B0502040204020203" pitchFamily="34" charset="0"/>
              </a:rPr>
            </a:br>
            <a:endParaRPr lang="en-GB" dirty="0">
              <a:solidFill>
                <a:srgbClr val="002060"/>
              </a:solidFill>
            </a:endParaRPr>
          </a:p>
        </p:txBody>
      </p:sp>
      <p:sp>
        <p:nvSpPr>
          <p:cNvPr id="3" name="Content Placeholder 2">
            <a:extLst>
              <a:ext uri="{FF2B5EF4-FFF2-40B4-BE49-F238E27FC236}">
                <a16:creationId xmlns:a16="http://schemas.microsoft.com/office/drawing/2014/main" id="{A4EEC319-F7BD-4D58-937A-4C16C970E670}"/>
              </a:ext>
            </a:extLst>
          </p:cNvPr>
          <p:cNvSpPr>
            <a:spLocks noGrp="1"/>
          </p:cNvSpPr>
          <p:nvPr>
            <p:ph idx="1"/>
          </p:nvPr>
        </p:nvSpPr>
        <p:spPr>
          <a:xfrm>
            <a:off x="766481" y="1535065"/>
            <a:ext cx="10802471" cy="4256453"/>
          </a:xfrm>
        </p:spPr>
        <p:txBody>
          <a:bodyPr>
            <a:normAutofit/>
          </a:bodyPr>
          <a:lstStyle/>
          <a:p>
            <a:pPr marL="0" indent="0" algn="l" rtl="0" fontAlgn="base">
              <a:buNone/>
            </a:pPr>
            <a:r>
              <a:rPr lang="en-GB" b="1" i="0" dirty="0">
                <a:solidFill>
                  <a:srgbClr val="000000"/>
                </a:solidFill>
                <a:effectLst/>
              </a:rPr>
              <a:t>Why air quality?</a:t>
            </a:r>
          </a:p>
          <a:p>
            <a:pPr algn="l" rtl="0" fontAlgn="base"/>
            <a:r>
              <a:rPr lang="en-GB" sz="2000" b="0" i="0" dirty="0">
                <a:solidFill>
                  <a:srgbClr val="000000"/>
                </a:solidFill>
                <a:effectLst/>
              </a:rPr>
              <a:t>Impact of air pollution on health</a:t>
            </a:r>
          </a:p>
          <a:p>
            <a:pPr algn="l" rtl="0" fontAlgn="base"/>
            <a:r>
              <a:rPr lang="en-GB" sz="2000" b="0" i="0" dirty="0">
                <a:solidFill>
                  <a:srgbClr val="000000"/>
                </a:solidFill>
                <a:effectLst/>
              </a:rPr>
              <a:t>Health equity - disadvantaged areas are disproportionately affected</a:t>
            </a:r>
          </a:p>
          <a:p>
            <a:pPr fontAlgn="base"/>
            <a:r>
              <a:rPr lang="en-GB" sz="2000" dirty="0">
                <a:solidFill>
                  <a:srgbClr val="000000"/>
                </a:solidFill>
              </a:rPr>
              <a:t>Interest</a:t>
            </a:r>
            <a:r>
              <a:rPr lang="en-GB" sz="2000" b="0" i="0" dirty="0">
                <a:solidFill>
                  <a:srgbClr val="000000"/>
                </a:solidFill>
                <a:effectLst/>
              </a:rPr>
              <a:t> from ARC NWC members, public advisers and other residents</a:t>
            </a:r>
          </a:p>
          <a:p>
            <a:pPr algn="l" rtl="0" fontAlgn="base"/>
            <a:r>
              <a:rPr lang="en-GB" sz="2000" b="0" i="0" dirty="0">
                <a:solidFill>
                  <a:srgbClr val="000000"/>
                </a:solidFill>
                <a:effectLst/>
              </a:rPr>
              <a:t>COVID-19 and ‘building back better’  </a:t>
            </a:r>
          </a:p>
          <a:p>
            <a:pPr marL="0" indent="0" algn="l" rtl="0" fontAlgn="base">
              <a:buNone/>
            </a:pPr>
            <a:endParaRPr lang="en-GB" sz="2000" b="1" dirty="0">
              <a:solidFill>
                <a:srgbClr val="000000"/>
              </a:solidFill>
            </a:endParaRPr>
          </a:p>
          <a:p>
            <a:pPr marL="0" indent="0" algn="l" rtl="0" fontAlgn="base">
              <a:buNone/>
            </a:pPr>
            <a:r>
              <a:rPr lang="en-GB" b="1" dirty="0">
                <a:solidFill>
                  <a:srgbClr val="000000"/>
                </a:solidFill>
              </a:rPr>
              <a:t>Why a community engagement focus?</a:t>
            </a:r>
          </a:p>
          <a:p>
            <a:pPr fontAlgn="base"/>
            <a:r>
              <a:rPr lang="en-GB" sz="2000" dirty="0">
                <a:solidFill>
                  <a:srgbClr val="000000"/>
                </a:solidFill>
              </a:rPr>
              <a:t>Communities should have a real voice in decisions that affect their lives</a:t>
            </a:r>
          </a:p>
          <a:p>
            <a:pPr fontAlgn="base"/>
            <a:r>
              <a:rPr lang="en-GB" sz="2000" b="0" i="0" dirty="0">
                <a:solidFill>
                  <a:srgbClr val="000000"/>
                </a:solidFill>
                <a:effectLst/>
              </a:rPr>
              <a:t>Review of documents across NWC suggests it is an area </a:t>
            </a:r>
            <a:r>
              <a:rPr lang="en-GB" sz="2000" dirty="0">
                <a:solidFill>
                  <a:srgbClr val="000000"/>
                </a:solidFill>
              </a:rPr>
              <a:t>for</a:t>
            </a:r>
            <a:r>
              <a:rPr lang="en-GB" sz="2000" b="0" i="0" dirty="0">
                <a:solidFill>
                  <a:srgbClr val="000000"/>
                </a:solidFill>
                <a:effectLst/>
              </a:rPr>
              <a:t> development  </a:t>
            </a:r>
          </a:p>
          <a:p>
            <a:pPr algn="l" rtl="0" fontAlgn="base"/>
            <a:r>
              <a:rPr lang="en-GB" sz="2000" b="0" i="0" dirty="0">
                <a:solidFill>
                  <a:srgbClr val="000000"/>
                </a:solidFill>
                <a:effectLst/>
              </a:rPr>
              <a:t>Air quality cannot be controlled by individuals alone</a:t>
            </a:r>
          </a:p>
          <a:p>
            <a:endParaRPr lang="en-GB" dirty="0"/>
          </a:p>
        </p:txBody>
      </p:sp>
    </p:spTree>
    <p:extLst>
      <p:ext uri="{BB962C8B-B14F-4D97-AF65-F5344CB8AC3E}">
        <p14:creationId xmlns:p14="http://schemas.microsoft.com/office/powerpoint/2010/main" val="1193612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6711-F67D-4F92-9333-BF40F0DADDA8}"/>
              </a:ext>
            </a:extLst>
          </p:cNvPr>
          <p:cNvSpPr>
            <a:spLocks noGrp="1"/>
          </p:cNvSpPr>
          <p:nvPr>
            <p:ph type="title"/>
          </p:nvPr>
        </p:nvSpPr>
        <p:spPr/>
        <p:txBody>
          <a:bodyPr>
            <a:noAutofit/>
          </a:bodyPr>
          <a:lstStyle/>
          <a:p>
            <a:r>
              <a:rPr lang="en-GB" dirty="0"/>
              <a:t>1. Community engagement in local authority air quality plans and actions across the North West Coast</a:t>
            </a:r>
          </a:p>
        </p:txBody>
      </p:sp>
      <p:sp>
        <p:nvSpPr>
          <p:cNvPr id="4" name="Content Placeholder 2">
            <a:extLst>
              <a:ext uri="{FF2B5EF4-FFF2-40B4-BE49-F238E27FC236}">
                <a16:creationId xmlns:a16="http://schemas.microsoft.com/office/drawing/2014/main" id="{C2CBB398-88F3-42AC-A582-79BD9F26AA11}"/>
              </a:ext>
            </a:extLst>
          </p:cNvPr>
          <p:cNvSpPr txBox="1">
            <a:spLocks/>
          </p:cNvSpPr>
          <p:nvPr/>
        </p:nvSpPr>
        <p:spPr>
          <a:xfrm>
            <a:off x="606000" y="3938424"/>
            <a:ext cx="10980000" cy="1903576"/>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endParaRPr lang="en-GB" sz="2000">
              <a:solidFill>
                <a:srgbClr val="193E72"/>
              </a:solidFill>
            </a:endParaRPr>
          </a:p>
        </p:txBody>
      </p:sp>
      <p:sp>
        <p:nvSpPr>
          <p:cNvPr id="3" name="TextBox 2">
            <a:extLst>
              <a:ext uri="{FF2B5EF4-FFF2-40B4-BE49-F238E27FC236}">
                <a16:creationId xmlns:a16="http://schemas.microsoft.com/office/drawing/2014/main" id="{86D3015E-3DBB-4583-8470-7EAC35504485}"/>
              </a:ext>
            </a:extLst>
          </p:cNvPr>
          <p:cNvSpPr txBox="1"/>
          <p:nvPr/>
        </p:nvSpPr>
        <p:spPr>
          <a:xfrm>
            <a:off x="839449" y="1713875"/>
            <a:ext cx="1037539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Segoe UI"/>
            </a:endParaRPr>
          </a:p>
          <a:p>
            <a:pPr>
              <a:spcAft>
                <a:spcPts val="1200"/>
              </a:spcAft>
            </a:pPr>
            <a:r>
              <a:rPr lang="en-US" sz="2400" b="1" dirty="0">
                <a:cs typeface="Segoe UI"/>
              </a:rPr>
              <a:t>Adapted an existing framework to community engagement</a:t>
            </a:r>
            <a:r>
              <a:rPr lang="en-US" sz="2400" dirty="0">
                <a:cs typeface="Segoe UI"/>
              </a:rPr>
              <a:t> </a:t>
            </a:r>
            <a:r>
              <a:rPr lang="en-US" sz="1200" dirty="0">
                <a:cs typeface="Segoe UI"/>
              </a:rPr>
              <a:t>(Morgan et al., 2010)</a:t>
            </a:r>
          </a:p>
          <a:p>
            <a:pPr marL="3543300" lvl="7" indent="-342900">
              <a:spcAft>
                <a:spcPts val="1200"/>
              </a:spcAft>
              <a:buFont typeface="Arial" panose="020B0604020202020204" pitchFamily="34" charset="0"/>
              <a:buChar char="•"/>
            </a:pPr>
            <a:r>
              <a:rPr lang="en-US" sz="2000" dirty="0">
                <a:solidFill>
                  <a:srgbClr val="000000"/>
                </a:solidFill>
                <a:cs typeface="Segoe UI"/>
              </a:rPr>
              <a:t>Community </a:t>
            </a:r>
            <a:r>
              <a:rPr lang="en-GB" sz="2000" dirty="0">
                <a:solidFill>
                  <a:srgbClr val="000000"/>
                </a:solidFill>
                <a:cs typeface="Segoe UI"/>
              </a:rPr>
              <a:t>liaison – information sharing</a:t>
            </a:r>
            <a:r>
              <a:rPr lang="en-US" sz="2000" dirty="0">
                <a:solidFill>
                  <a:srgbClr val="000000"/>
                </a:solidFill>
                <a:cs typeface="Segoe UI"/>
              </a:rPr>
              <a:t>​</a:t>
            </a:r>
          </a:p>
          <a:p>
            <a:pPr marL="3543300" lvl="7" indent="-342900">
              <a:spcAft>
                <a:spcPts val="1200"/>
              </a:spcAft>
              <a:buFont typeface="Arial" panose="020B0604020202020204" pitchFamily="34" charset="0"/>
              <a:buChar char="•"/>
            </a:pPr>
            <a:r>
              <a:rPr lang="en-GB" sz="2000" dirty="0">
                <a:solidFill>
                  <a:srgbClr val="000000"/>
                </a:solidFill>
                <a:cs typeface="Segoe UI"/>
              </a:rPr>
              <a:t>​Community liaison – consultation </a:t>
            </a:r>
            <a:r>
              <a:rPr lang="en-US" sz="2000" dirty="0">
                <a:solidFill>
                  <a:srgbClr val="000000"/>
                </a:solidFill>
                <a:cs typeface="Segoe UI"/>
              </a:rPr>
              <a:t>​</a:t>
            </a:r>
          </a:p>
          <a:p>
            <a:pPr marL="3543300" lvl="7" indent="-342900">
              <a:spcAft>
                <a:spcPts val="1200"/>
              </a:spcAft>
              <a:buFont typeface="Arial" panose="020B0604020202020204" pitchFamily="34" charset="0"/>
              <a:buChar char="•"/>
            </a:pPr>
            <a:r>
              <a:rPr lang="en-GB" sz="2000" dirty="0">
                <a:solidFill>
                  <a:srgbClr val="000000"/>
                </a:solidFill>
                <a:cs typeface="Segoe UI"/>
              </a:rPr>
              <a:t>​Community capacity building </a:t>
            </a:r>
            <a:r>
              <a:rPr lang="en-US" sz="2000" dirty="0">
                <a:solidFill>
                  <a:srgbClr val="000000"/>
                </a:solidFill>
                <a:cs typeface="Segoe UI"/>
              </a:rPr>
              <a:t>​</a:t>
            </a:r>
          </a:p>
          <a:p>
            <a:pPr marL="3543300" lvl="7" indent="-342900">
              <a:spcAft>
                <a:spcPts val="1200"/>
              </a:spcAft>
              <a:buFont typeface="Arial" panose="020B0604020202020204" pitchFamily="34" charset="0"/>
              <a:buChar char="•"/>
            </a:pPr>
            <a:r>
              <a:rPr lang="en-GB" sz="2000" dirty="0">
                <a:solidFill>
                  <a:srgbClr val="000000"/>
                </a:solidFill>
                <a:cs typeface="Segoe UI"/>
              </a:rPr>
              <a:t>​Inclusive strategic decision making</a:t>
            </a:r>
            <a:r>
              <a:rPr lang="en-US" sz="2000" dirty="0">
                <a:solidFill>
                  <a:srgbClr val="000000"/>
                </a:solidFill>
                <a:cs typeface="Segoe UI"/>
              </a:rPr>
              <a:t>​</a:t>
            </a:r>
          </a:p>
          <a:p>
            <a:pPr marL="3543300" lvl="7" indent="-342900">
              <a:spcAft>
                <a:spcPts val="1200"/>
              </a:spcAft>
              <a:buFont typeface="Arial" panose="020B0604020202020204" pitchFamily="34" charset="0"/>
              <a:buChar char="•"/>
            </a:pPr>
            <a:r>
              <a:rPr lang="en-GB" sz="2000" dirty="0">
                <a:solidFill>
                  <a:srgbClr val="000000"/>
                </a:solidFill>
                <a:cs typeface="Segoe UI"/>
              </a:rPr>
              <a:t>​Community in control of service design/delivery </a:t>
            </a:r>
            <a:r>
              <a:rPr lang="en-US" sz="2000" dirty="0">
                <a:solidFill>
                  <a:srgbClr val="000000"/>
                </a:solidFill>
                <a:cs typeface="Segoe UI"/>
              </a:rPr>
              <a:t>​</a:t>
            </a:r>
          </a:p>
        </p:txBody>
      </p:sp>
      <p:sp>
        <p:nvSpPr>
          <p:cNvPr id="5" name="Arrow: Down 4">
            <a:extLst>
              <a:ext uri="{FF2B5EF4-FFF2-40B4-BE49-F238E27FC236}">
                <a16:creationId xmlns:a16="http://schemas.microsoft.com/office/drawing/2014/main" id="{059F5AA4-D5BC-4E5D-BEDC-F9B4C2C04535}"/>
              </a:ext>
            </a:extLst>
          </p:cNvPr>
          <p:cNvSpPr/>
          <p:nvPr/>
        </p:nvSpPr>
        <p:spPr>
          <a:xfrm>
            <a:off x="977154" y="2656835"/>
            <a:ext cx="2967318" cy="2241899"/>
          </a:xfrm>
          <a:prstGeom prst="downArrow">
            <a:avLst/>
          </a:prstGeom>
          <a:solidFill>
            <a:srgbClr val="D5EEE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F1D1B14-EA94-44A3-85CC-2ECD54D928F5}"/>
              </a:ext>
            </a:extLst>
          </p:cNvPr>
          <p:cNvSpPr txBox="1"/>
          <p:nvPr/>
        </p:nvSpPr>
        <p:spPr>
          <a:xfrm>
            <a:off x="1702701" y="3094617"/>
            <a:ext cx="15162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Arial"/>
              </a:rPr>
              <a:t>Increasing community engagement </a:t>
            </a:r>
          </a:p>
          <a:p>
            <a:pPr algn="ctr"/>
            <a:r>
              <a:rPr lang="en-GB" dirty="0">
                <a:cs typeface="Arial"/>
              </a:rPr>
              <a:t>and control</a:t>
            </a:r>
          </a:p>
        </p:txBody>
      </p:sp>
    </p:spTree>
    <p:extLst>
      <p:ext uri="{BB962C8B-B14F-4D97-AF65-F5344CB8AC3E}">
        <p14:creationId xmlns:p14="http://schemas.microsoft.com/office/powerpoint/2010/main" val="2745081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9425D4AB-CD98-4DD6-9398-3C8961DE0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97818316-E7CB-4E73-AF79-E9CAB873E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Oval 65">
            <a:extLst>
              <a:ext uri="{FF2B5EF4-FFF2-40B4-BE49-F238E27FC236}">
                <a16:creationId xmlns:a16="http://schemas.microsoft.com/office/drawing/2014/main" id="{D8B47C9F-A960-4902-8507-38F18DD3D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1" descr="A drawing of a face&#10;&#10;Description automatically generated">
            <a:extLst>
              <a:ext uri="{FF2B5EF4-FFF2-40B4-BE49-F238E27FC236}">
                <a16:creationId xmlns:a16="http://schemas.microsoft.com/office/drawing/2014/main" id="{63C812ED-10AC-4419-9EDF-2D9E43FA74EE}"/>
              </a:ext>
            </a:extLst>
          </p:cNvPr>
          <p:cNvPicPr>
            <a:picLocks noChangeAspect="1"/>
          </p:cNvPicPr>
          <p:nvPr/>
        </p:nvPicPr>
        <p:blipFill>
          <a:blip r:embed="rId4"/>
          <a:stretch>
            <a:fillRect/>
          </a:stretch>
        </p:blipFill>
        <p:spPr>
          <a:xfrm>
            <a:off x="5959218" y="1084226"/>
            <a:ext cx="1272591" cy="712650"/>
          </a:xfrm>
          <a:prstGeom prst="rect">
            <a:avLst/>
          </a:prstGeom>
        </p:spPr>
      </p:pic>
      <p:sp>
        <p:nvSpPr>
          <p:cNvPr id="3" name="Content Placeholder 2">
            <a:extLst>
              <a:ext uri="{FF2B5EF4-FFF2-40B4-BE49-F238E27FC236}">
                <a16:creationId xmlns:a16="http://schemas.microsoft.com/office/drawing/2014/main" id="{31068A98-0778-4B78-9197-6370EA2C82D9}"/>
              </a:ext>
            </a:extLst>
          </p:cNvPr>
          <p:cNvSpPr>
            <a:spLocks noGrp="1"/>
          </p:cNvSpPr>
          <p:nvPr>
            <p:ph idx="1"/>
          </p:nvPr>
        </p:nvSpPr>
        <p:spPr>
          <a:xfrm>
            <a:off x="419626" y="1027731"/>
            <a:ext cx="4954548" cy="5092783"/>
          </a:xfrm>
        </p:spPr>
        <p:txBody>
          <a:bodyPr vert="horz" lIns="91440" tIns="45720" rIns="91440" bIns="45720" rtlCol="0" anchor="ctr">
            <a:noAutofit/>
          </a:bodyPr>
          <a:lstStyle/>
          <a:p>
            <a:pPr marL="0" indent="0">
              <a:lnSpc>
                <a:spcPct val="110000"/>
              </a:lnSpc>
              <a:spcBef>
                <a:spcPts val="0"/>
              </a:spcBef>
              <a:spcAft>
                <a:spcPts val="1200"/>
              </a:spcAft>
              <a:buNone/>
            </a:pPr>
            <a:r>
              <a:rPr lang="en-US" b="1" dirty="0">
                <a:solidFill>
                  <a:schemeClr val="tx1"/>
                </a:solidFill>
                <a:ea typeface="+mn-lt"/>
                <a:cs typeface="+mn-lt"/>
              </a:rPr>
              <a:t>Community liaison</a:t>
            </a:r>
          </a:p>
          <a:p>
            <a:pPr marL="285750" indent="-285750">
              <a:lnSpc>
                <a:spcPct val="110000"/>
              </a:lnSpc>
              <a:spcBef>
                <a:spcPts val="0"/>
              </a:spcBef>
              <a:spcAft>
                <a:spcPts val="1200"/>
              </a:spcAft>
              <a:buFont typeface="Arial,Sans-Serif" panose="020B0604020202020204" pitchFamily="34" charset="0"/>
            </a:pPr>
            <a:r>
              <a:rPr lang="en-US" sz="2000" dirty="0">
                <a:solidFill>
                  <a:schemeClr val="tx1"/>
                </a:solidFill>
                <a:ea typeface="+mn-lt"/>
                <a:cs typeface="+mn-lt"/>
              </a:rPr>
              <a:t>Most engagement is awareness raising: “the public can help by …”</a:t>
            </a:r>
            <a:endParaRPr lang="en-GB" sz="2000" dirty="0">
              <a:solidFill>
                <a:schemeClr val="tx1"/>
              </a:solidFill>
              <a:ea typeface="+mn-lt"/>
              <a:cs typeface="+mn-lt"/>
            </a:endParaRPr>
          </a:p>
          <a:p>
            <a:pPr marL="285750" indent="-285750">
              <a:lnSpc>
                <a:spcPct val="110000"/>
              </a:lnSpc>
              <a:spcBef>
                <a:spcPts val="0"/>
              </a:spcBef>
              <a:spcAft>
                <a:spcPts val="1200"/>
              </a:spcAft>
              <a:buFont typeface="Arial,Sans-Serif" panose="020B0604020202020204" pitchFamily="34" charset="0"/>
            </a:pPr>
            <a:r>
              <a:rPr lang="en-US" sz="2000" dirty="0">
                <a:solidFill>
                  <a:schemeClr val="tx1"/>
                </a:solidFill>
                <a:ea typeface="+mn-lt"/>
                <a:cs typeface="+mn-lt"/>
              </a:rPr>
              <a:t>Interactive materials - interventions often directed at travel planning, car sharing and active travel</a:t>
            </a:r>
            <a:endParaRPr lang="en-GB" sz="2000" dirty="0">
              <a:solidFill>
                <a:schemeClr val="tx1"/>
              </a:solidFill>
              <a:ea typeface="+mn-lt"/>
              <a:cs typeface="+mn-lt"/>
            </a:endParaRPr>
          </a:p>
          <a:p>
            <a:pPr marL="285750" indent="-285750">
              <a:lnSpc>
                <a:spcPct val="110000"/>
              </a:lnSpc>
              <a:spcBef>
                <a:spcPts val="0"/>
              </a:spcBef>
              <a:spcAft>
                <a:spcPts val="1200"/>
              </a:spcAft>
              <a:buFont typeface="Arial,Sans-Serif" panose="020B0604020202020204" pitchFamily="34" charset="0"/>
            </a:pPr>
            <a:r>
              <a:rPr lang="en-US" sz="2000" dirty="0">
                <a:solidFill>
                  <a:schemeClr val="tx1"/>
                </a:solidFill>
                <a:ea typeface="+mn-lt"/>
                <a:cs typeface="+mn-lt"/>
              </a:rPr>
              <a:t>Community consultation usually part of a statutory process</a:t>
            </a:r>
            <a:endParaRPr lang="en-GB" sz="2000" dirty="0">
              <a:solidFill>
                <a:schemeClr val="tx1"/>
              </a:solidFill>
              <a:ea typeface="+mn-lt"/>
              <a:cs typeface="+mn-lt"/>
            </a:endParaRPr>
          </a:p>
          <a:p>
            <a:pPr marL="0" indent="0">
              <a:buNone/>
            </a:pPr>
            <a:endParaRPr lang="en-GB" sz="1400" dirty="0">
              <a:solidFill>
                <a:srgbClr val="000000"/>
              </a:solidFill>
              <a:cs typeface="Arial"/>
            </a:endParaRPr>
          </a:p>
        </p:txBody>
      </p:sp>
      <p:sp>
        <p:nvSpPr>
          <p:cNvPr id="68" name="Oval 67">
            <a:extLst>
              <a:ext uri="{FF2B5EF4-FFF2-40B4-BE49-F238E27FC236}">
                <a16:creationId xmlns:a16="http://schemas.microsoft.com/office/drawing/2014/main" id="{D4E15E95-445D-4A45-BC1E-8468CE17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A picture containing drawing&#10;&#10;Description automatically generated">
            <a:extLst>
              <a:ext uri="{FF2B5EF4-FFF2-40B4-BE49-F238E27FC236}">
                <a16:creationId xmlns:a16="http://schemas.microsoft.com/office/drawing/2014/main" id="{24CEBC68-C16E-4036-A637-E9BE9C7A36C2}"/>
              </a:ext>
            </a:extLst>
          </p:cNvPr>
          <p:cNvPicPr>
            <a:picLocks noChangeAspect="1"/>
          </p:cNvPicPr>
          <p:nvPr/>
        </p:nvPicPr>
        <p:blipFill>
          <a:blip r:embed="rId5"/>
          <a:stretch>
            <a:fillRect/>
          </a:stretch>
        </p:blipFill>
        <p:spPr>
          <a:xfrm>
            <a:off x="8748034" y="460463"/>
            <a:ext cx="3059358" cy="1608060"/>
          </a:xfrm>
          <a:prstGeom prst="rect">
            <a:avLst/>
          </a:prstGeom>
        </p:spPr>
      </p:pic>
      <p:pic>
        <p:nvPicPr>
          <p:cNvPr id="18" name="Picture 19" descr="A picture containing drawing&#10;&#10;Description automatically generated">
            <a:extLst>
              <a:ext uri="{FF2B5EF4-FFF2-40B4-BE49-F238E27FC236}">
                <a16:creationId xmlns:a16="http://schemas.microsoft.com/office/drawing/2014/main" id="{4650AC5A-8C81-451D-8C39-071DDA54D04A}"/>
              </a:ext>
            </a:extLst>
          </p:cNvPr>
          <p:cNvPicPr>
            <a:picLocks noChangeAspect="1"/>
          </p:cNvPicPr>
          <p:nvPr/>
        </p:nvPicPr>
        <p:blipFill>
          <a:blip r:embed="rId6"/>
          <a:stretch>
            <a:fillRect/>
          </a:stretch>
        </p:blipFill>
        <p:spPr>
          <a:xfrm>
            <a:off x="6462567" y="3574123"/>
            <a:ext cx="1852096" cy="1456786"/>
          </a:xfrm>
          <a:prstGeom prst="rect">
            <a:avLst/>
          </a:prstGeom>
        </p:spPr>
      </p:pic>
      <p:sp>
        <p:nvSpPr>
          <p:cNvPr id="72"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3" descr="A close up of a logo&#10;&#10;Description automatically generated">
            <a:extLst>
              <a:ext uri="{FF2B5EF4-FFF2-40B4-BE49-F238E27FC236}">
                <a16:creationId xmlns:a16="http://schemas.microsoft.com/office/drawing/2014/main" id="{D9DCE702-8F54-4024-A569-2A338456F6BD}"/>
              </a:ext>
            </a:extLst>
          </p:cNvPr>
          <p:cNvPicPr>
            <a:picLocks noChangeAspect="1"/>
          </p:cNvPicPr>
          <p:nvPr/>
        </p:nvPicPr>
        <p:blipFill>
          <a:blip r:embed="rId7"/>
          <a:stretch>
            <a:fillRect/>
          </a:stretch>
        </p:blipFill>
        <p:spPr>
          <a:xfrm>
            <a:off x="10031916" y="4651568"/>
            <a:ext cx="1430145" cy="2043229"/>
          </a:xfrm>
          <a:prstGeom prst="rect">
            <a:avLst/>
          </a:prstGeom>
        </p:spPr>
      </p:pic>
    </p:spTree>
    <p:extLst>
      <p:ext uri="{BB962C8B-B14F-4D97-AF65-F5344CB8AC3E}">
        <p14:creationId xmlns:p14="http://schemas.microsoft.com/office/powerpoint/2010/main" val="1798309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98A327D-D65E-4AEC-B832-D9FF2062062D}"/>
              </a:ext>
            </a:extLst>
          </p:cNvPr>
          <p:cNvSpPr>
            <a:spLocks noGrp="1"/>
          </p:cNvSpPr>
          <p:nvPr>
            <p:ph idx="1"/>
          </p:nvPr>
        </p:nvSpPr>
        <p:spPr>
          <a:xfrm>
            <a:off x="654070" y="1120706"/>
            <a:ext cx="4826543" cy="4986728"/>
          </a:xfrm>
        </p:spPr>
        <p:txBody>
          <a:bodyPr vert="horz" lIns="91440" tIns="45720" rIns="91440" bIns="45720" rtlCol="0" anchor="ctr">
            <a:normAutofit/>
          </a:bodyPr>
          <a:lstStyle/>
          <a:p>
            <a:pPr marL="0" indent="0">
              <a:lnSpc>
                <a:spcPct val="110000"/>
              </a:lnSpc>
              <a:spcBef>
                <a:spcPts val="0"/>
              </a:spcBef>
              <a:spcAft>
                <a:spcPts val="1200"/>
              </a:spcAft>
              <a:buNone/>
            </a:pPr>
            <a:r>
              <a:rPr lang="en-US" b="1" dirty="0">
                <a:solidFill>
                  <a:schemeClr val="tx1"/>
                </a:solidFill>
                <a:ea typeface="+mn-lt"/>
                <a:cs typeface="+mn-lt"/>
              </a:rPr>
              <a:t>Capacity building, inclusive decision-making, community control</a:t>
            </a:r>
          </a:p>
          <a:p>
            <a:pPr marL="285750" indent="-285750">
              <a:lnSpc>
                <a:spcPct val="110000"/>
              </a:lnSpc>
              <a:spcBef>
                <a:spcPts val="0"/>
              </a:spcBef>
              <a:spcAft>
                <a:spcPts val="1200"/>
              </a:spcAft>
              <a:buFont typeface="Arial,Sans-Serif" panose="020B0604020202020204" pitchFamily="34" charset="0"/>
            </a:pPr>
            <a:r>
              <a:rPr lang="en-US" sz="2000" dirty="0">
                <a:solidFill>
                  <a:schemeClr val="tx1"/>
                </a:solidFill>
                <a:ea typeface="+mn-lt"/>
                <a:cs typeface="+mn-lt"/>
              </a:rPr>
              <a:t>Citizen science</a:t>
            </a:r>
            <a:r>
              <a:rPr lang="en-GB" sz="2000" dirty="0">
                <a:solidFill>
                  <a:schemeClr val="tx1"/>
                </a:solidFill>
                <a:ea typeface="+mn-lt"/>
                <a:cs typeface="+mn-lt"/>
              </a:rPr>
              <a:t> </a:t>
            </a:r>
          </a:p>
          <a:p>
            <a:pPr marL="285750" indent="-285750">
              <a:lnSpc>
                <a:spcPct val="110000"/>
              </a:lnSpc>
              <a:spcBef>
                <a:spcPts val="0"/>
              </a:spcBef>
              <a:spcAft>
                <a:spcPts val="1200"/>
              </a:spcAft>
              <a:buFont typeface="Arial,Sans-Serif" panose="020B0604020202020204" pitchFamily="34" charset="0"/>
            </a:pPr>
            <a:r>
              <a:rPr lang="en-US" sz="2000" dirty="0">
                <a:solidFill>
                  <a:schemeClr val="tx1"/>
                </a:solidFill>
                <a:ea typeface="+mn-lt"/>
                <a:cs typeface="+mn-lt"/>
              </a:rPr>
              <a:t>Steering groups, forums and strategies </a:t>
            </a:r>
          </a:p>
          <a:p>
            <a:pPr marL="285750" indent="-285750">
              <a:lnSpc>
                <a:spcPct val="110000"/>
              </a:lnSpc>
              <a:spcBef>
                <a:spcPts val="0"/>
              </a:spcBef>
              <a:spcAft>
                <a:spcPts val="1200"/>
              </a:spcAft>
              <a:buFont typeface="Arial,Sans-Serif" panose="020B0604020202020204" pitchFamily="34" charset="0"/>
            </a:pPr>
            <a:r>
              <a:rPr lang="en-US" sz="2000" dirty="0">
                <a:solidFill>
                  <a:schemeClr val="tx1"/>
                </a:solidFill>
                <a:ea typeface="+mn-lt"/>
                <a:cs typeface="+mn-lt"/>
              </a:rPr>
              <a:t>Joint funding bid, a community interest company and money for community projects. </a:t>
            </a:r>
            <a:endParaRPr lang="en-US" sz="2000" dirty="0">
              <a:solidFill>
                <a:schemeClr val="tx1"/>
              </a:solidFill>
              <a:cs typeface="Arial"/>
            </a:endParaRPr>
          </a:p>
          <a:p>
            <a:pPr marL="457200" lvl="2" indent="-342900">
              <a:spcBef>
                <a:spcPts val="0"/>
              </a:spcBef>
              <a:spcAft>
                <a:spcPts val="400"/>
              </a:spcAft>
              <a:buNone/>
            </a:pPr>
            <a:endParaRPr lang="en-GB" sz="2000" dirty="0">
              <a:solidFill>
                <a:srgbClr val="000000"/>
              </a:solidFill>
              <a:cs typeface="Arial"/>
            </a:endParaRPr>
          </a:p>
        </p:txBody>
      </p:sp>
      <p:sp>
        <p:nvSpPr>
          <p:cNvPr id="15" name="Oval 14">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A hand holding a cellphone&#10;&#10;Description automatically generated">
            <a:extLst>
              <a:ext uri="{FF2B5EF4-FFF2-40B4-BE49-F238E27FC236}">
                <a16:creationId xmlns:a16="http://schemas.microsoft.com/office/drawing/2014/main" id="{6BF3231D-C72F-44EB-973C-DAFD14B91D48}"/>
              </a:ext>
            </a:extLst>
          </p:cNvPr>
          <p:cNvPicPr>
            <a:picLocks noChangeAspect="1"/>
          </p:cNvPicPr>
          <p:nvPr/>
        </p:nvPicPr>
        <p:blipFill>
          <a:blip r:embed="rId4"/>
          <a:stretch>
            <a:fillRect/>
          </a:stretch>
        </p:blipFill>
        <p:spPr>
          <a:xfrm>
            <a:off x="9142549" y="210817"/>
            <a:ext cx="2440428" cy="2429582"/>
          </a:xfrm>
          <a:prstGeom prst="rect">
            <a:avLst/>
          </a:prstGeom>
        </p:spPr>
      </p:pic>
      <p:pic>
        <p:nvPicPr>
          <p:cNvPr id="6" name="Picture 6" descr="A close up&#10;&#10;Description automatically generated">
            <a:extLst>
              <a:ext uri="{FF2B5EF4-FFF2-40B4-BE49-F238E27FC236}">
                <a16:creationId xmlns:a16="http://schemas.microsoft.com/office/drawing/2014/main" id="{0591AC8A-15C6-4710-B098-F74D8C57F0CC}"/>
              </a:ext>
            </a:extLst>
          </p:cNvPr>
          <p:cNvPicPr>
            <a:picLocks noChangeAspect="1"/>
          </p:cNvPicPr>
          <p:nvPr/>
        </p:nvPicPr>
        <p:blipFill>
          <a:blip r:embed="rId5"/>
          <a:stretch>
            <a:fillRect/>
          </a:stretch>
        </p:blipFill>
        <p:spPr>
          <a:xfrm>
            <a:off x="6610323" y="3478741"/>
            <a:ext cx="1614137" cy="1606964"/>
          </a:xfrm>
          <a:prstGeom prst="rect">
            <a:avLst/>
          </a:prstGeom>
        </p:spPr>
      </p:pic>
      <p:sp>
        <p:nvSpPr>
          <p:cNvPr id="19"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A picture containing drawing&#10;&#10;Description automatically generated">
            <a:extLst>
              <a:ext uri="{FF2B5EF4-FFF2-40B4-BE49-F238E27FC236}">
                <a16:creationId xmlns:a16="http://schemas.microsoft.com/office/drawing/2014/main" id="{440600AC-1A86-44D9-B315-3721B7BD8C88}"/>
              </a:ext>
            </a:extLst>
          </p:cNvPr>
          <p:cNvPicPr>
            <a:picLocks noChangeAspect="1"/>
          </p:cNvPicPr>
          <p:nvPr/>
        </p:nvPicPr>
        <p:blipFill>
          <a:blip r:embed="rId6"/>
          <a:stretch>
            <a:fillRect/>
          </a:stretch>
        </p:blipFill>
        <p:spPr>
          <a:xfrm>
            <a:off x="9533568" y="5268296"/>
            <a:ext cx="2432116" cy="1145400"/>
          </a:xfrm>
          <a:prstGeom prst="rect">
            <a:avLst/>
          </a:prstGeom>
        </p:spPr>
      </p:pic>
    </p:spTree>
    <p:extLst>
      <p:ext uri="{BB962C8B-B14F-4D97-AF65-F5344CB8AC3E}">
        <p14:creationId xmlns:p14="http://schemas.microsoft.com/office/powerpoint/2010/main" val="205076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6711-F67D-4F92-9333-BF40F0DADDA8}"/>
              </a:ext>
            </a:extLst>
          </p:cNvPr>
          <p:cNvSpPr>
            <a:spLocks noGrp="1"/>
          </p:cNvSpPr>
          <p:nvPr>
            <p:ph type="title"/>
          </p:nvPr>
        </p:nvSpPr>
        <p:spPr/>
        <p:txBody>
          <a:bodyPr>
            <a:noAutofit/>
          </a:bodyPr>
          <a:lstStyle/>
          <a:p>
            <a:r>
              <a:rPr lang="en-GB" dirty="0"/>
              <a:t>2. Scoping review of community engagement in air quality plans and actions</a:t>
            </a:r>
          </a:p>
        </p:txBody>
      </p:sp>
      <p:sp>
        <p:nvSpPr>
          <p:cNvPr id="5" name="Content Placeholder 4">
            <a:extLst>
              <a:ext uri="{FF2B5EF4-FFF2-40B4-BE49-F238E27FC236}">
                <a16:creationId xmlns:a16="http://schemas.microsoft.com/office/drawing/2014/main" id="{41C400A6-EBCC-4232-97B8-1BFE4C0FFA6B}"/>
              </a:ext>
            </a:extLst>
          </p:cNvPr>
          <p:cNvSpPr>
            <a:spLocks noGrp="1"/>
          </p:cNvSpPr>
          <p:nvPr>
            <p:ph idx="1"/>
          </p:nvPr>
        </p:nvSpPr>
        <p:spPr>
          <a:xfrm>
            <a:off x="838200" y="2023022"/>
            <a:ext cx="5257800" cy="3188109"/>
          </a:xfrm>
        </p:spPr>
        <p:txBody>
          <a:bodyPr>
            <a:normAutofit fontScale="92500"/>
          </a:bodyPr>
          <a:lstStyle/>
          <a:p>
            <a:pPr marL="0" indent="0">
              <a:buNone/>
            </a:pPr>
            <a:r>
              <a:rPr lang="en-GB" sz="2200" b="1" i="0" kern="1200" dirty="0">
                <a:solidFill>
                  <a:schemeClr val="tx1"/>
                </a:solidFill>
                <a:effectLst/>
                <a:latin typeface="+mn-lt"/>
                <a:ea typeface="+mn-ea"/>
                <a:cs typeface="+mn-cs"/>
              </a:rPr>
              <a:t>International insight</a:t>
            </a:r>
          </a:p>
          <a:p>
            <a:pPr lvl="1"/>
            <a:r>
              <a:rPr lang="en-GB" sz="2000" dirty="0"/>
              <a:t>What sort of projects?</a:t>
            </a:r>
          </a:p>
          <a:p>
            <a:pPr lvl="1"/>
            <a:r>
              <a:rPr lang="en-GB" sz="2000" dirty="0">
                <a:solidFill>
                  <a:schemeClr val="tx1"/>
                </a:solidFill>
              </a:rPr>
              <a:t>How have communities been involved?</a:t>
            </a:r>
          </a:p>
          <a:p>
            <a:pPr lvl="1"/>
            <a:r>
              <a:rPr lang="en-GB" sz="2000" dirty="0">
                <a:solidFill>
                  <a:schemeClr val="tx1"/>
                </a:solidFill>
              </a:rPr>
              <a:t>Was there a health equity lens?</a:t>
            </a:r>
          </a:p>
          <a:p>
            <a:pPr lvl="1"/>
            <a:r>
              <a:rPr lang="en-GB" sz="2000" dirty="0"/>
              <a:t>What outcomes were described?</a:t>
            </a:r>
          </a:p>
          <a:p>
            <a:pPr marL="457189" lvl="1" indent="0">
              <a:buNone/>
            </a:pPr>
            <a:endParaRPr lang="en-GB" dirty="0"/>
          </a:p>
          <a:p>
            <a:pPr marL="0" indent="0">
              <a:buNone/>
            </a:pPr>
            <a:r>
              <a:rPr lang="en-GB" sz="2200" b="1" dirty="0">
                <a:solidFill>
                  <a:schemeClr val="tx1"/>
                </a:solidFill>
              </a:rPr>
              <a:t>Working collaboratively</a:t>
            </a:r>
          </a:p>
          <a:p>
            <a:pPr lvl="1"/>
            <a:r>
              <a:rPr lang="en-GB" sz="2000" dirty="0">
                <a:solidFill>
                  <a:schemeClr val="tx1"/>
                </a:solidFill>
              </a:rPr>
              <a:t>EPHC &amp; IMPaCT</a:t>
            </a:r>
          </a:p>
          <a:p>
            <a:pPr lvl="1"/>
            <a:r>
              <a:rPr lang="en-GB" sz="2000" dirty="0">
                <a:solidFill>
                  <a:schemeClr val="tx1"/>
                </a:solidFill>
              </a:rPr>
              <a:t>Wider review working group</a:t>
            </a:r>
          </a:p>
          <a:p>
            <a:endParaRPr lang="en-GB" dirty="0"/>
          </a:p>
        </p:txBody>
      </p:sp>
      <p:sp>
        <p:nvSpPr>
          <p:cNvPr id="4" name="Content Placeholder 2">
            <a:extLst>
              <a:ext uri="{FF2B5EF4-FFF2-40B4-BE49-F238E27FC236}">
                <a16:creationId xmlns:a16="http://schemas.microsoft.com/office/drawing/2014/main" id="{C2CBB398-88F3-42AC-A582-79BD9F26AA11}"/>
              </a:ext>
            </a:extLst>
          </p:cNvPr>
          <p:cNvSpPr txBox="1">
            <a:spLocks/>
          </p:cNvSpPr>
          <p:nvPr/>
        </p:nvSpPr>
        <p:spPr>
          <a:xfrm>
            <a:off x="606000" y="3938424"/>
            <a:ext cx="10980000" cy="1903576"/>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endParaRPr lang="en-GB" sz="2000">
              <a:solidFill>
                <a:srgbClr val="193E72"/>
              </a:solidFill>
            </a:endParaRPr>
          </a:p>
        </p:txBody>
      </p:sp>
      <p:pic>
        <p:nvPicPr>
          <p:cNvPr id="14" name="Picture 13">
            <a:extLst>
              <a:ext uri="{FF2B5EF4-FFF2-40B4-BE49-F238E27FC236}">
                <a16:creationId xmlns:a16="http://schemas.microsoft.com/office/drawing/2014/main" id="{727F5912-491C-4CC6-A885-BAC568D7FA81}"/>
              </a:ext>
            </a:extLst>
          </p:cNvPr>
          <p:cNvPicPr>
            <a:picLocks noChangeAspect="1"/>
          </p:cNvPicPr>
          <p:nvPr/>
        </p:nvPicPr>
        <p:blipFill>
          <a:blip r:embed="rId3"/>
          <a:stretch>
            <a:fillRect/>
          </a:stretch>
        </p:blipFill>
        <p:spPr>
          <a:xfrm>
            <a:off x="7114139" y="2726459"/>
            <a:ext cx="4584347" cy="72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673F62A2-F2A4-4660-AB54-EB2D95D71C59}"/>
              </a:ext>
            </a:extLst>
          </p:cNvPr>
          <p:cNvPicPr>
            <a:picLocks noChangeAspect="1"/>
          </p:cNvPicPr>
          <p:nvPr/>
        </p:nvPicPr>
        <p:blipFill>
          <a:blip r:embed="rId4"/>
          <a:stretch>
            <a:fillRect/>
          </a:stretch>
        </p:blipFill>
        <p:spPr>
          <a:xfrm>
            <a:off x="8529884" y="1068266"/>
            <a:ext cx="3056116" cy="144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CEEEC4D6-0B18-43F6-95D5-36F84C9BD2C1}"/>
              </a:ext>
            </a:extLst>
          </p:cNvPr>
          <p:cNvPicPr>
            <a:picLocks noChangeAspect="1"/>
          </p:cNvPicPr>
          <p:nvPr/>
        </p:nvPicPr>
        <p:blipFill>
          <a:blip r:embed="rId5"/>
          <a:stretch>
            <a:fillRect/>
          </a:stretch>
        </p:blipFill>
        <p:spPr>
          <a:xfrm>
            <a:off x="6800692" y="4750344"/>
            <a:ext cx="5017797" cy="108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11A086E9-64CD-4425-85D4-3C3FB9572F21}"/>
              </a:ext>
            </a:extLst>
          </p:cNvPr>
          <p:cNvPicPr>
            <a:picLocks noChangeAspect="1"/>
          </p:cNvPicPr>
          <p:nvPr/>
        </p:nvPicPr>
        <p:blipFill>
          <a:blip r:embed="rId6"/>
          <a:stretch>
            <a:fillRect/>
          </a:stretch>
        </p:blipFill>
        <p:spPr>
          <a:xfrm>
            <a:off x="7226626" y="3684524"/>
            <a:ext cx="4359374" cy="90000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2811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2FFC-F84D-40C8-8374-5F0A5B353F1C}"/>
              </a:ext>
            </a:extLst>
          </p:cNvPr>
          <p:cNvSpPr>
            <a:spLocks noGrp="1"/>
          </p:cNvSpPr>
          <p:nvPr>
            <p:ph type="title"/>
          </p:nvPr>
        </p:nvSpPr>
        <p:spPr/>
        <p:txBody>
          <a:bodyPr/>
          <a:lstStyle/>
          <a:p>
            <a:r>
              <a:rPr lang="en-GB" dirty="0"/>
              <a:t>Air Quality Review Working Group</a:t>
            </a:r>
          </a:p>
        </p:txBody>
      </p:sp>
      <p:sp>
        <p:nvSpPr>
          <p:cNvPr id="3" name="Content Placeholder 2">
            <a:extLst>
              <a:ext uri="{FF2B5EF4-FFF2-40B4-BE49-F238E27FC236}">
                <a16:creationId xmlns:a16="http://schemas.microsoft.com/office/drawing/2014/main" id="{29364690-9978-4801-A34C-E913E7C0FA6E}"/>
              </a:ext>
            </a:extLst>
          </p:cNvPr>
          <p:cNvSpPr>
            <a:spLocks noGrp="1"/>
          </p:cNvSpPr>
          <p:nvPr>
            <p:ph idx="1"/>
          </p:nvPr>
        </p:nvSpPr>
        <p:spPr>
          <a:xfrm>
            <a:off x="838200" y="1535065"/>
            <a:ext cx="10618694" cy="4256453"/>
          </a:xfrm>
        </p:spPr>
        <p:txBody>
          <a:bodyPr/>
          <a:lstStyle/>
          <a:p>
            <a:pPr marL="0" indent="0">
              <a:buNone/>
            </a:pPr>
            <a:r>
              <a:rPr lang="en-GB" b="1" dirty="0">
                <a:solidFill>
                  <a:schemeClr val="tx1"/>
                </a:solidFill>
              </a:rPr>
              <a:t>A social enterprise, public advisers, local authorities, researchers</a:t>
            </a:r>
          </a:p>
          <a:p>
            <a:pPr marL="0" indent="0" algn="ctr">
              <a:buNone/>
            </a:pPr>
            <a:r>
              <a:rPr lang="en-GB" sz="2000" dirty="0">
                <a:solidFill>
                  <a:schemeClr val="tx1"/>
                </a:solidFill>
              </a:rPr>
              <a:t>Different background, experiences and different perspectives</a:t>
            </a:r>
          </a:p>
        </p:txBody>
      </p:sp>
      <p:pic>
        <p:nvPicPr>
          <p:cNvPr id="5" name="Picture 4">
            <a:extLst>
              <a:ext uri="{FF2B5EF4-FFF2-40B4-BE49-F238E27FC236}">
                <a16:creationId xmlns:a16="http://schemas.microsoft.com/office/drawing/2014/main" id="{C9CDD664-FADD-49A9-9F5F-5479CB2E3465}"/>
              </a:ext>
            </a:extLst>
          </p:cNvPr>
          <p:cNvPicPr>
            <a:picLocks noChangeAspect="1"/>
          </p:cNvPicPr>
          <p:nvPr/>
        </p:nvPicPr>
        <p:blipFill>
          <a:blip r:embed="rId5"/>
          <a:stretch>
            <a:fillRect/>
          </a:stretch>
        </p:blipFill>
        <p:spPr>
          <a:xfrm>
            <a:off x="1270590" y="2873278"/>
            <a:ext cx="2191063" cy="2344089"/>
          </a:xfrm>
          <a:prstGeom prst="rect">
            <a:avLst/>
          </a:prstGeom>
          <a:ln>
            <a:noFill/>
          </a:ln>
          <a:effectLst>
            <a:outerShdw blurRad="292100" dist="139700" dir="2700000" algn="tl" rotWithShape="0">
              <a:srgbClr val="333333">
                <a:alpha val="65000"/>
              </a:srgbClr>
            </a:outerShdw>
          </a:effectLst>
        </p:spPr>
      </p:pic>
      <p:pic>
        <p:nvPicPr>
          <p:cNvPr id="11" name="Picture 10" descr="A person looking at the camera&#10;&#10;Description automatically generated">
            <a:extLst>
              <a:ext uri="{FF2B5EF4-FFF2-40B4-BE49-F238E27FC236}">
                <a16:creationId xmlns:a16="http://schemas.microsoft.com/office/drawing/2014/main" id="{77FFF5B2-10D1-40CC-A2B1-473F417C1542}"/>
              </a:ext>
            </a:extLst>
          </p:cNvPr>
          <p:cNvPicPr>
            <a:picLocks noChangeAspect="1"/>
          </p:cNvPicPr>
          <p:nvPr/>
        </p:nvPicPr>
        <p:blipFill>
          <a:blip r:embed="rId6"/>
          <a:stretch>
            <a:fillRect/>
          </a:stretch>
        </p:blipFill>
        <p:spPr>
          <a:xfrm>
            <a:off x="4899727" y="2873278"/>
            <a:ext cx="2191063" cy="2343432"/>
          </a:xfrm>
          <a:prstGeom prst="rect">
            <a:avLst/>
          </a:prstGeom>
          <a:ln>
            <a:noFill/>
          </a:ln>
          <a:effectLst>
            <a:outerShdw blurRad="292100" dist="139700" dir="2700000" algn="tl" rotWithShape="0">
              <a:srgbClr val="333333">
                <a:alpha val="65000"/>
              </a:srgbClr>
            </a:outerShdw>
          </a:effectLst>
        </p:spPr>
      </p:pic>
      <p:pic>
        <p:nvPicPr>
          <p:cNvPr id="13" name="Picture 12" descr="A person in glasses looking at the camera&#10;&#10;Description automatically generated">
            <a:extLst>
              <a:ext uri="{FF2B5EF4-FFF2-40B4-BE49-F238E27FC236}">
                <a16:creationId xmlns:a16="http://schemas.microsoft.com/office/drawing/2014/main" id="{424759F9-63BD-4A44-95DA-52FE2C5A0377}"/>
              </a:ext>
            </a:extLst>
          </p:cNvPr>
          <p:cNvPicPr>
            <a:picLocks noChangeAspect="1"/>
          </p:cNvPicPr>
          <p:nvPr/>
        </p:nvPicPr>
        <p:blipFill>
          <a:blip r:embed="rId7"/>
          <a:stretch>
            <a:fillRect/>
          </a:stretch>
        </p:blipFill>
        <p:spPr>
          <a:xfrm>
            <a:off x="8528864" y="2873278"/>
            <a:ext cx="2191063" cy="2343432"/>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D1F1CC1E-FB08-4BB0-9070-8B701B18ED9B}"/>
              </a:ext>
            </a:extLst>
          </p:cNvPr>
          <p:cNvSpPr txBox="1"/>
          <p:nvPr/>
        </p:nvSpPr>
        <p:spPr>
          <a:xfrm>
            <a:off x="1867413" y="5270675"/>
            <a:ext cx="671979" cy="369332"/>
          </a:xfrm>
          <a:prstGeom prst="rect">
            <a:avLst/>
          </a:prstGeom>
          <a:noFill/>
        </p:spPr>
        <p:txBody>
          <a:bodyPr wrap="none" rtlCol="0">
            <a:spAutoFit/>
          </a:bodyPr>
          <a:lstStyle/>
          <a:p>
            <a:r>
              <a:rPr lang="en-GB" dirty="0"/>
              <a:t>Ruth</a:t>
            </a:r>
          </a:p>
        </p:txBody>
      </p:sp>
      <p:sp>
        <p:nvSpPr>
          <p:cNvPr id="15" name="TextBox 14">
            <a:extLst>
              <a:ext uri="{FF2B5EF4-FFF2-40B4-BE49-F238E27FC236}">
                <a16:creationId xmlns:a16="http://schemas.microsoft.com/office/drawing/2014/main" id="{0E7606E5-DE96-4B05-A480-EEFE1899807C}"/>
              </a:ext>
            </a:extLst>
          </p:cNvPr>
          <p:cNvSpPr txBox="1"/>
          <p:nvPr/>
        </p:nvSpPr>
        <p:spPr>
          <a:xfrm>
            <a:off x="5672092" y="5270675"/>
            <a:ext cx="646331" cy="369332"/>
          </a:xfrm>
          <a:prstGeom prst="rect">
            <a:avLst/>
          </a:prstGeom>
          <a:noFill/>
        </p:spPr>
        <p:txBody>
          <a:bodyPr wrap="none" rtlCol="0">
            <a:spAutoFit/>
          </a:bodyPr>
          <a:lstStyle/>
          <a:p>
            <a:r>
              <a:rPr lang="en-GB" dirty="0"/>
              <a:t>Paul</a:t>
            </a:r>
          </a:p>
        </p:txBody>
      </p:sp>
      <p:sp>
        <p:nvSpPr>
          <p:cNvPr id="16" name="TextBox 15">
            <a:extLst>
              <a:ext uri="{FF2B5EF4-FFF2-40B4-BE49-F238E27FC236}">
                <a16:creationId xmlns:a16="http://schemas.microsoft.com/office/drawing/2014/main" id="{CC619CEA-D39B-416A-BEEF-3E315118D054}"/>
              </a:ext>
            </a:extLst>
          </p:cNvPr>
          <p:cNvSpPr txBox="1"/>
          <p:nvPr/>
        </p:nvSpPr>
        <p:spPr>
          <a:xfrm>
            <a:off x="9269169" y="5270675"/>
            <a:ext cx="710451" cy="369332"/>
          </a:xfrm>
          <a:prstGeom prst="rect">
            <a:avLst/>
          </a:prstGeom>
          <a:noFill/>
        </p:spPr>
        <p:txBody>
          <a:bodyPr wrap="none" rtlCol="0">
            <a:spAutoFit/>
          </a:bodyPr>
          <a:lstStyle/>
          <a:p>
            <a:r>
              <a:rPr lang="en-GB" dirty="0"/>
              <a:t>Keith</a:t>
            </a:r>
          </a:p>
        </p:txBody>
      </p:sp>
      <p:pic>
        <p:nvPicPr>
          <p:cNvPr id="4" name="combined">
            <a:hlinkClick r:id="" action="ppaction://media"/>
            <a:extLst>
              <a:ext uri="{FF2B5EF4-FFF2-40B4-BE49-F238E27FC236}">
                <a16:creationId xmlns:a16="http://schemas.microsoft.com/office/drawing/2014/main" id="{4321C441-4E05-4C56-8E65-D3444235A7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18719" y="6105514"/>
            <a:ext cx="609600" cy="609600"/>
          </a:xfrm>
          <a:prstGeom prst="rect">
            <a:avLst/>
          </a:prstGeom>
        </p:spPr>
      </p:pic>
    </p:spTree>
    <p:extLst>
      <p:ext uri="{BB962C8B-B14F-4D97-AF65-F5344CB8AC3E}">
        <p14:creationId xmlns:p14="http://schemas.microsoft.com/office/powerpoint/2010/main" val="171465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6711-F67D-4F92-9333-BF40F0DADDA8}"/>
              </a:ext>
            </a:extLst>
          </p:cNvPr>
          <p:cNvSpPr>
            <a:spLocks noGrp="1"/>
          </p:cNvSpPr>
          <p:nvPr>
            <p:ph type="title"/>
          </p:nvPr>
        </p:nvSpPr>
        <p:spPr>
          <a:xfrm>
            <a:off x="838200" y="365127"/>
            <a:ext cx="10745637" cy="865467"/>
          </a:xfrm>
        </p:spPr>
        <p:txBody>
          <a:bodyPr>
            <a:noAutofit/>
          </a:bodyPr>
          <a:lstStyle/>
          <a:p>
            <a:r>
              <a:rPr lang="en-GB" dirty="0"/>
              <a:t>Scoping review of community engagement in air quality plans and actions – progress and emerging picture …</a:t>
            </a:r>
          </a:p>
        </p:txBody>
      </p:sp>
      <p:sp>
        <p:nvSpPr>
          <p:cNvPr id="3" name="Rectangle 2">
            <a:extLst>
              <a:ext uri="{FF2B5EF4-FFF2-40B4-BE49-F238E27FC236}">
                <a16:creationId xmlns:a16="http://schemas.microsoft.com/office/drawing/2014/main" id="{CFD45D94-6973-4D4B-ABA7-98A258682820}"/>
              </a:ext>
            </a:extLst>
          </p:cNvPr>
          <p:cNvSpPr/>
          <p:nvPr/>
        </p:nvSpPr>
        <p:spPr>
          <a:xfrm>
            <a:off x="1255143" y="4779721"/>
            <a:ext cx="4500000" cy="369332"/>
          </a:xfrm>
          <a:prstGeom prst="rect">
            <a:avLst/>
          </a:prstGeom>
        </p:spPr>
        <p:txBody>
          <a:bodyPr wrap="square" lIns="91440" tIns="45720" rIns="91440" bIns="45720" anchor="t">
            <a:spAutoFit/>
          </a:bodyPr>
          <a:lstStyle/>
          <a:p>
            <a:endParaRPr lang="en-GB" b="1" dirty="0">
              <a:solidFill>
                <a:srgbClr val="ED544F"/>
              </a:solidFill>
              <a:cs typeface="Arial"/>
            </a:endParaRPr>
          </a:p>
        </p:txBody>
      </p:sp>
      <p:pic>
        <p:nvPicPr>
          <p:cNvPr id="7" name="Picture 7" descr="A screenshot of a cell phone&#10;&#10;Description automatically generated">
            <a:extLst>
              <a:ext uri="{FF2B5EF4-FFF2-40B4-BE49-F238E27FC236}">
                <a16:creationId xmlns:a16="http://schemas.microsoft.com/office/drawing/2014/main" id="{9894230C-460C-47D5-ACE1-9A8159220CBA}"/>
              </a:ext>
            </a:extLst>
          </p:cNvPr>
          <p:cNvPicPr>
            <a:picLocks noChangeAspect="1"/>
          </p:cNvPicPr>
          <p:nvPr/>
        </p:nvPicPr>
        <p:blipFill>
          <a:blip r:embed="rId3"/>
          <a:stretch>
            <a:fillRect/>
          </a:stretch>
        </p:blipFill>
        <p:spPr>
          <a:xfrm>
            <a:off x="1859861" y="2197641"/>
            <a:ext cx="1397802" cy="904584"/>
          </a:xfrm>
          <a:prstGeom prst="rect">
            <a:avLst/>
          </a:prstGeom>
        </p:spPr>
      </p:pic>
      <p:pic>
        <p:nvPicPr>
          <p:cNvPr id="8" name="Picture 8" descr="A close up of a logo&#10;&#10;Description automatically generated">
            <a:extLst>
              <a:ext uri="{FF2B5EF4-FFF2-40B4-BE49-F238E27FC236}">
                <a16:creationId xmlns:a16="http://schemas.microsoft.com/office/drawing/2014/main" id="{E09C9803-61EF-4FC0-BA42-136EF5B1B7B3}"/>
              </a:ext>
            </a:extLst>
          </p:cNvPr>
          <p:cNvPicPr>
            <a:picLocks noChangeAspect="1"/>
          </p:cNvPicPr>
          <p:nvPr/>
        </p:nvPicPr>
        <p:blipFill rotWithShape="1">
          <a:blip r:embed="rId4"/>
          <a:srcRect l="385" t="18687" r="-498" b="17419"/>
          <a:stretch/>
        </p:blipFill>
        <p:spPr>
          <a:xfrm>
            <a:off x="3258738" y="2236597"/>
            <a:ext cx="818616" cy="513969"/>
          </a:xfrm>
          <a:prstGeom prst="rect">
            <a:avLst/>
          </a:prstGeom>
        </p:spPr>
      </p:pic>
      <p:pic>
        <p:nvPicPr>
          <p:cNvPr id="9" name="Picture 9" descr="A screenshot of a cell phone&#10;&#10;Description automatically generated">
            <a:extLst>
              <a:ext uri="{FF2B5EF4-FFF2-40B4-BE49-F238E27FC236}">
                <a16:creationId xmlns:a16="http://schemas.microsoft.com/office/drawing/2014/main" id="{EF484651-CBAF-4864-8A06-85777B8F3C8D}"/>
              </a:ext>
            </a:extLst>
          </p:cNvPr>
          <p:cNvPicPr>
            <a:picLocks noChangeAspect="1"/>
          </p:cNvPicPr>
          <p:nvPr/>
        </p:nvPicPr>
        <p:blipFill rotWithShape="1">
          <a:blip r:embed="rId5"/>
          <a:srcRect t="-559" r="1190" b="9807"/>
          <a:stretch/>
        </p:blipFill>
        <p:spPr>
          <a:xfrm>
            <a:off x="3747564" y="2802520"/>
            <a:ext cx="302858" cy="271491"/>
          </a:xfrm>
          <a:prstGeom prst="rect">
            <a:avLst/>
          </a:prstGeom>
        </p:spPr>
      </p:pic>
      <p:pic>
        <p:nvPicPr>
          <p:cNvPr id="10" name="Picture 10" descr="A picture containing drawing, table&#10;&#10;Description automatically generated">
            <a:extLst>
              <a:ext uri="{FF2B5EF4-FFF2-40B4-BE49-F238E27FC236}">
                <a16:creationId xmlns:a16="http://schemas.microsoft.com/office/drawing/2014/main" id="{CA56474C-6A1A-48B5-B420-DE40744BC5F8}"/>
              </a:ext>
            </a:extLst>
          </p:cNvPr>
          <p:cNvPicPr>
            <a:picLocks noChangeAspect="1"/>
          </p:cNvPicPr>
          <p:nvPr/>
        </p:nvPicPr>
        <p:blipFill>
          <a:blip r:embed="rId6"/>
          <a:stretch>
            <a:fillRect/>
          </a:stretch>
        </p:blipFill>
        <p:spPr>
          <a:xfrm>
            <a:off x="4143901" y="2802848"/>
            <a:ext cx="302465" cy="270837"/>
          </a:xfrm>
          <a:prstGeom prst="rect">
            <a:avLst/>
          </a:prstGeom>
        </p:spPr>
      </p:pic>
      <p:pic>
        <p:nvPicPr>
          <p:cNvPr id="11" name="Picture 11" descr="A picture containing table, drawing&#10;&#10;Description automatically generated">
            <a:extLst>
              <a:ext uri="{FF2B5EF4-FFF2-40B4-BE49-F238E27FC236}">
                <a16:creationId xmlns:a16="http://schemas.microsoft.com/office/drawing/2014/main" id="{F30BCBE6-FAFB-48A9-82ED-4E6F5C7D6A70}"/>
              </a:ext>
            </a:extLst>
          </p:cNvPr>
          <p:cNvPicPr>
            <a:picLocks noChangeAspect="1"/>
          </p:cNvPicPr>
          <p:nvPr/>
        </p:nvPicPr>
        <p:blipFill>
          <a:blip r:embed="rId7"/>
          <a:stretch>
            <a:fillRect/>
          </a:stretch>
        </p:blipFill>
        <p:spPr>
          <a:xfrm>
            <a:off x="3296980" y="2805068"/>
            <a:ext cx="409763" cy="269971"/>
          </a:xfrm>
          <a:prstGeom prst="rect">
            <a:avLst/>
          </a:prstGeom>
        </p:spPr>
      </p:pic>
      <p:graphicFrame>
        <p:nvGraphicFramePr>
          <p:cNvPr id="5" name="Table 11">
            <a:extLst>
              <a:ext uri="{FF2B5EF4-FFF2-40B4-BE49-F238E27FC236}">
                <a16:creationId xmlns:a16="http://schemas.microsoft.com/office/drawing/2014/main" id="{A45E9FE3-B1CE-4692-8A8C-7521589CF69B}"/>
              </a:ext>
            </a:extLst>
          </p:cNvPr>
          <p:cNvGraphicFramePr>
            <a:graphicFrameLocks noGrp="1"/>
          </p:cNvGraphicFramePr>
          <p:nvPr>
            <p:extLst>
              <p:ext uri="{D42A27DB-BD31-4B8C-83A1-F6EECF244321}">
                <p14:modId xmlns:p14="http://schemas.microsoft.com/office/powerpoint/2010/main" val="2403601411"/>
              </p:ext>
            </p:extLst>
          </p:nvPr>
        </p:nvGraphicFramePr>
        <p:xfrm>
          <a:off x="5427236" y="2009853"/>
          <a:ext cx="4956305" cy="1554480"/>
        </p:xfrm>
        <a:graphic>
          <a:graphicData uri="http://schemas.openxmlformats.org/drawingml/2006/table">
            <a:tbl>
              <a:tblPr firstRow="1" bandRow="1">
                <a:tableStyleId>{8799B23B-EC83-4686-B30A-512413B5E67A}</a:tableStyleId>
              </a:tblPr>
              <a:tblGrid>
                <a:gridCol w="4956305">
                  <a:extLst>
                    <a:ext uri="{9D8B030D-6E8A-4147-A177-3AD203B41FA5}">
                      <a16:colId xmlns:a16="http://schemas.microsoft.com/office/drawing/2014/main" val="4222559946"/>
                    </a:ext>
                  </a:extLst>
                </a:gridCol>
              </a:tblGrid>
              <a:tr h="30502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Arial" panose="020B0604020202020204" pitchFamily="34" charset="0"/>
                          <a:cs typeface="Arial" panose="020B0604020202020204" pitchFamily="34" charset="0"/>
                        </a:rPr>
                        <a:t>Data extraction progress</a:t>
                      </a:r>
                      <a:endParaRPr lang="en-GB" dirty="0"/>
                    </a:p>
                  </a:txBody>
                  <a:tcPr/>
                </a:tc>
                <a:extLst>
                  <a:ext uri="{0D108BD9-81ED-4DB2-BD59-A6C34878D82A}">
                    <a16:rowId xmlns:a16="http://schemas.microsoft.com/office/drawing/2014/main" val="172149974"/>
                  </a:ext>
                </a:extLst>
              </a:tr>
              <a:tr h="752108">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latin typeface="Arial" panose="020B0604020202020204" pitchFamily="34" charset="0"/>
                          <a:cs typeface="Arial" panose="020B0604020202020204" pitchFamily="34" charset="0"/>
                        </a:rPr>
                        <a:t>43 papers identified</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latin typeface="Arial" panose="020B0604020202020204" pitchFamily="34" charset="0"/>
                          <a:cs typeface="Arial" panose="020B0604020202020204" pitchFamily="34" charset="0"/>
                        </a:rPr>
                        <a:t>Currently looked at 24 papers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latin typeface="Arial" panose="020B0604020202020204" pitchFamily="34" charset="0"/>
                          <a:cs typeface="Arial" panose="020B0604020202020204" pitchFamily="34" charset="0"/>
                        </a:rPr>
                        <a:t>Covering 17 different studies </a:t>
                      </a:r>
                    </a:p>
                    <a:p>
                      <a:endParaRPr lang="en-GB" dirty="0"/>
                    </a:p>
                  </a:txBody>
                  <a:tcPr/>
                </a:tc>
                <a:extLst>
                  <a:ext uri="{0D108BD9-81ED-4DB2-BD59-A6C34878D82A}">
                    <a16:rowId xmlns:a16="http://schemas.microsoft.com/office/drawing/2014/main" val="2638414023"/>
                  </a:ext>
                </a:extLst>
              </a:tr>
            </a:tbl>
          </a:graphicData>
        </a:graphic>
      </p:graphicFrame>
      <p:graphicFrame>
        <p:nvGraphicFramePr>
          <p:cNvPr id="12" name="Table 11">
            <a:extLst>
              <a:ext uri="{FF2B5EF4-FFF2-40B4-BE49-F238E27FC236}">
                <a16:creationId xmlns:a16="http://schemas.microsoft.com/office/drawing/2014/main" id="{3F7F1875-6904-4F9D-B343-8FC29FA6259B}"/>
              </a:ext>
            </a:extLst>
          </p:cNvPr>
          <p:cNvGraphicFramePr>
            <a:graphicFrameLocks noGrp="1"/>
          </p:cNvGraphicFramePr>
          <p:nvPr>
            <p:extLst>
              <p:ext uri="{D42A27DB-BD31-4B8C-83A1-F6EECF244321}">
                <p14:modId xmlns:p14="http://schemas.microsoft.com/office/powerpoint/2010/main" val="3554310413"/>
              </p:ext>
            </p:extLst>
          </p:nvPr>
        </p:nvGraphicFramePr>
        <p:xfrm>
          <a:off x="1691143" y="3864057"/>
          <a:ext cx="8128000" cy="1557008"/>
        </p:xfrm>
        <a:graphic>
          <a:graphicData uri="http://schemas.openxmlformats.org/drawingml/2006/table">
            <a:tbl>
              <a:tblPr firstRow="1" bandRow="1">
                <a:tableStyleId>{8799B23B-EC83-4686-B30A-512413B5E67A}</a:tableStyleId>
              </a:tblPr>
              <a:tblGrid>
                <a:gridCol w="8128000">
                  <a:extLst>
                    <a:ext uri="{9D8B030D-6E8A-4147-A177-3AD203B41FA5}">
                      <a16:colId xmlns:a16="http://schemas.microsoft.com/office/drawing/2014/main" val="4222559946"/>
                    </a:ext>
                  </a:extLst>
                </a:gridCol>
              </a:tblGrid>
              <a:tr h="36828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b="1" dirty="0">
                          <a:solidFill>
                            <a:srgbClr val="0070C0"/>
                          </a:solidFill>
                        </a:rPr>
                        <a:t>Communities involved</a:t>
                      </a:r>
                    </a:p>
                  </a:txBody>
                  <a:tcPr/>
                </a:tc>
                <a:extLst>
                  <a:ext uri="{0D108BD9-81ED-4DB2-BD59-A6C34878D82A}">
                    <a16:rowId xmlns:a16="http://schemas.microsoft.com/office/drawing/2014/main" val="172149974"/>
                  </a:ext>
                </a:extLst>
              </a:tr>
              <a:tr h="370840">
                <a:tc>
                  <a:txBody>
                    <a:bodyPr/>
                    <a:lstStyle/>
                    <a:p>
                      <a:pPr marL="285750" indent="-285750">
                        <a:buFont typeface="Arial" panose="020B0604020202020204" pitchFamily="34" charset="0"/>
                        <a:buChar char="•"/>
                      </a:pPr>
                      <a:r>
                        <a:rPr lang="en-GB" dirty="0"/>
                        <a:t>Majority of studies undertaken in urban areas</a:t>
                      </a:r>
                    </a:p>
                    <a:p>
                      <a:pPr marL="285750" indent="-285750">
                        <a:buFont typeface="Arial" panose="020B0604020202020204" pitchFamily="34" charset="0"/>
                        <a:buChar char="•"/>
                      </a:pPr>
                      <a:r>
                        <a:rPr lang="en-GB" dirty="0"/>
                        <a:t>7 studies identify community as socio-economically disadvantaged</a:t>
                      </a:r>
                    </a:p>
                    <a:p>
                      <a:pPr marL="285750" indent="-285750">
                        <a:buFont typeface="Arial" panose="020B0604020202020204" pitchFamily="34" charset="0"/>
                        <a:buChar char="•"/>
                      </a:pPr>
                      <a:r>
                        <a:rPr lang="en-GB" dirty="0"/>
                        <a:t>Most studies involve residents or community groups, 4 studies conducted specifically with children and/or young people</a:t>
                      </a:r>
                    </a:p>
                  </a:txBody>
                  <a:tcPr/>
                </a:tc>
                <a:extLst>
                  <a:ext uri="{0D108BD9-81ED-4DB2-BD59-A6C34878D82A}">
                    <a16:rowId xmlns:a16="http://schemas.microsoft.com/office/drawing/2014/main" val="2638414023"/>
                  </a:ext>
                </a:extLst>
              </a:tr>
            </a:tbl>
          </a:graphicData>
        </a:graphic>
      </p:graphicFrame>
    </p:spTree>
    <p:extLst>
      <p:ext uri="{BB962C8B-B14F-4D97-AF65-F5344CB8AC3E}">
        <p14:creationId xmlns:p14="http://schemas.microsoft.com/office/powerpoint/2010/main" val="3926635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BC0D-7B1F-4853-B521-1CCEF7B74F60}"/>
              </a:ext>
            </a:extLst>
          </p:cNvPr>
          <p:cNvSpPr>
            <a:spLocks noGrp="1"/>
          </p:cNvSpPr>
          <p:nvPr>
            <p:ph type="title"/>
          </p:nvPr>
        </p:nvSpPr>
        <p:spPr/>
        <p:txBody>
          <a:bodyPr>
            <a:normAutofit/>
          </a:bodyPr>
          <a:lstStyle/>
          <a:p>
            <a:r>
              <a:rPr lang="en-GB" dirty="0"/>
              <a:t>Emerging picture … study aims and methods</a:t>
            </a:r>
          </a:p>
        </p:txBody>
      </p:sp>
      <p:graphicFrame>
        <p:nvGraphicFramePr>
          <p:cNvPr id="6" name="Table 6">
            <a:extLst>
              <a:ext uri="{FF2B5EF4-FFF2-40B4-BE49-F238E27FC236}">
                <a16:creationId xmlns:a16="http://schemas.microsoft.com/office/drawing/2014/main" id="{4677CABB-EE05-44E0-B40D-1433A5710CCB}"/>
              </a:ext>
            </a:extLst>
          </p:cNvPr>
          <p:cNvGraphicFramePr>
            <a:graphicFrameLocks noGrp="1"/>
          </p:cNvGraphicFramePr>
          <p:nvPr>
            <p:extLst>
              <p:ext uri="{D42A27DB-BD31-4B8C-83A1-F6EECF244321}">
                <p14:modId xmlns:p14="http://schemas.microsoft.com/office/powerpoint/2010/main" val="3694216346"/>
              </p:ext>
            </p:extLst>
          </p:nvPr>
        </p:nvGraphicFramePr>
        <p:xfrm>
          <a:off x="7919616" y="3030594"/>
          <a:ext cx="2592000" cy="2772000"/>
        </p:xfrm>
        <a:graphic>
          <a:graphicData uri="http://schemas.openxmlformats.org/drawingml/2006/table">
            <a:tbl>
              <a:tblPr firstRow="1" bandRow="1">
                <a:tableStyleId>{8799B23B-EC83-4686-B30A-512413B5E67A}</a:tableStyleId>
              </a:tblPr>
              <a:tblGrid>
                <a:gridCol w="2592000">
                  <a:extLst>
                    <a:ext uri="{9D8B030D-6E8A-4147-A177-3AD203B41FA5}">
                      <a16:colId xmlns:a16="http://schemas.microsoft.com/office/drawing/2014/main" val="2785899301"/>
                    </a:ext>
                  </a:extLst>
                </a:gridCol>
              </a:tblGrid>
              <a:tr h="36991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b="1" dirty="0">
                          <a:solidFill>
                            <a:srgbClr val="0070C0"/>
                          </a:solidFill>
                        </a:rPr>
                        <a:t>Study methods </a:t>
                      </a:r>
                      <a:endParaRPr lang="en-GB" dirty="0"/>
                    </a:p>
                  </a:txBody>
                  <a:tcPr/>
                </a:tc>
                <a:extLst>
                  <a:ext uri="{0D108BD9-81ED-4DB2-BD59-A6C34878D82A}">
                    <a16:rowId xmlns:a16="http://schemas.microsoft.com/office/drawing/2014/main" val="3806109713"/>
                  </a:ext>
                </a:extLst>
              </a:tr>
              <a:tr h="2402081">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Arial"/>
                        </a:rPr>
                        <a:t>Diaries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Focus groups</a:t>
                      </a:r>
                      <a:endParaRPr lang="en-GB" dirty="0">
                        <a:cs typeface="Arial"/>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Interviews</a:t>
                      </a:r>
                      <a:endParaRPr lang="en-GB" dirty="0">
                        <a:cs typeface="Arial"/>
                      </a:endParaRPr>
                    </a:p>
                    <a:p>
                      <a:pPr marL="285750" lvl="0" indent="-285750" algn="l">
                        <a:buFont typeface="Arial" panose="020B0604020202020204" pitchFamily="34" charset="0"/>
                        <a:buChar char="•"/>
                      </a:pPr>
                      <a:r>
                        <a:rPr lang="en-GB" dirty="0">
                          <a:cs typeface="Arial"/>
                        </a:rPr>
                        <a:t>Mapping</a:t>
                      </a:r>
                    </a:p>
                    <a:p>
                      <a:pPr marL="285750" lvl="0" indent="-285750" algn="l">
                        <a:buFont typeface="Arial" panose="020B0604020202020204" pitchFamily="34" charset="0"/>
                        <a:buChar char="•"/>
                      </a:pPr>
                      <a:r>
                        <a:rPr lang="en-GB" dirty="0">
                          <a:cs typeface="Arial"/>
                        </a:rPr>
                        <a:t>Monitoring</a:t>
                      </a:r>
                    </a:p>
                    <a:p>
                      <a:pPr marL="285750" lvl="0" indent="-285750" algn="l">
                        <a:buFont typeface="Arial" panose="020B0604020202020204" pitchFamily="34" charset="0"/>
                        <a:buChar char="•"/>
                      </a:pPr>
                      <a:r>
                        <a:rPr lang="en-GB" dirty="0"/>
                        <a:t>Photos and videos</a:t>
                      </a:r>
                    </a:p>
                    <a:p>
                      <a:pPr marL="285750" lvl="0" indent="-285750" algn="l">
                        <a:buFont typeface="Arial" panose="020B0604020202020204" pitchFamily="34" charset="0"/>
                        <a:buChar char="•"/>
                      </a:pPr>
                      <a:r>
                        <a:rPr lang="en-GB" dirty="0"/>
                        <a:t>Smartphone apps</a:t>
                      </a:r>
                    </a:p>
                    <a:p>
                      <a:pPr marL="285750" lvl="0" indent="-285750" algn="l">
                        <a:buFont typeface="Arial" panose="020B0604020202020204" pitchFamily="34" charset="0"/>
                        <a:buChar char="•"/>
                      </a:pPr>
                      <a:r>
                        <a:rPr lang="en-GB" dirty="0">
                          <a:cs typeface="Arial" panose="020B0604020202020204"/>
                        </a:rPr>
                        <a:t>Workshops</a:t>
                      </a:r>
                    </a:p>
                  </a:txBody>
                  <a:tcPr/>
                </a:tc>
                <a:extLst>
                  <a:ext uri="{0D108BD9-81ED-4DB2-BD59-A6C34878D82A}">
                    <a16:rowId xmlns:a16="http://schemas.microsoft.com/office/drawing/2014/main" val="2179563350"/>
                  </a:ext>
                </a:extLst>
              </a:tr>
            </a:tbl>
          </a:graphicData>
        </a:graphic>
      </p:graphicFrame>
      <p:graphicFrame>
        <p:nvGraphicFramePr>
          <p:cNvPr id="8" name="Table 6">
            <a:extLst>
              <a:ext uri="{FF2B5EF4-FFF2-40B4-BE49-F238E27FC236}">
                <a16:creationId xmlns:a16="http://schemas.microsoft.com/office/drawing/2014/main" id="{5D69E422-EAC1-4B8D-B4B1-B1C0D28DEE4A}"/>
              </a:ext>
            </a:extLst>
          </p:cNvPr>
          <p:cNvGraphicFramePr>
            <a:graphicFrameLocks noGrp="1"/>
          </p:cNvGraphicFramePr>
          <p:nvPr>
            <p:extLst>
              <p:ext uri="{D42A27DB-BD31-4B8C-83A1-F6EECF244321}">
                <p14:modId xmlns:p14="http://schemas.microsoft.com/office/powerpoint/2010/main" val="1791185616"/>
              </p:ext>
            </p:extLst>
          </p:nvPr>
        </p:nvGraphicFramePr>
        <p:xfrm>
          <a:off x="838200" y="1899000"/>
          <a:ext cx="6300000" cy="3060000"/>
        </p:xfrm>
        <a:graphic>
          <a:graphicData uri="http://schemas.openxmlformats.org/drawingml/2006/table">
            <a:tbl>
              <a:tblPr firstRow="1" bandRow="1">
                <a:tableStyleId>{8799B23B-EC83-4686-B30A-512413B5E67A}</a:tableStyleId>
              </a:tblPr>
              <a:tblGrid>
                <a:gridCol w="6300000">
                  <a:extLst>
                    <a:ext uri="{9D8B030D-6E8A-4147-A177-3AD203B41FA5}">
                      <a16:colId xmlns:a16="http://schemas.microsoft.com/office/drawing/2014/main" val="2785899301"/>
                    </a:ext>
                  </a:extLst>
                </a:gridCol>
              </a:tblGrid>
              <a:tr h="37647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b="1" dirty="0">
                          <a:solidFill>
                            <a:srgbClr val="0070C0"/>
                          </a:solidFill>
                        </a:rPr>
                        <a:t>Study aims</a:t>
                      </a:r>
                    </a:p>
                  </a:txBody>
                  <a:tcPr/>
                </a:tc>
                <a:extLst>
                  <a:ext uri="{0D108BD9-81ED-4DB2-BD59-A6C34878D82A}">
                    <a16:rowId xmlns:a16="http://schemas.microsoft.com/office/drawing/2014/main" val="3806109713"/>
                  </a:ext>
                </a:extLst>
              </a:tr>
              <a:tr h="2683530">
                <a:tc>
                  <a:txBody>
                    <a:bodyPr/>
                    <a:lstStyle/>
                    <a:p>
                      <a:pPr marL="0" indent="0">
                        <a:spcAft>
                          <a:spcPts val="400"/>
                        </a:spcAft>
                        <a:buFont typeface="Arial"/>
                        <a:buNone/>
                      </a:pPr>
                      <a:r>
                        <a:rPr lang="en-GB" dirty="0">
                          <a:solidFill>
                            <a:schemeClr val="tx1"/>
                          </a:solidFill>
                          <a:cs typeface="Arial"/>
                        </a:rPr>
                        <a:t>Environmental health literacy – increasing individual and community knowledge and awareness with a view to:</a:t>
                      </a:r>
                    </a:p>
                    <a:p>
                      <a:pPr marL="742950" lvl="1" indent="-285750">
                        <a:spcAft>
                          <a:spcPts val="400"/>
                        </a:spcAft>
                        <a:buFont typeface="Arial"/>
                        <a:buChar char="•"/>
                      </a:pPr>
                      <a:r>
                        <a:rPr lang="en-GB" dirty="0">
                          <a:solidFill>
                            <a:schemeClr val="tx1"/>
                          </a:solidFill>
                          <a:cs typeface="Arial"/>
                        </a:rPr>
                        <a:t>reducing personal exposure to air pollution</a:t>
                      </a:r>
                    </a:p>
                    <a:p>
                      <a:pPr marL="742950" lvl="1" indent="-285750">
                        <a:spcAft>
                          <a:spcPts val="400"/>
                        </a:spcAft>
                        <a:buFont typeface="Arial"/>
                        <a:buChar char="•"/>
                      </a:pPr>
                      <a:r>
                        <a:rPr lang="en-GB" dirty="0">
                          <a:solidFill>
                            <a:schemeClr val="tx1"/>
                          </a:solidFill>
                          <a:cs typeface="Arial"/>
                        </a:rPr>
                        <a:t>empowering individuals and communities.</a:t>
                      </a:r>
                    </a:p>
                    <a:p>
                      <a:pPr marL="457200" lvl="1" indent="0">
                        <a:spcAft>
                          <a:spcPts val="400"/>
                        </a:spcAft>
                        <a:buFont typeface="Arial"/>
                        <a:buNone/>
                      </a:pPr>
                      <a:endParaRPr lang="en-GB" dirty="0">
                        <a:solidFill>
                          <a:schemeClr val="tx1"/>
                        </a:solidFill>
                        <a:cs typeface="Arial"/>
                      </a:endParaRPr>
                    </a:p>
                    <a:p>
                      <a:pPr marL="0" indent="0">
                        <a:buFont typeface="Arial"/>
                        <a:buNone/>
                      </a:pPr>
                      <a:r>
                        <a:rPr lang="en-GB" dirty="0">
                          <a:solidFill>
                            <a:schemeClr val="tx1"/>
                          </a:solidFill>
                          <a:cs typeface="Arial"/>
                        </a:rPr>
                        <a:t>Lay vs expert evidence – value of local knowledge and data collected by citizens as complementary to information produced by scientists and experts.</a:t>
                      </a:r>
                    </a:p>
                  </a:txBody>
                  <a:tcPr/>
                </a:tc>
                <a:extLst>
                  <a:ext uri="{0D108BD9-81ED-4DB2-BD59-A6C34878D82A}">
                    <a16:rowId xmlns:a16="http://schemas.microsoft.com/office/drawing/2014/main" val="2179563350"/>
                  </a:ext>
                </a:extLst>
              </a:tr>
            </a:tbl>
          </a:graphicData>
        </a:graphic>
      </p:graphicFrame>
      <p:pic>
        <p:nvPicPr>
          <p:cNvPr id="3" name="Picture 2">
            <a:extLst>
              <a:ext uri="{FF2B5EF4-FFF2-40B4-BE49-F238E27FC236}">
                <a16:creationId xmlns:a16="http://schemas.microsoft.com/office/drawing/2014/main" id="{67F7E583-D454-477A-A728-EEDD8A51CC32}"/>
              </a:ext>
            </a:extLst>
          </p:cNvPr>
          <p:cNvPicPr>
            <a:picLocks noChangeAspect="1"/>
          </p:cNvPicPr>
          <p:nvPr/>
        </p:nvPicPr>
        <p:blipFill>
          <a:blip r:embed="rId3"/>
          <a:stretch>
            <a:fillRect/>
          </a:stretch>
        </p:blipFill>
        <p:spPr>
          <a:xfrm>
            <a:off x="9661622" y="678137"/>
            <a:ext cx="1699987" cy="1554914"/>
          </a:xfrm>
          <a:prstGeom prst="rect">
            <a:avLst/>
          </a:prstGeom>
        </p:spPr>
      </p:pic>
      <p:pic>
        <p:nvPicPr>
          <p:cNvPr id="5" name="Picture 4" descr="A close up of a logo&#10;&#10;Description automatically generated">
            <a:extLst>
              <a:ext uri="{FF2B5EF4-FFF2-40B4-BE49-F238E27FC236}">
                <a16:creationId xmlns:a16="http://schemas.microsoft.com/office/drawing/2014/main" id="{6FB11A40-28D5-49E9-81C7-10FBFB3CF4D6}"/>
              </a:ext>
            </a:extLst>
          </p:cNvPr>
          <p:cNvPicPr>
            <a:picLocks noChangeAspect="1"/>
          </p:cNvPicPr>
          <p:nvPr/>
        </p:nvPicPr>
        <p:blipFill>
          <a:blip r:embed="rId4"/>
          <a:stretch>
            <a:fillRect/>
          </a:stretch>
        </p:blipFill>
        <p:spPr>
          <a:xfrm>
            <a:off x="7368701" y="1365594"/>
            <a:ext cx="2158945" cy="1440000"/>
          </a:xfrm>
          <a:prstGeom prst="rect">
            <a:avLst/>
          </a:prstGeom>
        </p:spPr>
      </p:pic>
    </p:spTree>
    <p:extLst>
      <p:ext uri="{BB962C8B-B14F-4D97-AF65-F5344CB8AC3E}">
        <p14:creationId xmlns:p14="http://schemas.microsoft.com/office/powerpoint/2010/main" val="1343035723"/>
      </p:ext>
    </p:extLst>
  </p:cSld>
  <p:clrMapOvr>
    <a:masterClrMapping/>
  </p:clrMapOvr>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5654A8AE6A6D44BB9BB4C380FABA0E" ma:contentTypeVersion="12" ma:contentTypeDescription="Create a new document." ma:contentTypeScope="" ma:versionID="a4233916a15047d795e532f9298f182f">
  <xsd:schema xmlns:xsd="http://www.w3.org/2001/XMLSchema" xmlns:xs="http://www.w3.org/2001/XMLSchema" xmlns:p="http://schemas.microsoft.com/office/2006/metadata/properties" xmlns:ns2="b708a24c-92fc-4ea0-9288-9942ae09bdb0" xmlns:ns3="8cdd15f7-6c19-4a1d-bd15-f22deb2084fb" targetNamespace="http://schemas.microsoft.com/office/2006/metadata/properties" ma:root="true" ma:fieldsID="f8682d76cfcead3341a1aa86cd5e37e4" ns2:_="" ns3:_="">
    <xsd:import namespace="b708a24c-92fc-4ea0-9288-9942ae09bdb0"/>
    <xsd:import namespace="8cdd15f7-6c19-4a1d-bd15-f22deb2084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08a24c-92fc-4ea0-9288-9942ae09bd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dd15f7-6c19-4a1d-bd15-f22deb2084f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CBE620-15A0-4E01-8A0A-7A17E674BC04}"/>
</file>

<file path=customXml/itemProps2.xml><?xml version="1.0" encoding="utf-8"?>
<ds:datastoreItem xmlns:ds="http://schemas.openxmlformats.org/officeDocument/2006/customXml" ds:itemID="{9E773AAD-A4CC-418C-AFE2-D5CBF4FDD8A0}">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cf7bf64b-ceb3-49e4-aece-5eff6a40e1e9"/>
    <ds:schemaRef ds:uri="http://schemas.microsoft.com/office/infopath/2007/PartnerControls"/>
    <ds:schemaRef ds:uri="20db2f50-8ce5-4022-974f-8bdf3d515e89"/>
    <ds:schemaRef ds:uri="http://www.w3.org/XML/1998/namespace"/>
  </ds:schemaRefs>
</ds:datastoreItem>
</file>

<file path=customXml/itemProps3.xml><?xml version="1.0" encoding="utf-8"?>
<ds:datastoreItem xmlns:ds="http://schemas.openxmlformats.org/officeDocument/2006/customXml" ds:itemID="{26F7AE06-B702-4F5A-B89A-0CF2A9B64C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2901</TotalTime>
  <Words>3168</Words>
  <Application>Microsoft Office PowerPoint</Application>
  <PresentationFormat>Widescreen</PresentationFormat>
  <Paragraphs>310</Paragraphs>
  <Slides>13</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Arial,Sans-Serif</vt:lpstr>
      <vt:lpstr>Calibri</vt:lpstr>
      <vt:lpstr>Segoe UI</vt:lpstr>
      <vt:lpstr>Custom Design</vt:lpstr>
      <vt:lpstr>ARC NWC  EPHC Theme Air Quality Work</vt:lpstr>
      <vt:lpstr>How can local ‘systems’ work together to undertake actions that will result in improved air quality? </vt:lpstr>
      <vt:lpstr>1. Community engagement in local authority air quality plans and actions across the North West Coast</vt:lpstr>
      <vt:lpstr>PowerPoint Presentation</vt:lpstr>
      <vt:lpstr>PowerPoint Presentation</vt:lpstr>
      <vt:lpstr>2. Scoping review of community engagement in air quality plans and actions</vt:lpstr>
      <vt:lpstr>Air Quality Review Working Group</vt:lpstr>
      <vt:lpstr>Scoping review of community engagement in air quality plans and actions – progress and emerging picture …</vt:lpstr>
      <vt:lpstr>Emerging picture … study aims and methods</vt:lpstr>
      <vt:lpstr>Emerging picture … the role of communities</vt:lpstr>
      <vt:lpstr>Emerging picture … outcomes described</vt:lpstr>
      <vt:lpstr>Next steps for EPHC project</vt:lpstr>
      <vt:lpstr>Thank you.   For more information please contact:  Fiona Ward f.j.ward@lancaster.ac.uk  EPHC ephcenquiries@lancaster.ac.uk   Hayley Jayne Lowther hlowther@uclan.ac.uk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dc:title>
  <dc:creator>Microsoft Office User</dc:creator>
  <cp:lastModifiedBy>Ward, Fiona</cp:lastModifiedBy>
  <cp:revision>254</cp:revision>
  <cp:lastPrinted>2020-09-11T15:56:35Z</cp:lastPrinted>
  <dcterms:created xsi:type="dcterms:W3CDTF">2019-02-07T15:31:28Z</dcterms:created>
  <dcterms:modified xsi:type="dcterms:W3CDTF">2020-09-14T08:26:44Z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0x0101006A5654A8AE6A6D44BB9BB4C380FABA0E</vt:lpwstr>
  </property>
</Properties>
</file>